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wav" ContentType="audio/x-wav"/>
  <Default Extension="png" ContentType="image/png"/>
  <Default Extension="gif" ContentType="image/gif"/>
  <Default Extension="wmf" ContentType="image/x-wmf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sldIdLst>
    <p:sldId id="256" r:id="rId3"/>
    <p:sldId id="257" r:id="rId4"/>
    <p:sldId id="258" r:id="rId6"/>
    <p:sldId id="259" r:id="rId7"/>
    <p:sldId id="260" r:id="rId8"/>
    <p:sldId id="261" r:id="rId9"/>
    <p:sldId id="262" r:id="rId10"/>
    <p:sldId id="264" r:id="rId11"/>
    <p:sldId id="325" r:id="rId12"/>
    <p:sldId id="328" r:id="rId13"/>
    <p:sldId id="329" r:id="rId14"/>
    <p:sldId id="265" r:id="rId15"/>
    <p:sldId id="266" r:id="rId16"/>
    <p:sldId id="267" r:id="rId17"/>
    <p:sldId id="314" r:id="rId18"/>
    <p:sldId id="268" r:id="rId19"/>
    <p:sldId id="269" r:id="rId20"/>
    <p:sldId id="270" r:id="rId21"/>
    <p:sldId id="317" r:id="rId22"/>
    <p:sldId id="318" r:id="rId23"/>
    <p:sldId id="319" r:id="rId24"/>
    <p:sldId id="320" r:id="rId25"/>
    <p:sldId id="321" r:id="rId26"/>
    <p:sldId id="322" r:id="rId27"/>
    <p:sldId id="323" r:id="rId28"/>
    <p:sldId id="330" r:id="rId29"/>
    <p:sldId id="331" r:id="rId30"/>
    <p:sldId id="273" r:id="rId31"/>
    <p:sldId id="274" r:id="rId32"/>
    <p:sldId id="275" r:id="rId33"/>
    <p:sldId id="276" r:id="rId34"/>
    <p:sldId id="278" r:id="rId35"/>
    <p:sldId id="280" r:id="rId36"/>
    <p:sldId id="340" r:id="rId37"/>
    <p:sldId id="341" r:id="rId38"/>
    <p:sldId id="342" r:id="rId39"/>
    <p:sldId id="343" r:id="rId40"/>
    <p:sldId id="344" r:id="rId41"/>
    <p:sldId id="286" r:id="rId42"/>
    <p:sldId id="287" r:id="rId43"/>
    <p:sldId id="288" r:id="rId44"/>
    <p:sldId id="289" r:id="rId45"/>
    <p:sldId id="290" r:id="rId46"/>
    <p:sldId id="379" r:id="rId47"/>
    <p:sldId id="380" r:id="rId48"/>
    <p:sldId id="291" r:id="rId49"/>
    <p:sldId id="292" r:id="rId50"/>
    <p:sldId id="293" r:id="rId51"/>
    <p:sldId id="294" r:id="rId52"/>
    <p:sldId id="376" r:id="rId53"/>
    <p:sldId id="361" r:id="rId54"/>
    <p:sldId id="363" r:id="rId55"/>
    <p:sldId id="364" r:id="rId56"/>
    <p:sldId id="365" r:id="rId57"/>
    <p:sldId id="366" r:id="rId58"/>
    <p:sldId id="367" r:id="rId59"/>
    <p:sldId id="368" r:id="rId60"/>
    <p:sldId id="369" r:id="rId61"/>
    <p:sldId id="370" r:id="rId62"/>
    <p:sldId id="356" r:id="rId63"/>
    <p:sldId id="357" r:id="rId64"/>
    <p:sldId id="354" r:id="rId65"/>
    <p:sldId id="355" r:id="rId66"/>
    <p:sldId id="371" r:id="rId67"/>
    <p:sldId id="358" r:id="rId68"/>
    <p:sldId id="359" r:id="rId69"/>
    <p:sldId id="302" r:id="rId70"/>
    <p:sldId id="303" r:id="rId71"/>
    <p:sldId id="304" r:id="rId72"/>
    <p:sldId id="305" r:id="rId73"/>
    <p:sldId id="306" r:id="rId74"/>
    <p:sldId id="307" r:id="rId75"/>
    <p:sldId id="308" r:id="rId76"/>
    <p:sldId id="309" r:id="rId77"/>
    <p:sldId id="310" r:id="rId78"/>
    <p:sldId id="311" r:id="rId79"/>
    <p:sldId id="312" r:id="rId80"/>
    <p:sldId id="313" r:id="rId81"/>
    <p:sldId id="324" r:id="rId82"/>
    <p:sldId id="372" r:id="rId83"/>
    <p:sldId id="348" r:id="rId84"/>
    <p:sldId id="349" r:id="rId85"/>
    <p:sldId id="350" r:id="rId86"/>
    <p:sldId id="351" r:id="rId87"/>
    <p:sldId id="362" r:id="rId88"/>
    <p:sldId id="373" r:id="rId89"/>
    <p:sldId id="374" r:id="rId90"/>
    <p:sldId id="375" r:id="rId91"/>
    <p:sldId id="377" r:id="rId92"/>
  </p:sldIdLst>
  <p:sldSz cx="9144000" cy="6858000" type="screen4x3"/>
  <p:notesSz cx="6858000" cy="9144000"/>
  <p:custDataLst>
    <p:tags r:id="rId96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426" autoAdjust="0"/>
    <p:restoredTop sz="88867" autoAdjust="0"/>
  </p:normalViewPr>
  <p:slideViewPr>
    <p:cSldViewPr snapToGrid="0">
      <p:cViewPr varScale="1">
        <p:scale>
          <a:sx n="64" d="100"/>
          <a:sy n="64" d="100"/>
        </p:scale>
        <p:origin x="128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6" Type="http://schemas.openxmlformats.org/officeDocument/2006/relationships/tags" Target="tags/tag1.xml"/><Relationship Id="rId95" Type="http://schemas.openxmlformats.org/officeDocument/2006/relationships/tableStyles" Target="tableStyles.xml"/><Relationship Id="rId94" Type="http://schemas.openxmlformats.org/officeDocument/2006/relationships/viewProps" Target="viewProps.xml"/><Relationship Id="rId93" Type="http://schemas.openxmlformats.org/officeDocument/2006/relationships/presProps" Target="presProps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4" Type="http://schemas.openxmlformats.org/officeDocument/2006/relationships/image" Target="../media/image5.wmf"/><Relationship Id="rId3" Type="http://schemas.openxmlformats.org/officeDocument/2006/relationships/image" Target="../media/image4.wmf"/><Relationship Id="rId2" Type="http://schemas.openxmlformats.org/officeDocument/2006/relationships/image" Target="../media/image3.wmf"/><Relationship Id="rId1" Type="http://schemas.openxmlformats.org/officeDocument/2006/relationships/image" Target="../media/image2.wmf"/></Relationships>
</file>

<file path=ppt/drawings/_rels/vmlDrawing2.vml.rels><?xml version="1.0" encoding="UTF-8" standalone="yes"?>
<Relationships xmlns="http://schemas.openxmlformats.org/package/2006/relationships"><Relationship Id="rId4" Type="http://schemas.openxmlformats.org/officeDocument/2006/relationships/image" Target="../media/image5.wmf"/><Relationship Id="rId3" Type="http://schemas.openxmlformats.org/officeDocument/2006/relationships/image" Target="../media/image4.wmf"/><Relationship Id="rId2" Type="http://schemas.openxmlformats.org/officeDocument/2006/relationships/image" Target="../media/image3.wmf"/><Relationship Id="rId1" Type="http://schemas.openxmlformats.org/officeDocument/2006/relationships/image" Target="../media/image2.wmf"/></Relationships>
</file>

<file path=ppt/drawings/_rels/vmlDrawing3.vml.rels><?xml version="1.0" encoding="UTF-8" standalone="yes"?>
<Relationships xmlns="http://schemas.openxmlformats.org/package/2006/relationships"><Relationship Id="rId4" Type="http://schemas.openxmlformats.org/officeDocument/2006/relationships/image" Target="../media/image5.wmf"/><Relationship Id="rId3" Type="http://schemas.openxmlformats.org/officeDocument/2006/relationships/image" Target="../media/image4.wmf"/><Relationship Id="rId2" Type="http://schemas.openxmlformats.org/officeDocument/2006/relationships/image" Target="../media/image3.wmf"/><Relationship Id="rId1" Type="http://schemas.openxmlformats.org/officeDocument/2006/relationships/image" Target="../media/image2.wmf"/></Relationships>
</file>

<file path=ppt/drawings/_rels/vmlDrawing4.vml.rels><?xml version="1.0" encoding="UTF-8" standalone="yes"?>
<Relationships xmlns="http://schemas.openxmlformats.org/package/2006/relationships"><Relationship Id="rId6" Type="http://schemas.openxmlformats.org/officeDocument/2006/relationships/image" Target="../media/image7.wmf"/><Relationship Id="rId5" Type="http://schemas.openxmlformats.org/officeDocument/2006/relationships/image" Target="../media/image6.wmf"/><Relationship Id="rId4" Type="http://schemas.openxmlformats.org/officeDocument/2006/relationships/image" Target="../media/image5.wmf"/><Relationship Id="rId3" Type="http://schemas.openxmlformats.org/officeDocument/2006/relationships/image" Target="../media/image4.wmf"/><Relationship Id="rId2" Type="http://schemas.openxmlformats.org/officeDocument/2006/relationships/image" Target="../media/image3.wmf"/><Relationship Id="rId1" Type="http://schemas.openxmlformats.org/officeDocument/2006/relationships/image" Target="../media/image2.wmf"/></Relationships>
</file>

<file path=ppt/drawings/_rels/vmlDrawing5.vml.rels><?xml version="1.0" encoding="UTF-8" standalone="yes"?>
<Relationships xmlns="http://schemas.openxmlformats.org/package/2006/relationships"><Relationship Id="rId6" Type="http://schemas.openxmlformats.org/officeDocument/2006/relationships/image" Target="../media/image7.wmf"/><Relationship Id="rId5" Type="http://schemas.openxmlformats.org/officeDocument/2006/relationships/image" Target="../media/image6.wmf"/><Relationship Id="rId4" Type="http://schemas.openxmlformats.org/officeDocument/2006/relationships/image" Target="../media/image5.wmf"/><Relationship Id="rId3" Type="http://schemas.openxmlformats.org/officeDocument/2006/relationships/image" Target="../media/image4.wmf"/><Relationship Id="rId2" Type="http://schemas.openxmlformats.org/officeDocument/2006/relationships/image" Target="../media/image3.wmf"/><Relationship Id="rId1" Type="http://schemas.openxmlformats.org/officeDocument/2006/relationships/image" Target="../media/image2.wmf"/></Relationships>
</file>

<file path=ppt/drawings/_rels/vmlDrawing6.vml.rels><?xml version="1.0" encoding="UTF-8" standalone="yes"?>
<Relationships xmlns="http://schemas.openxmlformats.org/package/2006/relationships"><Relationship Id="rId6" Type="http://schemas.openxmlformats.org/officeDocument/2006/relationships/image" Target="../media/image7.wmf"/><Relationship Id="rId5" Type="http://schemas.openxmlformats.org/officeDocument/2006/relationships/image" Target="../media/image6.wmf"/><Relationship Id="rId4" Type="http://schemas.openxmlformats.org/officeDocument/2006/relationships/image" Target="../media/image5.wmf"/><Relationship Id="rId3" Type="http://schemas.openxmlformats.org/officeDocument/2006/relationships/image" Target="../media/image4.wmf"/><Relationship Id="rId2" Type="http://schemas.openxmlformats.org/officeDocument/2006/relationships/image" Target="../media/image3.wmf"/><Relationship Id="rId1" Type="http://schemas.openxmlformats.org/officeDocument/2006/relationships/image" Target="../media/image2.wmf"/></Relationships>
</file>

<file path=ppt/drawings/_rels/vmlDrawing7.vml.rels><?xml version="1.0" encoding="UTF-8" standalone="yes"?>
<Relationships xmlns="http://schemas.openxmlformats.org/package/2006/relationships"><Relationship Id="rId6" Type="http://schemas.openxmlformats.org/officeDocument/2006/relationships/image" Target="../media/image7.wmf"/><Relationship Id="rId5" Type="http://schemas.openxmlformats.org/officeDocument/2006/relationships/image" Target="../media/image6.wmf"/><Relationship Id="rId4" Type="http://schemas.openxmlformats.org/officeDocument/2006/relationships/image" Target="../media/image5.wmf"/><Relationship Id="rId3" Type="http://schemas.openxmlformats.org/officeDocument/2006/relationships/image" Target="../media/image4.wmf"/><Relationship Id="rId2" Type="http://schemas.openxmlformats.org/officeDocument/2006/relationships/image" Target="../media/image3.wmf"/><Relationship Id="rId1" Type="http://schemas.openxmlformats.org/officeDocument/2006/relationships/image" Target="../media/image2.wmf"/></Relationships>
</file>

<file path=ppt/drawings/_rels/vmlDrawing8.vml.rels><?xml version="1.0" encoding="UTF-8" standalone="yes"?>
<Relationships xmlns="http://schemas.openxmlformats.org/package/2006/relationships"><Relationship Id="rId6" Type="http://schemas.openxmlformats.org/officeDocument/2006/relationships/image" Target="../media/image7.wmf"/><Relationship Id="rId5" Type="http://schemas.openxmlformats.org/officeDocument/2006/relationships/image" Target="../media/image6.wmf"/><Relationship Id="rId4" Type="http://schemas.openxmlformats.org/officeDocument/2006/relationships/image" Target="../media/image5.wmf"/><Relationship Id="rId3" Type="http://schemas.openxmlformats.org/officeDocument/2006/relationships/image" Target="../media/image4.wmf"/><Relationship Id="rId2" Type="http://schemas.openxmlformats.org/officeDocument/2006/relationships/image" Target="../media/image3.wmf"/><Relationship Id="rId1" Type="http://schemas.openxmlformats.org/officeDocument/2006/relationships/image" Target="../media/image2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9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36C74C-4749-457C-BC30-6AEF9D19BB61}" type="datetimeFigureOut">
              <a:rPr lang="zh-TW" altLang="en-US" smtClean="0"/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  <a:endParaRPr lang="zh-TW" altLang="en-US"/>
          </a:p>
          <a:p>
            <a:pPr lvl="1"/>
            <a:r>
              <a:rPr lang="zh-TW" altLang="en-US"/>
              <a:t>第二層</a:t>
            </a:r>
            <a:endParaRPr lang="zh-TW" altLang="en-US"/>
          </a:p>
          <a:p>
            <a:pPr lvl="2"/>
            <a:r>
              <a:rPr lang="zh-TW" altLang="en-US"/>
              <a:t>第三層</a:t>
            </a:r>
            <a:endParaRPr lang="zh-TW" altLang="en-US"/>
          </a:p>
          <a:p>
            <a:pPr lvl="3"/>
            <a:r>
              <a:rPr lang="zh-TW" altLang="en-US"/>
              <a:t>第四層</a:t>
            </a:r>
            <a:endParaRPr lang="zh-TW" altLang="en-US"/>
          </a:p>
          <a:p>
            <a:pPr lvl="4"/>
            <a:r>
              <a:rPr lang="zh-TW" altLang="en-US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C9B4DE-18E5-4743-AF11-032A7C75215A}" type="slidenum">
              <a:rPr lang="zh-TW" altLang="en-US" smtClean="0"/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https://catalog.ldc.upenn.edu/docs/LDC93S4B/corpus.html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ACDAE2-1044-44AA-8E16-BB9FD2E2B3CC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Normal neuron</a:t>
            </a:r>
            <a:endParaRPr lang="en-US" altLang="zh-TW" dirty="0"/>
          </a:p>
          <a:p>
            <a:r>
              <a:rPr lang="en-US" altLang="zh-TW" dirty="0"/>
              <a:t>1</a:t>
            </a:r>
            <a:r>
              <a:rPr lang="en-US" altLang="zh-TW" baseline="0" dirty="0"/>
              <a:t> input, 1 output</a:t>
            </a:r>
            <a:endParaRPr lang="en-US" altLang="zh-TW" baseline="0" dirty="0"/>
          </a:p>
          <a:p>
            <a:endParaRPr lang="en-US" altLang="zh-TW" baseline="0" dirty="0"/>
          </a:p>
          <a:p>
            <a:r>
              <a:rPr lang="en-US" altLang="zh-TW" baseline="0" dirty="0"/>
              <a:t>This one</a:t>
            </a:r>
            <a:endParaRPr lang="en-US" altLang="zh-TW" baseline="0" dirty="0"/>
          </a:p>
          <a:p>
            <a:r>
              <a:rPr lang="en-US" altLang="zh-TW" baseline="0" dirty="0"/>
              <a:t>4 input, 1 output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F65742-51E4-418D-8157-79EC9C21EBA9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F65742-51E4-418D-8157-79EC9C21EBA9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Can you find the rule?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F65742-51E4-418D-8157-79EC9C21EBA9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Look</a:t>
            </a:r>
            <a:r>
              <a:rPr lang="en-US" altLang="zh-TW" baseline="0" dirty="0"/>
              <a:t> at the sequence first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F65742-51E4-418D-8157-79EC9C21EBA9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Use a same set</a:t>
            </a:r>
            <a:r>
              <a:rPr lang="en-US" altLang="zh-TW" baseline="0" dirty="0"/>
              <a:t> of information</a:t>
            </a:r>
            <a:endParaRPr lang="en-US" altLang="zh-TW" baseline="0" dirty="0"/>
          </a:p>
          <a:p>
            <a:endParaRPr lang="en-US" altLang="zh-TW" baseline="0" dirty="0"/>
          </a:p>
          <a:p>
            <a:r>
              <a:rPr lang="en-US" altLang="zh-TW" baseline="0" dirty="0"/>
              <a:t>Note about the memory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F65742-51E4-418D-8157-79EC9C21EBA9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Use a same set</a:t>
            </a:r>
            <a:r>
              <a:rPr lang="en-US" altLang="zh-TW" baseline="0" dirty="0"/>
              <a:t> of information</a:t>
            </a:r>
            <a:endParaRPr lang="en-US" altLang="zh-TW" baseline="0" dirty="0"/>
          </a:p>
          <a:p>
            <a:endParaRPr lang="en-US" altLang="zh-TW" baseline="0" dirty="0"/>
          </a:p>
          <a:p>
            <a:r>
              <a:rPr lang="en-US" altLang="zh-TW" baseline="0" dirty="0"/>
              <a:t>Note about the memory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F65742-51E4-418D-8157-79EC9C21EBA9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err="1"/>
              <a:t>Identiy</a:t>
            </a: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C is vector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F65742-51E4-418D-8157-79EC9C21EBA9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err="1"/>
              <a:t>Identiy</a:t>
            </a: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C is vector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F65742-51E4-418D-8157-79EC9C21EBA9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err="1"/>
              <a:t>Identiy</a:t>
            </a: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C is vector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F65742-51E4-418D-8157-79EC9C21EBA9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Usually when people say</a:t>
            </a:r>
            <a:r>
              <a:rPr lang="en-US" altLang="zh-TW" baseline="0" dirty="0"/>
              <a:t> RNN, they mean LSTM!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ACDAE2-1044-44AA-8E16-BB9FD2E2B3CC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Can be very large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83D9E2-21C9-4F43-833B-72DB5414AF97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TW" dirty="0"/>
              <a:t>General idea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F65742-51E4-418D-8157-79EC9C21EBA9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Not</a:t>
            </a:r>
            <a:r>
              <a:rPr lang="en-US" altLang="zh-TW" baseline="0" dirty="0"/>
              <a:t> because you have bug </a:t>
            </a:r>
            <a:r>
              <a:rPr lang="en-US" altLang="zh-TW" baseline="0" dirty="0" err="1"/>
              <a:t>haha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20914F-BE26-43C4-8063-9E6C159BF45D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TW" sz="2400" dirty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TW" sz="2400" dirty="0"/>
              <a:t>Even </a:t>
            </a:r>
            <a:r>
              <a:rPr lang="en-US" altLang="zh-TW" sz="2400" dirty="0" err="1"/>
              <a:t>adagrad</a:t>
            </a:r>
            <a:r>
              <a:rPr lang="en-US" altLang="zh-TW" sz="2400" baseline="0" dirty="0"/>
              <a:t> can not handle this problem, maybe RMS prop is better</a:t>
            </a:r>
            <a:endParaRPr lang="en-US" altLang="zh-TW" sz="2400" baseline="0" dirty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TW" sz="2400" dirty="0"/>
              <a:t>Source: http://jmlr.org/proceedings/papers/v28/pascanu13.pdf</a:t>
            </a:r>
            <a:endParaRPr lang="en-US" altLang="zh-TW" sz="2400" dirty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TW" sz="2400" baseline="0" dirty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TW" sz="2400" baseline="0" dirty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TW" sz="2400" baseline="0" dirty="0"/>
              <a:t>Large or small is fine. Change quickly is bad</a:t>
            </a:r>
            <a:endParaRPr lang="zh-TW" altLang="en-US" sz="2400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F65742-51E4-418D-8157-79EC9C21EBA9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TW" sz="1200" dirty="0"/>
              <a:t>Gradient Explode/Gradient Vanishing</a:t>
            </a:r>
            <a:endParaRPr lang="zh-TW" altLang="en-US" sz="120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TW" altLang="en-US" sz="1200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Echo state network -&gt; …..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F65742-51E4-418D-8157-79EC9C21EBA9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TW" dirty="0"/>
              <a:t>Reference: http://colah.github.io/posts/2015-08-Understanding-LSTMs/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20914F-BE26-43C4-8063-9E6C159BF45D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TW" sz="1200" dirty="0"/>
              <a:t>Gated Recurrent Unit (GRU): </a:t>
            </a:r>
            <a:endParaRPr lang="en-US" altLang="zh-TW" sz="120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TW" sz="1200" dirty="0"/>
              <a:t>http://www.wildml.com/2015/10/recurrent-neural-network-tutorial-part-4-implementing-a-grulstm-rnn-with-python-and-theano/</a:t>
            </a:r>
            <a:endParaRPr lang="en-US" altLang="zh-TW" sz="120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TW" sz="120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TW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TW" dirty="0"/>
              <a:t>Structurally Constrained Recurrent Network (SCRN). </a:t>
            </a:r>
            <a:endParaRPr lang="zh-TW" altLang="en-US" dirty="0"/>
          </a:p>
          <a:p>
            <a:endParaRPr lang="en-US" altLang="zh-TW" dirty="0"/>
          </a:p>
          <a:p>
            <a:r>
              <a:rPr lang="en-US" altLang="zh-TW" dirty="0" err="1"/>
              <a:t>Cloclwise</a:t>
            </a:r>
            <a:r>
              <a:rPr lang="en-US" altLang="zh-TW" dirty="0"/>
              <a:t> RNN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F65742-51E4-418D-8157-79EC9C21EBA9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F65742-51E4-418D-8157-79EC9C21EBA9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English is successful,</a:t>
            </a:r>
            <a:r>
              <a:rPr lang="en-US" altLang="zh-TW" baseline="0" dirty="0"/>
              <a:t> ASRU’15 better than HMM + N-gram</a:t>
            </a:r>
            <a:endParaRPr lang="en-US" altLang="zh-TW" baseline="0" dirty="0"/>
          </a:p>
          <a:p>
            <a:endParaRPr lang="en-US" altLang="zh-TW" baseline="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20914F-BE26-43C4-8063-9E6C159BF45D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中翻英 英翻中 沒有哪一個一定比較長或比較短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F65742-51E4-418D-8157-79EC9C21EBA9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中翻英 英翻中 沒有哪一個一定比較長或比較短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F65742-51E4-418D-8157-79EC9C21EBA9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20914F-BE26-43C4-8063-9E6C159BF45D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推文接龍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20914F-BE26-43C4-8063-9E6C159BF45D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中翻英 英翻中 沒有哪一個一定比較長或比較短</a:t>
            </a:r>
            <a:endParaRPr lang="en-US" altLang="zh-TW" dirty="0"/>
          </a:p>
          <a:p>
            <a:endParaRPr lang="en-US" altLang="zh-TW" dirty="0"/>
          </a:p>
          <a:p>
            <a:r>
              <a:rPr lang="en-US" altLang="zh-TW"/>
              <a:t>More applications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F65742-51E4-418D-8157-79EC9C21EBA9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傳染病 </a:t>
            </a:r>
            <a:r>
              <a:rPr lang="en-US" altLang="zh-TW" sz="1200" dirty="0"/>
              <a:t>infection</a:t>
            </a:r>
            <a:endParaRPr lang="zh-TW" altLang="en-US" sz="1200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83D9E2-21C9-4F43-833B-72DB5414AF97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With </a:t>
            </a:r>
            <a:r>
              <a:rPr lang="en-US" altLang="zh-TW" dirty="0" err="1"/>
              <a:t>coloer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660063-B929-41F2-B61A-2D9B6A5DDE04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BAF6DD4-9545-4A49-91CA-058829C42585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BAF6DD4-9545-4A49-91CA-058829C42585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Will you build a wall?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F9E8A1-852F-4483-B97B-027903F81BE5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What do you think of Global Warming?</a:t>
            </a:r>
            <a:br>
              <a:rPr lang="en-US" altLang="zh-TW" dirty="0"/>
            </a:b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Will you build a wall</a:t>
            </a:r>
            <a:br>
              <a:rPr lang="en-US" altLang="zh-TW" dirty="0"/>
            </a:b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 you like machine learning?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 you like ML?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http://140.115.51.134:8080/clark/test.php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br>
              <a:rPr lang="en-US" altLang="zh-TW" dirty="0"/>
            </a:b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F9E8A1-852F-4483-B97B-027903F81BE5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http://140.112.21.26/video2text/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FA0CA1-892A-4422-81CB-461D7751B9E1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TW" sz="1200" dirty="0"/>
              <a:t>A woman is throwing a Frisbee in a part.</a:t>
            </a:r>
            <a:endParaRPr lang="zh-TW" altLang="en-US" sz="1200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F65742-51E4-418D-8157-79EC9C21EBA9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20914F-BE26-43C4-8063-9E6C159BF45D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http://140.112.21.35:14000/index.html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FA0CA1-892A-4422-81CB-461D7751B9E1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Need an example …… ok, in the future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F65742-51E4-418D-8157-79EC9C21EBA9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Need an example …… ok, in the future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F65742-51E4-418D-8157-79EC9C21EBA9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DC6393-61A8-4C9F-91A2-1B083ED76E6F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太陽花梗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ACDAE2-1044-44AA-8E16-BB9FD2E2B3CC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DC6393-61A8-4C9F-91A2-1B083ED76E6F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660063-B929-41F2-B61A-2D9B6A5DDE04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TW" sz="1200" dirty="0"/>
              <a:t>Mamery network proposed by FB’s AI team</a:t>
            </a:r>
            <a:endParaRPr lang="zh-TW" altLang="en-US" sz="1200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660063-B929-41F2-B61A-2D9B6A5DDE04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TW" dirty="0">
                <a:solidFill>
                  <a:srgbClr val="000000"/>
                </a:solidFill>
                <a:latin typeface="Times New Roman" panose="02020603050405020304" pitchFamily="18" charset="0"/>
              </a:rPr>
              <a:t>Training</a:t>
            </a:r>
            <a:endParaRPr lang="en-US" altLang="zh-TW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TW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TW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Mesnil</a:t>
            </a:r>
            <a:r>
              <a:rPr lang="en-US" altLang="zh-TW" dirty="0">
                <a:solidFill>
                  <a:srgbClr val="000000"/>
                </a:solidFill>
                <a:latin typeface="Times New Roman" panose="02020603050405020304" pitchFamily="18" charset="0"/>
              </a:rPr>
              <a:t>, G., Dauphin, Y., </a:t>
            </a:r>
            <a:r>
              <a:rPr lang="en-US" altLang="zh-TW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Kaisheng</a:t>
            </a:r>
            <a:r>
              <a:rPr lang="en-US" altLang="zh-TW" dirty="0">
                <a:solidFill>
                  <a:srgbClr val="000000"/>
                </a:solidFill>
                <a:latin typeface="Times New Roman" panose="02020603050405020304" pitchFamily="18" charset="0"/>
              </a:rPr>
              <a:t> Yao, </a:t>
            </a:r>
            <a:r>
              <a:rPr lang="en-US" altLang="zh-TW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Bengio</a:t>
            </a:r>
            <a:r>
              <a:rPr lang="en-US" altLang="zh-TW" dirty="0">
                <a:solidFill>
                  <a:srgbClr val="000000"/>
                </a:solidFill>
                <a:latin typeface="Times New Roman" panose="02020603050405020304" pitchFamily="18" charset="0"/>
              </a:rPr>
              <a:t>, Y., Li Deng, </a:t>
            </a:r>
            <a:r>
              <a:rPr lang="en-US" altLang="zh-TW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Hakkani</a:t>
            </a:r>
            <a:r>
              <a:rPr lang="en-US" altLang="zh-TW" dirty="0">
                <a:solidFill>
                  <a:srgbClr val="000000"/>
                </a:solidFill>
                <a:latin typeface="Times New Roman" panose="02020603050405020304" pitchFamily="18" charset="0"/>
              </a:rPr>
              <a:t>-Tur, D., </a:t>
            </a:r>
            <a:r>
              <a:rPr lang="en-US" altLang="zh-TW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Xiaodong</a:t>
            </a:r>
            <a:r>
              <a:rPr lang="en-US" altLang="zh-TW" dirty="0">
                <a:solidFill>
                  <a:srgbClr val="000000"/>
                </a:solidFill>
                <a:latin typeface="Times New Roman" panose="02020603050405020304" pitchFamily="18" charset="0"/>
              </a:rPr>
              <a:t> He, Heck, L., Tur, G., Dong Yu, Zweig, G., "Using Recurrent Neural Networks for Slot Filling in Spoken Language Understanding," in </a:t>
            </a:r>
            <a:r>
              <a:rPr lang="en-US" altLang="zh-TW" i="1" dirty="0">
                <a:solidFill>
                  <a:srgbClr val="000000"/>
                </a:solidFill>
                <a:latin typeface="Times New Roman" panose="02020603050405020304" pitchFamily="18" charset="0"/>
              </a:rPr>
              <a:t>Audio, Speech, and Language Processing, IEEE/ACM Transactions on</a:t>
            </a:r>
            <a:r>
              <a:rPr lang="en-US" altLang="zh-TW" dirty="0">
                <a:solidFill>
                  <a:srgbClr val="000000"/>
                </a:solidFill>
                <a:latin typeface="Times New Roman" panose="02020603050405020304" pitchFamily="18" charset="0"/>
              </a:rPr>
              <a:t> , vol.23, no.3, pp.530-539, March 2015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396C5C-BD03-4F6E-84E0-04D4AE7989EA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20914F-BE26-43C4-8063-9E6C159BF45D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20914F-BE26-43C4-8063-9E6C159BF45D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TW" dirty="0"/>
              <a:t>General idea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F65742-51E4-418D-8157-79EC9C21EBA9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TW" sz="1200" dirty="0">
                <a:solidFill>
                  <a:srgbClr val="0000FF"/>
                </a:solidFill>
              </a:rPr>
              <a:t>Output </a:t>
            </a:r>
            <a:r>
              <a:rPr lang="en-US" altLang="zh-TW" sz="1200" dirty="0" err="1">
                <a:solidFill>
                  <a:srgbClr val="0000FF"/>
                </a:solidFill>
              </a:rPr>
              <a:t>y</a:t>
            </a:r>
            <a:r>
              <a:rPr lang="en-US" altLang="zh-TW" sz="1200" baseline="30000" dirty="0" err="1">
                <a:solidFill>
                  <a:srgbClr val="0000FF"/>
                </a:solidFill>
              </a:rPr>
              <a:t>i</a:t>
            </a:r>
            <a:r>
              <a:rPr lang="en-US" altLang="zh-TW" sz="1200" dirty="0">
                <a:solidFill>
                  <a:srgbClr val="0000FF"/>
                </a:solidFill>
              </a:rPr>
              <a:t> depends on x</a:t>
            </a:r>
            <a:r>
              <a:rPr lang="en-US" altLang="zh-TW" sz="1200" baseline="30000" dirty="0">
                <a:solidFill>
                  <a:srgbClr val="0000FF"/>
                </a:solidFill>
              </a:rPr>
              <a:t>1</a:t>
            </a:r>
            <a:r>
              <a:rPr lang="en-US" altLang="zh-TW" sz="1200" dirty="0">
                <a:solidFill>
                  <a:srgbClr val="0000FF"/>
                </a:solidFill>
              </a:rPr>
              <a:t>, x</a:t>
            </a:r>
            <a:r>
              <a:rPr lang="en-US" altLang="zh-TW" sz="1200" baseline="30000" dirty="0">
                <a:solidFill>
                  <a:srgbClr val="0000FF"/>
                </a:solidFill>
              </a:rPr>
              <a:t>2</a:t>
            </a:r>
            <a:r>
              <a:rPr lang="en-US" altLang="zh-TW" sz="1200" dirty="0">
                <a:solidFill>
                  <a:srgbClr val="0000FF"/>
                </a:solidFill>
              </a:rPr>
              <a:t>, …… x</a:t>
            </a:r>
            <a:r>
              <a:rPr lang="en-US" altLang="zh-TW" sz="1200" baseline="30000" dirty="0">
                <a:solidFill>
                  <a:srgbClr val="0000FF"/>
                </a:solidFill>
              </a:rPr>
              <a:t>i</a:t>
            </a:r>
            <a:endParaRPr lang="zh-TW" altLang="en-US" sz="1200" baseline="30000" dirty="0">
              <a:solidFill>
                <a:srgbClr val="0000FF"/>
              </a:solidFill>
            </a:endParaRPr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The same input can have </a:t>
            </a:r>
            <a:r>
              <a:rPr lang="en-US" altLang="zh-TW" dirty="0" err="1"/>
              <a:t>totoally</a:t>
            </a:r>
            <a:r>
              <a:rPr lang="en-US" altLang="zh-TW" dirty="0"/>
              <a:t> different output.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ACDAE2-1044-44AA-8E16-BB9FD2E2B3CC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To determine </a:t>
            </a:r>
            <a:r>
              <a:rPr lang="en-US" altLang="zh-TW" dirty="0" err="1"/>
              <a:t>yi</a:t>
            </a:r>
            <a:r>
              <a:rPr lang="en-US" altLang="zh-TW" dirty="0"/>
              <a:t>, you have to consider a lot ……</a:t>
            </a: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You should see</a:t>
            </a:r>
            <a:r>
              <a:rPr lang="en-US" altLang="zh-TW" baseline="0" dirty="0"/>
              <a:t> the whole sequence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F65742-51E4-418D-8157-79EC9C21EBA9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BACED-B8E9-4509-8BE7-E750025DDBA8}" type="datetimeFigureOut">
              <a:rPr lang="zh-TW" altLang="en-US" smtClean="0"/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3D241-4C98-4CC4-A8E0-1604E5745E2D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  <a:endParaRPr lang="zh-TW" altLang="en-US"/>
          </a:p>
          <a:p>
            <a:pPr lvl="1"/>
            <a:r>
              <a:rPr lang="zh-TW" altLang="en-US"/>
              <a:t>第二層</a:t>
            </a:r>
            <a:endParaRPr lang="zh-TW" altLang="en-US"/>
          </a:p>
          <a:p>
            <a:pPr lvl="2"/>
            <a:r>
              <a:rPr lang="zh-TW" altLang="en-US"/>
              <a:t>第三層</a:t>
            </a:r>
            <a:endParaRPr lang="zh-TW" altLang="en-US"/>
          </a:p>
          <a:p>
            <a:pPr lvl="3"/>
            <a:r>
              <a:rPr lang="zh-TW" altLang="en-US"/>
              <a:t>第四層</a:t>
            </a:r>
            <a:endParaRPr lang="zh-TW" altLang="en-US"/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BACED-B8E9-4509-8BE7-E750025DDBA8}" type="datetimeFigureOut">
              <a:rPr lang="zh-TW" altLang="en-US" smtClean="0"/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3D241-4C98-4CC4-A8E0-1604E5745E2D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  <a:endParaRPr lang="zh-TW" altLang="en-US"/>
          </a:p>
          <a:p>
            <a:pPr lvl="1"/>
            <a:r>
              <a:rPr lang="zh-TW" altLang="en-US"/>
              <a:t>第二層</a:t>
            </a:r>
            <a:endParaRPr lang="zh-TW" altLang="en-US"/>
          </a:p>
          <a:p>
            <a:pPr lvl="2"/>
            <a:r>
              <a:rPr lang="zh-TW" altLang="en-US"/>
              <a:t>第三層</a:t>
            </a:r>
            <a:endParaRPr lang="zh-TW" altLang="en-US"/>
          </a:p>
          <a:p>
            <a:pPr lvl="3"/>
            <a:r>
              <a:rPr lang="zh-TW" altLang="en-US"/>
              <a:t>第四層</a:t>
            </a:r>
            <a:endParaRPr lang="zh-TW" altLang="en-US"/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BACED-B8E9-4509-8BE7-E750025DDBA8}" type="datetimeFigureOut">
              <a:rPr lang="zh-TW" altLang="en-US" smtClean="0"/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3D241-4C98-4CC4-A8E0-1604E5745E2D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  <a:endParaRPr lang="zh-TW" altLang="en-US"/>
          </a:p>
          <a:p>
            <a:pPr lvl="1"/>
            <a:r>
              <a:rPr lang="zh-TW" altLang="en-US"/>
              <a:t>第二層</a:t>
            </a:r>
            <a:endParaRPr lang="zh-TW" altLang="en-US"/>
          </a:p>
          <a:p>
            <a:pPr lvl="2"/>
            <a:r>
              <a:rPr lang="zh-TW" altLang="en-US"/>
              <a:t>第三層</a:t>
            </a:r>
            <a:endParaRPr lang="zh-TW" altLang="en-US"/>
          </a:p>
          <a:p>
            <a:pPr lvl="3"/>
            <a:r>
              <a:rPr lang="zh-TW" altLang="en-US"/>
              <a:t>第四層</a:t>
            </a:r>
            <a:endParaRPr lang="zh-TW" altLang="en-US"/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BACED-B8E9-4509-8BE7-E750025DDBA8}" type="datetimeFigureOut">
              <a:rPr lang="zh-TW" altLang="en-US" smtClean="0"/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3D241-4C98-4CC4-A8E0-1604E5745E2D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  <a:endParaRPr lang="zh-TW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BACED-B8E9-4509-8BE7-E750025DDBA8}" type="datetimeFigureOut">
              <a:rPr lang="zh-TW" altLang="en-US" smtClean="0"/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3D241-4C98-4CC4-A8E0-1604E5745E2D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  <a:endParaRPr lang="zh-TW" altLang="en-US"/>
          </a:p>
          <a:p>
            <a:pPr lvl="1"/>
            <a:r>
              <a:rPr lang="zh-TW" altLang="en-US"/>
              <a:t>第二層</a:t>
            </a:r>
            <a:endParaRPr lang="zh-TW" altLang="en-US"/>
          </a:p>
          <a:p>
            <a:pPr lvl="2"/>
            <a:r>
              <a:rPr lang="zh-TW" altLang="en-US"/>
              <a:t>第三層</a:t>
            </a:r>
            <a:endParaRPr lang="zh-TW" altLang="en-US"/>
          </a:p>
          <a:p>
            <a:pPr lvl="3"/>
            <a:r>
              <a:rPr lang="zh-TW" altLang="en-US"/>
              <a:t>第四層</a:t>
            </a:r>
            <a:endParaRPr lang="zh-TW" altLang="en-US"/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  <a:endParaRPr lang="zh-TW" altLang="en-US"/>
          </a:p>
          <a:p>
            <a:pPr lvl="1"/>
            <a:r>
              <a:rPr lang="zh-TW" altLang="en-US"/>
              <a:t>第二層</a:t>
            </a:r>
            <a:endParaRPr lang="zh-TW" altLang="en-US"/>
          </a:p>
          <a:p>
            <a:pPr lvl="2"/>
            <a:r>
              <a:rPr lang="zh-TW" altLang="en-US"/>
              <a:t>第三層</a:t>
            </a:r>
            <a:endParaRPr lang="zh-TW" altLang="en-US"/>
          </a:p>
          <a:p>
            <a:pPr lvl="3"/>
            <a:r>
              <a:rPr lang="zh-TW" altLang="en-US"/>
              <a:t>第四層</a:t>
            </a:r>
            <a:endParaRPr lang="zh-TW" altLang="en-US"/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BACED-B8E9-4509-8BE7-E750025DDBA8}" type="datetimeFigureOut">
              <a:rPr lang="zh-TW" altLang="en-US" smtClean="0"/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3D241-4C98-4CC4-A8E0-1604E5745E2D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  <a:endParaRPr lang="zh-TW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  <a:endParaRPr lang="zh-TW" altLang="en-US"/>
          </a:p>
          <a:p>
            <a:pPr lvl="1"/>
            <a:r>
              <a:rPr lang="zh-TW" altLang="en-US"/>
              <a:t>第二層</a:t>
            </a:r>
            <a:endParaRPr lang="zh-TW" altLang="en-US"/>
          </a:p>
          <a:p>
            <a:pPr lvl="2"/>
            <a:r>
              <a:rPr lang="zh-TW" altLang="en-US"/>
              <a:t>第三層</a:t>
            </a:r>
            <a:endParaRPr lang="zh-TW" altLang="en-US"/>
          </a:p>
          <a:p>
            <a:pPr lvl="3"/>
            <a:r>
              <a:rPr lang="zh-TW" altLang="en-US"/>
              <a:t>第四層</a:t>
            </a:r>
            <a:endParaRPr lang="zh-TW" altLang="en-US"/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  <a:endParaRPr lang="zh-TW" alt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  <a:endParaRPr lang="zh-TW" altLang="en-US"/>
          </a:p>
          <a:p>
            <a:pPr lvl="1"/>
            <a:r>
              <a:rPr lang="zh-TW" altLang="en-US"/>
              <a:t>第二層</a:t>
            </a:r>
            <a:endParaRPr lang="zh-TW" altLang="en-US"/>
          </a:p>
          <a:p>
            <a:pPr lvl="2"/>
            <a:r>
              <a:rPr lang="zh-TW" altLang="en-US"/>
              <a:t>第三層</a:t>
            </a:r>
            <a:endParaRPr lang="zh-TW" altLang="en-US"/>
          </a:p>
          <a:p>
            <a:pPr lvl="3"/>
            <a:r>
              <a:rPr lang="zh-TW" altLang="en-US"/>
              <a:t>第四層</a:t>
            </a:r>
            <a:endParaRPr lang="zh-TW" altLang="en-US"/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BACED-B8E9-4509-8BE7-E750025DDBA8}" type="datetimeFigureOut">
              <a:rPr lang="zh-TW" altLang="en-US" smtClean="0"/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3D241-4C98-4CC4-A8E0-1604E5745E2D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BACED-B8E9-4509-8BE7-E750025DDBA8}" type="datetimeFigureOut">
              <a:rPr lang="zh-TW" altLang="en-US" smtClean="0"/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3D241-4C98-4CC4-A8E0-1604E5745E2D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BACED-B8E9-4509-8BE7-E750025DDBA8}" type="datetimeFigureOut">
              <a:rPr lang="zh-TW" altLang="en-US" smtClean="0"/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3D241-4C98-4CC4-A8E0-1604E5745E2D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  <a:endParaRPr lang="zh-TW" altLang="en-US"/>
          </a:p>
          <a:p>
            <a:pPr lvl="1"/>
            <a:r>
              <a:rPr lang="zh-TW" altLang="en-US"/>
              <a:t>第二層</a:t>
            </a:r>
            <a:endParaRPr lang="zh-TW" altLang="en-US"/>
          </a:p>
          <a:p>
            <a:pPr lvl="2"/>
            <a:r>
              <a:rPr lang="zh-TW" altLang="en-US"/>
              <a:t>第三層</a:t>
            </a:r>
            <a:endParaRPr lang="zh-TW" altLang="en-US"/>
          </a:p>
          <a:p>
            <a:pPr lvl="3"/>
            <a:r>
              <a:rPr lang="zh-TW" altLang="en-US"/>
              <a:t>第四層</a:t>
            </a:r>
            <a:endParaRPr lang="zh-TW" altLang="en-US"/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  <a:endParaRPr lang="zh-TW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BACED-B8E9-4509-8BE7-E750025DDBA8}" type="datetimeFigureOut">
              <a:rPr lang="zh-TW" altLang="en-US" smtClean="0"/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3D241-4C98-4CC4-A8E0-1604E5745E2D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  <a:endParaRPr lang="zh-TW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BACED-B8E9-4509-8BE7-E750025DDBA8}" type="datetimeFigureOut">
              <a:rPr lang="zh-TW" altLang="en-US" smtClean="0"/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3D241-4C98-4CC4-A8E0-1604E5745E2D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  <a:endParaRPr lang="zh-TW" altLang="en-US"/>
          </a:p>
          <a:p>
            <a:pPr lvl="1"/>
            <a:r>
              <a:rPr lang="zh-TW" altLang="en-US"/>
              <a:t>第二層</a:t>
            </a:r>
            <a:endParaRPr lang="zh-TW" altLang="en-US"/>
          </a:p>
          <a:p>
            <a:pPr lvl="2"/>
            <a:r>
              <a:rPr lang="zh-TW" altLang="en-US"/>
              <a:t>第三層</a:t>
            </a:r>
            <a:endParaRPr lang="zh-TW" altLang="en-US"/>
          </a:p>
          <a:p>
            <a:pPr lvl="3"/>
            <a:r>
              <a:rPr lang="zh-TW" altLang="en-US"/>
              <a:t>第四層</a:t>
            </a:r>
            <a:endParaRPr lang="zh-TW" altLang="en-US"/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BBACED-B8E9-4509-8BE7-E750025DDBA8}" type="datetimeFigureOut">
              <a:rPr lang="zh-TW" altLang="en-US" smtClean="0"/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A3D241-4C98-4CC4-A8E0-1604E5745E2D}" type="slidenum">
              <a:rPr lang="zh-TW" altLang="en-US" smtClean="0"/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29.bin"/><Relationship Id="rId8" Type="http://schemas.openxmlformats.org/officeDocument/2006/relationships/image" Target="../media/image5.wmf"/><Relationship Id="rId7" Type="http://schemas.openxmlformats.org/officeDocument/2006/relationships/oleObject" Target="../embeddings/oleObject28.bin"/><Relationship Id="rId6" Type="http://schemas.openxmlformats.org/officeDocument/2006/relationships/image" Target="../media/image4.wmf"/><Relationship Id="rId5" Type="http://schemas.openxmlformats.org/officeDocument/2006/relationships/oleObject" Target="../embeddings/oleObject27.bin"/><Relationship Id="rId4" Type="http://schemas.openxmlformats.org/officeDocument/2006/relationships/image" Target="../media/image3.wmf"/><Relationship Id="rId3" Type="http://schemas.openxmlformats.org/officeDocument/2006/relationships/oleObject" Target="../embeddings/oleObject26.bin"/><Relationship Id="rId20" Type="http://schemas.openxmlformats.org/officeDocument/2006/relationships/notesSlide" Target="../notesSlides/notesSlide5.xml"/><Relationship Id="rId2" Type="http://schemas.openxmlformats.org/officeDocument/2006/relationships/image" Target="../media/image2.wmf"/><Relationship Id="rId19" Type="http://schemas.openxmlformats.org/officeDocument/2006/relationships/vmlDrawing" Target="../drawings/vmlDrawing6.vml"/><Relationship Id="rId18" Type="http://schemas.openxmlformats.org/officeDocument/2006/relationships/slideLayout" Target="../slideLayouts/slideLayout2.xml"/><Relationship Id="rId17" Type="http://schemas.openxmlformats.org/officeDocument/2006/relationships/image" Target="../media/image12.png"/><Relationship Id="rId16" Type="http://schemas.openxmlformats.org/officeDocument/2006/relationships/image" Target="../media/image11.png"/><Relationship Id="rId15" Type="http://schemas.openxmlformats.org/officeDocument/2006/relationships/image" Target="../media/image10.png"/><Relationship Id="rId14" Type="http://schemas.openxmlformats.org/officeDocument/2006/relationships/image" Target="../media/image9.png"/><Relationship Id="rId13" Type="http://schemas.openxmlformats.org/officeDocument/2006/relationships/image" Target="../media/image8.png"/><Relationship Id="rId12" Type="http://schemas.openxmlformats.org/officeDocument/2006/relationships/image" Target="../media/image7.wmf"/><Relationship Id="rId11" Type="http://schemas.openxmlformats.org/officeDocument/2006/relationships/oleObject" Target="../embeddings/oleObject30.bin"/><Relationship Id="rId10" Type="http://schemas.openxmlformats.org/officeDocument/2006/relationships/image" Target="../media/image6.wmf"/><Relationship Id="rId1" Type="http://schemas.openxmlformats.org/officeDocument/2006/relationships/oleObject" Target="../embeddings/oleObject25.bin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35.bin"/><Relationship Id="rId8" Type="http://schemas.openxmlformats.org/officeDocument/2006/relationships/image" Target="../media/image5.wmf"/><Relationship Id="rId7" Type="http://schemas.openxmlformats.org/officeDocument/2006/relationships/oleObject" Target="../embeddings/oleObject34.bin"/><Relationship Id="rId6" Type="http://schemas.openxmlformats.org/officeDocument/2006/relationships/image" Target="../media/image4.wmf"/><Relationship Id="rId5" Type="http://schemas.openxmlformats.org/officeDocument/2006/relationships/oleObject" Target="../embeddings/oleObject33.bin"/><Relationship Id="rId4" Type="http://schemas.openxmlformats.org/officeDocument/2006/relationships/image" Target="../media/image3.wmf"/><Relationship Id="rId3" Type="http://schemas.openxmlformats.org/officeDocument/2006/relationships/oleObject" Target="../embeddings/oleObject32.bin"/><Relationship Id="rId21" Type="http://schemas.openxmlformats.org/officeDocument/2006/relationships/notesSlide" Target="../notesSlides/notesSlide6.xml"/><Relationship Id="rId20" Type="http://schemas.openxmlformats.org/officeDocument/2006/relationships/vmlDrawing" Target="../drawings/vmlDrawing7.vml"/><Relationship Id="rId2" Type="http://schemas.openxmlformats.org/officeDocument/2006/relationships/image" Target="../media/image2.wmf"/><Relationship Id="rId19" Type="http://schemas.openxmlformats.org/officeDocument/2006/relationships/slideLayout" Target="../slideLayouts/slideLayout2.xml"/><Relationship Id="rId18" Type="http://schemas.openxmlformats.org/officeDocument/2006/relationships/image" Target="../media/image13.png"/><Relationship Id="rId17" Type="http://schemas.openxmlformats.org/officeDocument/2006/relationships/image" Target="../media/image12.png"/><Relationship Id="rId16" Type="http://schemas.openxmlformats.org/officeDocument/2006/relationships/image" Target="../media/image11.png"/><Relationship Id="rId15" Type="http://schemas.openxmlformats.org/officeDocument/2006/relationships/image" Target="../media/image10.png"/><Relationship Id="rId14" Type="http://schemas.openxmlformats.org/officeDocument/2006/relationships/image" Target="../media/image9.png"/><Relationship Id="rId13" Type="http://schemas.openxmlformats.org/officeDocument/2006/relationships/image" Target="../media/image8.png"/><Relationship Id="rId12" Type="http://schemas.openxmlformats.org/officeDocument/2006/relationships/image" Target="../media/image7.wmf"/><Relationship Id="rId11" Type="http://schemas.openxmlformats.org/officeDocument/2006/relationships/oleObject" Target="../embeddings/oleObject36.bin"/><Relationship Id="rId10" Type="http://schemas.openxmlformats.org/officeDocument/2006/relationships/image" Target="../media/image6.wmf"/><Relationship Id="rId1" Type="http://schemas.openxmlformats.org/officeDocument/2006/relationships/oleObject" Target="../embeddings/oleObject31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image" Target="../media/image22.png"/><Relationship Id="rId8" Type="http://schemas.openxmlformats.org/officeDocument/2006/relationships/image" Target="../media/image21.png"/><Relationship Id="rId7" Type="http://schemas.openxmlformats.org/officeDocument/2006/relationships/image" Target="../media/image20.png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3" Type="http://schemas.openxmlformats.org/officeDocument/2006/relationships/image" Target="../media/image16.png"/><Relationship Id="rId20" Type="http://schemas.openxmlformats.org/officeDocument/2006/relationships/notesSlide" Target="../notesSlides/notesSlide11.xml"/><Relationship Id="rId2" Type="http://schemas.openxmlformats.org/officeDocument/2006/relationships/image" Target="../media/image15.png"/><Relationship Id="rId19" Type="http://schemas.openxmlformats.org/officeDocument/2006/relationships/slideLayout" Target="../slideLayouts/slideLayout2.xml"/><Relationship Id="rId18" Type="http://schemas.openxmlformats.org/officeDocument/2006/relationships/image" Target="../media/image31.png"/><Relationship Id="rId17" Type="http://schemas.openxmlformats.org/officeDocument/2006/relationships/image" Target="../media/image30.png"/><Relationship Id="rId16" Type="http://schemas.openxmlformats.org/officeDocument/2006/relationships/image" Target="../media/image29.png"/><Relationship Id="rId15" Type="http://schemas.openxmlformats.org/officeDocument/2006/relationships/image" Target="../media/image28.png"/><Relationship Id="rId14" Type="http://schemas.openxmlformats.org/officeDocument/2006/relationships/image" Target="../media/image27.png"/><Relationship Id="rId13" Type="http://schemas.openxmlformats.org/officeDocument/2006/relationships/image" Target="../media/image26.png"/><Relationship Id="rId12" Type="http://schemas.openxmlformats.org/officeDocument/2006/relationships/image" Target="../media/image25.png"/><Relationship Id="rId11" Type="http://schemas.openxmlformats.org/officeDocument/2006/relationships/image" Target="../media/image24.png"/><Relationship Id="rId10" Type="http://schemas.openxmlformats.org/officeDocument/2006/relationships/image" Target="../media/image23.png"/><Relationship Id="rId1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5.png"/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3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image" Target="../media/image14.png"/></Relationships>
</file>

<file path=ppt/slides/_rels/slide2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image" Target="../media/image14.png"/></Relationships>
</file>

<file path=ppt/slides/_rels/slide2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9.png"/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image" Target="../media/image1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2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4.png"/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5.wmf"/><Relationship Id="rId7" Type="http://schemas.openxmlformats.org/officeDocument/2006/relationships/oleObject" Target="../embeddings/oleObject4.bin"/><Relationship Id="rId6" Type="http://schemas.openxmlformats.org/officeDocument/2006/relationships/image" Target="../media/image4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3.wmf"/><Relationship Id="rId3" Type="http://schemas.openxmlformats.org/officeDocument/2006/relationships/oleObject" Target="../embeddings/oleObject2.bin"/><Relationship Id="rId2" Type="http://schemas.openxmlformats.org/officeDocument/2006/relationships/image" Target="../media/image2.wmf"/><Relationship Id="rId10" Type="http://schemas.openxmlformats.org/officeDocument/2006/relationships/vmlDrawing" Target="../drawings/vmlDrawing1.vml"/><Relationship Id="rId1" Type="http://schemas.openxmlformats.org/officeDocument/2006/relationships/oleObject" Target="../embeddings/oleObject1.bin"/></Relationships>
</file>

<file path=ppt/slides/_rels/slide3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image" Target="../media/image40.pn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4.png"/><Relationship Id="rId1" Type="http://schemas.openxmlformats.org/officeDocument/2006/relationships/image" Target="../media/image43.jpe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9" Type="http://schemas.openxmlformats.org/officeDocument/2006/relationships/image" Target="../media/image5.wmf"/><Relationship Id="rId8" Type="http://schemas.openxmlformats.org/officeDocument/2006/relationships/oleObject" Target="../embeddings/oleObject40.bin"/><Relationship Id="rId7" Type="http://schemas.openxmlformats.org/officeDocument/2006/relationships/image" Target="../media/image4.wmf"/><Relationship Id="rId6" Type="http://schemas.openxmlformats.org/officeDocument/2006/relationships/oleObject" Target="../embeddings/oleObject39.bin"/><Relationship Id="rId5" Type="http://schemas.openxmlformats.org/officeDocument/2006/relationships/image" Target="../media/image3.wmf"/><Relationship Id="rId4" Type="http://schemas.openxmlformats.org/officeDocument/2006/relationships/oleObject" Target="../embeddings/oleObject38.bin"/><Relationship Id="rId3" Type="http://schemas.openxmlformats.org/officeDocument/2006/relationships/image" Target="../media/image2.wmf"/><Relationship Id="rId2" Type="http://schemas.openxmlformats.org/officeDocument/2006/relationships/oleObject" Target="../embeddings/oleObject37.bin"/><Relationship Id="rId16" Type="http://schemas.openxmlformats.org/officeDocument/2006/relationships/vmlDrawing" Target="../drawings/vmlDrawing8.vml"/><Relationship Id="rId15" Type="http://schemas.openxmlformats.org/officeDocument/2006/relationships/slideLayout" Target="../slideLayouts/slideLayout2.xml"/><Relationship Id="rId14" Type="http://schemas.openxmlformats.org/officeDocument/2006/relationships/image" Target="../media/image46.png"/><Relationship Id="rId13" Type="http://schemas.openxmlformats.org/officeDocument/2006/relationships/image" Target="../media/image7.wmf"/><Relationship Id="rId12" Type="http://schemas.openxmlformats.org/officeDocument/2006/relationships/oleObject" Target="../embeddings/oleObject42.bin"/><Relationship Id="rId11" Type="http://schemas.openxmlformats.org/officeDocument/2006/relationships/image" Target="../media/image6.wmf"/><Relationship Id="rId10" Type="http://schemas.openxmlformats.org/officeDocument/2006/relationships/oleObject" Target="../embeddings/oleObject41.bin"/><Relationship Id="rId1" Type="http://schemas.openxmlformats.org/officeDocument/2006/relationships/image" Target="../media/image4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7.pn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9.png"/><Relationship Id="rId1" Type="http://schemas.openxmlformats.org/officeDocument/2006/relationships/image" Target="../media/image48.png"/></Relationships>
</file>

<file path=ppt/slides/_rels/slide36.xml.rels><?xml version="1.0" encoding="UTF-8" standalone="yes"?>
<Relationships xmlns="http://schemas.openxmlformats.org/package/2006/relationships"><Relationship Id="rId9" Type="http://schemas.openxmlformats.org/officeDocument/2006/relationships/image" Target="../media/image58.png"/><Relationship Id="rId8" Type="http://schemas.openxmlformats.org/officeDocument/2006/relationships/image" Target="../media/image57.png"/><Relationship Id="rId7" Type="http://schemas.openxmlformats.org/officeDocument/2006/relationships/image" Target="../media/image56.png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1" Type="http://schemas.openxmlformats.org/officeDocument/2006/relationships/notesSlide" Target="../notesSlides/notesSlide23.xml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5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60.png"/><Relationship Id="rId1" Type="http://schemas.openxmlformats.org/officeDocument/2006/relationships/image" Target="../media/image59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1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2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3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6.png"/><Relationship Id="rId1" Type="http://schemas.openxmlformats.org/officeDocument/2006/relationships/image" Target="../media/image65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7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8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3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image" Target="../media/image69.pn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78.png"/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image" Target="../media/image75.pn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79.png"/><Relationship Id="rId2" Type="http://schemas.openxmlformats.org/officeDocument/2006/relationships/image" Target="../media/image71.png"/><Relationship Id="rId1" Type="http://schemas.openxmlformats.org/officeDocument/2006/relationships/image" Target="../media/image70.png"/></Relationships>
</file>

<file path=ppt/slides/_rels/slide5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1.png"/><Relationship Id="rId1" Type="http://schemas.openxmlformats.org/officeDocument/2006/relationships/image" Target="../media/image70.png"/></Relationships>
</file>

<file path=ppt/slides/_rels/slide5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71.png"/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image" Target="../media/image80.emf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5.wmf"/><Relationship Id="rId7" Type="http://schemas.openxmlformats.org/officeDocument/2006/relationships/oleObject" Target="../embeddings/oleObject8.bin"/><Relationship Id="rId6" Type="http://schemas.openxmlformats.org/officeDocument/2006/relationships/image" Target="../media/image4.wmf"/><Relationship Id="rId5" Type="http://schemas.openxmlformats.org/officeDocument/2006/relationships/oleObject" Target="../embeddings/oleObject7.bin"/><Relationship Id="rId4" Type="http://schemas.openxmlformats.org/officeDocument/2006/relationships/image" Target="../media/image3.wmf"/><Relationship Id="rId3" Type="http://schemas.openxmlformats.org/officeDocument/2006/relationships/oleObject" Target="../embeddings/oleObject6.bin"/><Relationship Id="rId2" Type="http://schemas.openxmlformats.org/officeDocument/2006/relationships/image" Target="../media/image2.wmf"/><Relationship Id="rId10" Type="http://schemas.openxmlformats.org/officeDocument/2006/relationships/vmlDrawing" Target="../drawings/vmlDrawing2.vml"/><Relationship Id="rId1" Type="http://schemas.openxmlformats.org/officeDocument/2006/relationships/oleObject" Target="../embeddings/oleObject5.bin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3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4.png"/></Relationships>
</file>

<file path=ppt/slides/_rels/slide6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image" Target="../media/image85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1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2.jpe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3.jpe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5.wmf"/><Relationship Id="rId7" Type="http://schemas.openxmlformats.org/officeDocument/2006/relationships/oleObject" Target="../embeddings/oleObject12.bin"/><Relationship Id="rId6" Type="http://schemas.openxmlformats.org/officeDocument/2006/relationships/image" Target="../media/image4.wmf"/><Relationship Id="rId5" Type="http://schemas.openxmlformats.org/officeDocument/2006/relationships/oleObject" Target="../embeddings/oleObject11.bin"/><Relationship Id="rId4" Type="http://schemas.openxmlformats.org/officeDocument/2006/relationships/image" Target="../media/image3.wmf"/><Relationship Id="rId3" Type="http://schemas.openxmlformats.org/officeDocument/2006/relationships/oleObject" Target="../embeddings/oleObject10.bin"/><Relationship Id="rId2" Type="http://schemas.openxmlformats.org/officeDocument/2006/relationships/image" Target="../media/image2.wmf"/><Relationship Id="rId10" Type="http://schemas.openxmlformats.org/officeDocument/2006/relationships/vmlDrawing" Target="../drawings/vmlDrawing3.vml"/><Relationship Id="rId1" Type="http://schemas.openxmlformats.org/officeDocument/2006/relationships/oleObject" Target="../embeddings/oleObject9.bin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4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5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6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7.pn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6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98.png"/><Relationship Id="rId2" Type="http://schemas.microsoft.com/office/2007/relationships/media" Target="../media/audio1.wav"/><Relationship Id="rId1" Type="http://schemas.openxmlformats.org/officeDocument/2006/relationships/audio" Target="../media/audio1.wav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9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0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0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0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7.bin"/><Relationship Id="rId8" Type="http://schemas.openxmlformats.org/officeDocument/2006/relationships/image" Target="../media/image5.wmf"/><Relationship Id="rId7" Type="http://schemas.openxmlformats.org/officeDocument/2006/relationships/oleObject" Target="../embeddings/oleObject16.bin"/><Relationship Id="rId6" Type="http://schemas.openxmlformats.org/officeDocument/2006/relationships/image" Target="../media/image4.wmf"/><Relationship Id="rId5" Type="http://schemas.openxmlformats.org/officeDocument/2006/relationships/oleObject" Target="../embeddings/oleObject15.bin"/><Relationship Id="rId4" Type="http://schemas.openxmlformats.org/officeDocument/2006/relationships/image" Target="../media/image3.wmf"/><Relationship Id="rId3" Type="http://schemas.openxmlformats.org/officeDocument/2006/relationships/oleObject" Target="../embeddings/oleObject14.bin"/><Relationship Id="rId2" Type="http://schemas.openxmlformats.org/officeDocument/2006/relationships/image" Target="../media/image2.wmf"/><Relationship Id="rId15" Type="http://schemas.openxmlformats.org/officeDocument/2006/relationships/notesSlide" Target="../notesSlides/notesSlide3.xml"/><Relationship Id="rId14" Type="http://schemas.openxmlformats.org/officeDocument/2006/relationships/vmlDrawing" Target="../drawings/vmlDrawing4.vml"/><Relationship Id="rId13" Type="http://schemas.openxmlformats.org/officeDocument/2006/relationships/slideLayout" Target="../slideLayouts/slideLayout2.xml"/><Relationship Id="rId12" Type="http://schemas.openxmlformats.org/officeDocument/2006/relationships/image" Target="../media/image7.wmf"/><Relationship Id="rId11" Type="http://schemas.openxmlformats.org/officeDocument/2006/relationships/oleObject" Target="../embeddings/oleObject18.bin"/><Relationship Id="rId10" Type="http://schemas.openxmlformats.org/officeDocument/2006/relationships/image" Target="../media/image6.wmf"/><Relationship Id="rId1" Type="http://schemas.openxmlformats.org/officeDocument/2006/relationships/oleObject" Target="../embeddings/oleObject13.bin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02.GIF"/><Relationship Id="rId1" Type="http://schemas.openxmlformats.org/officeDocument/2006/relationships/image" Target="../media/image101.pn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3.jpeg"/></Relationships>
</file>

<file path=ppt/slides/_rels/slide8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image" Target="../media/image104.png"/></Relationships>
</file>

<file path=ppt/slides/_rels/slide8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8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8.png"/><Relationship Id="rId1" Type="http://schemas.openxmlformats.org/officeDocument/2006/relationships/image" Target="../media/image107.png"/></Relationships>
</file>

<file path=ppt/slides/_rels/slide85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9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9.wmf"/><Relationship Id="rId1" Type="http://schemas.openxmlformats.org/officeDocument/2006/relationships/oleObject" Target="../embeddings/oleObject43.bin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0.emf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hyperlink" Target="http://www.deeplearningbook.org/" TargetMode="Externa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23.bin"/><Relationship Id="rId8" Type="http://schemas.openxmlformats.org/officeDocument/2006/relationships/image" Target="../media/image5.wmf"/><Relationship Id="rId7" Type="http://schemas.openxmlformats.org/officeDocument/2006/relationships/oleObject" Target="../embeddings/oleObject22.bin"/><Relationship Id="rId6" Type="http://schemas.openxmlformats.org/officeDocument/2006/relationships/image" Target="../media/image4.wmf"/><Relationship Id="rId5" Type="http://schemas.openxmlformats.org/officeDocument/2006/relationships/oleObject" Target="../embeddings/oleObject21.bin"/><Relationship Id="rId4" Type="http://schemas.openxmlformats.org/officeDocument/2006/relationships/image" Target="../media/image3.wmf"/><Relationship Id="rId3" Type="http://schemas.openxmlformats.org/officeDocument/2006/relationships/oleObject" Target="../embeddings/oleObject20.bin"/><Relationship Id="rId2" Type="http://schemas.openxmlformats.org/officeDocument/2006/relationships/image" Target="../media/image2.wmf"/><Relationship Id="rId19" Type="http://schemas.openxmlformats.org/officeDocument/2006/relationships/notesSlide" Target="../notesSlides/notesSlide4.xml"/><Relationship Id="rId18" Type="http://schemas.openxmlformats.org/officeDocument/2006/relationships/vmlDrawing" Target="../drawings/vmlDrawing5.vml"/><Relationship Id="rId17" Type="http://schemas.openxmlformats.org/officeDocument/2006/relationships/slideLayout" Target="../slideLayouts/slideLayout2.xml"/><Relationship Id="rId16" Type="http://schemas.openxmlformats.org/officeDocument/2006/relationships/image" Target="../media/image11.png"/><Relationship Id="rId15" Type="http://schemas.openxmlformats.org/officeDocument/2006/relationships/image" Target="../media/image10.png"/><Relationship Id="rId14" Type="http://schemas.openxmlformats.org/officeDocument/2006/relationships/image" Target="../media/image9.png"/><Relationship Id="rId13" Type="http://schemas.openxmlformats.org/officeDocument/2006/relationships/image" Target="../media/image8.png"/><Relationship Id="rId12" Type="http://schemas.openxmlformats.org/officeDocument/2006/relationships/image" Target="../media/image7.wmf"/><Relationship Id="rId11" Type="http://schemas.openxmlformats.org/officeDocument/2006/relationships/oleObject" Target="../embeddings/oleObject24.bin"/><Relationship Id="rId10" Type="http://schemas.openxmlformats.org/officeDocument/2006/relationships/image" Target="../media/image6.wmf"/><Relationship Id="rId1" Type="http://schemas.openxmlformats.org/officeDocument/2006/relationships/oleObject" Target="../embeddings/oleObject19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Recurrent Neural Network (RNN)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Example</a:t>
            </a:r>
            <a:endParaRPr lang="zh-TW" altLang="en-US" dirty="0"/>
          </a:p>
        </p:txBody>
      </p:sp>
      <p:cxnSp>
        <p:nvCxnSpPr>
          <p:cNvPr id="4" name="直線單箭頭接點 3"/>
          <p:cNvCxnSpPr/>
          <p:nvPr/>
        </p:nvCxnSpPr>
        <p:spPr>
          <a:xfrm rot="16200000">
            <a:off x="7105362" y="2370912"/>
            <a:ext cx="65565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線單箭頭接點 4"/>
          <p:cNvCxnSpPr/>
          <p:nvPr/>
        </p:nvCxnSpPr>
        <p:spPr>
          <a:xfrm rot="16200000">
            <a:off x="5458376" y="2338561"/>
            <a:ext cx="64900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群組 5"/>
          <p:cNvGrpSpPr/>
          <p:nvPr/>
        </p:nvGrpSpPr>
        <p:grpSpPr>
          <a:xfrm>
            <a:off x="5593299" y="5593146"/>
            <a:ext cx="342900" cy="461962"/>
            <a:chOff x="1882729" y="2137119"/>
            <a:chExt cx="342900" cy="461962"/>
          </a:xfrm>
        </p:grpSpPr>
        <p:sp>
          <p:nvSpPr>
            <p:cNvPr id="7" name="矩形 6"/>
            <p:cNvSpPr/>
            <p:nvPr/>
          </p:nvSpPr>
          <p:spPr>
            <a:xfrm>
              <a:off x="1882729" y="2232369"/>
              <a:ext cx="342900" cy="3429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aphicFrame>
          <p:nvGraphicFramePr>
            <p:cNvPr id="8" name="Object 12"/>
            <p:cNvGraphicFramePr>
              <a:graphicFrameLocks noChangeAspect="1"/>
            </p:cNvGraphicFramePr>
            <p:nvPr/>
          </p:nvGraphicFramePr>
          <p:xfrm>
            <a:off x="1895428" y="2137119"/>
            <a:ext cx="325438" cy="4619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494" name="方程式" r:id="rId1" imgW="3657600" imgH="5181600" progId="Equation.3">
                    <p:embed/>
                  </p:oleObj>
                </mc:Choice>
                <mc:Fallback>
                  <p:oleObj name="方程式" r:id="rId1" imgW="3657600" imgH="5181600" progId="Equation.3">
                    <p:embed/>
                    <p:pic>
                      <p:nvPicPr>
                        <p:cNvPr id="0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95428" y="2137119"/>
                          <a:ext cx="325438" cy="46196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9" name="群組 8"/>
          <p:cNvGrpSpPr/>
          <p:nvPr/>
        </p:nvGrpSpPr>
        <p:grpSpPr>
          <a:xfrm>
            <a:off x="7200563" y="5624271"/>
            <a:ext cx="376238" cy="461963"/>
            <a:chOff x="1876911" y="2719848"/>
            <a:chExt cx="376238" cy="461963"/>
          </a:xfrm>
        </p:grpSpPr>
        <p:sp>
          <p:nvSpPr>
            <p:cNvPr id="10" name="矩形 9"/>
            <p:cNvSpPr/>
            <p:nvPr/>
          </p:nvSpPr>
          <p:spPr>
            <a:xfrm>
              <a:off x="1876911" y="2802698"/>
              <a:ext cx="342900" cy="3429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aphicFrame>
          <p:nvGraphicFramePr>
            <p:cNvPr id="11" name="Object 12"/>
            <p:cNvGraphicFramePr>
              <a:graphicFrameLocks noChangeAspect="1"/>
            </p:cNvGraphicFramePr>
            <p:nvPr/>
          </p:nvGraphicFramePr>
          <p:xfrm>
            <a:off x="1900724" y="2719848"/>
            <a:ext cx="352425" cy="4619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495" name="方程式" r:id="rId3" imgW="3962400" imgH="5181600" progId="Equation.3">
                    <p:embed/>
                  </p:oleObj>
                </mc:Choice>
                <mc:Fallback>
                  <p:oleObj name="方程式" r:id="rId3" imgW="3962400" imgH="5181600" progId="Equation.3">
                    <p:embed/>
                    <p:pic>
                      <p:nvPicPr>
                        <p:cNvPr id="0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00724" y="2719848"/>
                          <a:ext cx="352425" cy="46196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2" name="橢圓 11"/>
          <p:cNvSpPr/>
          <p:nvPr/>
        </p:nvSpPr>
        <p:spPr>
          <a:xfrm rot="16200000">
            <a:off x="5529475" y="4016482"/>
            <a:ext cx="574158" cy="57415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橢圓 12"/>
          <p:cNvSpPr/>
          <p:nvPr/>
        </p:nvSpPr>
        <p:spPr>
          <a:xfrm rot="16200000">
            <a:off x="7077170" y="4056793"/>
            <a:ext cx="574158" cy="57415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橢圓 13"/>
          <p:cNvSpPr/>
          <p:nvPr/>
        </p:nvSpPr>
        <p:spPr>
          <a:xfrm rot="16200000">
            <a:off x="5495801" y="2338561"/>
            <a:ext cx="574158" cy="57415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橢圓 14"/>
          <p:cNvSpPr/>
          <p:nvPr/>
        </p:nvSpPr>
        <p:spPr>
          <a:xfrm rot="16200000">
            <a:off x="7068477" y="2348667"/>
            <a:ext cx="574158" cy="57415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8" name="群組 17"/>
          <p:cNvGrpSpPr/>
          <p:nvPr/>
        </p:nvGrpSpPr>
        <p:grpSpPr>
          <a:xfrm rot="16200000">
            <a:off x="6070547" y="4322261"/>
            <a:ext cx="1037222" cy="1638300"/>
            <a:chOff x="1013669" y="3459098"/>
            <a:chExt cx="1588876" cy="1638300"/>
          </a:xfrm>
        </p:grpSpPr>
        <p:cxnSp>
          <p:nvCxnSpPr>
            <p:cNvPr id="19" name="直線單箭頭接點 18"/>
            <p:cNvCxnSpPr/>
            <p:nvPr/>
          </p:nvCxnSpPr>
          <p:spPr>
            <a:xfrm flipV="1">
              <a:off x="1013669" y="3507292"/>
              <a:ext cx="1574937" cy="15851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" name="群組 19"/>
            <p:cNvGrpSpPr/>
            <p:nvPr/>
          </p:nvGrpSpPr>
          <p:grpSpPr>
            <a:xfrm>
              <a:off x="1025705" y="3459098"/>
              <a:ext cx="1576840" cy="1638300"/>
              <a:chOff x="1025705" y="3459098"/>
              <a:chExt cx="1576840" cy="1638300"/>
            </a:xfrm>
          </p:grpSpPr>
          <p:cxnSp>
            <p:nvCxnSpPr>
              <p:cNvPr id="21" name="直線單箭頭接點 20"/>
              <p:cNvCxnSpPr/>
              <p:nvPr/>
            </p:nvCxnSpPr>
            <p:spPr>
              <a:xfrm>
                <a:off x="1048081" y="3459098"/>
                <a:ext cx="1548874" cy="16089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線單箭頭接點 21"/>
              <p:cNvCxnSpPr/>
              <p:nvPr/>
            </p:nvCxnSpPr>
            <p:spPr>
              <a:xfrm flipV="1">
                <a:off x="1025705" y="50973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線單箭頭接點 22"/>
              <p:cNvCxnSpPr/>
              <p:nvPr/>
            </p:nvCxnSpPr>
            <p:spPr>
              <a:xfrm flipV="1">
                <a:off x="1025705" y="34590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aphicFrame>
        <p:nvGraphicFramePr>
          <p:cNvPr id="36" name="Object 12"/>
          <p:cNvGraphicFramePr>
            <a:graphicFrameLocks noChangeAspect="1"/>
          </p:cNvGraphicFramePr>
          <p:nvPr/>
        </p:nvGraphicFramePr>
        <p:xfrm>
          <a:off x="7243483" y="1471358"/>
          <a:ext cx="379412" cy="46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96" name="方程式" r:id="rId5" imgW="4267200" imgH="5181600" progId="Equation.3">
                  <p:embed/>
                </p:oleObj>
              </mc:Choice>
              <mc:Fallback>
                <p:oleObj name="方程式" r:id="rId5" imgW="4267200" imgH="5181600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43483" y="1471358"/>
                        <a:ext cx="379412" cy="4619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Object 12"/>
          <p:cNvGraphicFramePr>
            <a:graphicFrameLocks noChangeAspect="1"/>
          </p:cNvGraphicFramePr>
          <p:nvPr/>
        </p:nvGraphicFramePr>
        <p:xfrm>
          <a:off x="5660021" y="1474774"/>
          <a:ext cx="352425" cy="46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97" name="方程式" r:id="rId7" imgW="3962400" imgH="5181600" progId="Equation.3">
                  <p:embed/>
                </p:oleObj>
              </mc:Choice>
              <mc:Fallback>
                <p:oleObj name="方程式" r:id="rId7" imgW="3962400" imgH="5181600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60021" y="1474774"/>
                        <a:ext cx="352425" cy="4619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5" name="群組 54"/>
          <p:cNvGrpSpPr/>
          <p:nvPr/>
        </p:nvGrpSpPr>
        <p:grpSpPr>
          <a:xfrm>
            <a:off x="2100363" y="4001430"/>
            <a:ext cx="342900" cy="461962"/>
            <a:chOff x="1882729" y="2137119"/>
            <a:chExt cx="342900" cy="461962"/>
          </a:xfrm>
        </p:grpSpPr>
        <p:sp>
          <p:nvSpPr>
            <p:cNvPr id="56" name="矩形 55"/>
            <p:cNvSpPr/>
            <p:nvPr/>
          </p:nvSpPr>
          <p:spPr>
            <a:xfrm>
              <a:off x="1882729" y="2232369"/>
              <a:ext cx="342900" cy="3429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aphicFrame>
          <p:nvGraphicFramePr>
            <p:cNvPr id="57" name="Object 12"/>
            <p:cNvGraphicFramePr>
              <a:graphicFrameLocks noChangeAspect="1"/>
            </p:cNvGraphicFramePr>
            <p:nvPr/>
          </p:nvGraphicFramePr>
          <p:xfrm>
            <a:off x="1895428" y="2137119"/>
            <a:ext cx="325438" cy="4619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498" name="方程式" r:id="rId9" imgW="3657600" imgH="5181600" progId="Equation.3">
                    <p:embed/>
                  </p:oleObj>
                </mc:Choice>
                <mc:Fallback>
                  <p:oleObj name="方程式" r:id="rId9" imgW="3657600" imgH="5181600" progId="Equation.3">
                    <p:embed/>
                    <p:pic>
                      <p:nvPicPr>
                        <p:cNvPr id="0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95428" y="2137119"/>
                          <a:ext cx="325438" cy="46196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58" name="群組 57"/>
          <p:cNvGrpSpPr/>
          <p:nvPr/>
        </p:nvGrpSpPr>
        <p:grpSpPr>
          <a:xfrm>
            <a:off x="3707627" y="4003465"/>
            <a:ext cx="391033" cy="461963"/>
            <a:chOff x="1876911" y="2719786"/>
            <a:chExt cx="391033" cy="461963"/>
          </a:xfrm>
        </p:grpSpPr>
        <p:sp>
          <p:nvSpPr>
            <p:cNvPr id="59" name="矩形 58"/>
            <p:cNvSpPr/>
            <p:nvPr/>
          </p:nvSpPr>
          <p:spPr>
            <a:xfrm>
              <a:off x="1876911" y="2802698"/>
              <a:ext cx="342900" cy="3429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aphicFrame>
          <p:nvGraphicFramePr>
            <p:cNvPr id="60" name="Object 12"/>
            <p:cNvGraphicFramePr>
              <a:graphicFrameLocks noChangeAspect="1"/>
            </p:cNvGraphicFramePr>
            <p:nvPr/>
          </p:nvGraphicFramePr>
          <p:xfrm>
            <a:off x="1888532" y="2719786"/>
            <a:ext cx="379412" cy="4619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499" name="方程式" r:id="rId11" imgW="4267200" imgH="5181600" progId="Equation.3">
                    <p:embed/>
                  </p:oleObj>
                </mc:Choice>
                <mc:Fallback>
                  <p:oleObj name="方程式" r:id="rId11" imgW="4267200" imgH="5181600" progId="Equation.3">
                    <p:embed/>
                    <p:pic>
                      <p:nvPicPr>
                        <p:cNvPr id="0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88532" y="2719786"/>
                          <a:ext cx="379412" cy="46196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64" name="群組 63"/>
          <p:cNvGrpSpPr/>
          <p:nvPr/>
        </p:nvGrpSpPr>
        <p:grpSpPr>
          <a:xfrm rot="16200000">
            <a:off x="6070547" y="2659736"/>
            <a:ext cx="1037222" cy="1638300"/>
            <a:chOff x="1013669" y="3459098"/>
            <a:chExt cx="1588876" cy="1638300"/>
          </a:xfrm>
        </p:grpSpPr>
        <p:cxnSp>
          <p:nvCxnSpPr>
            <p:cNvPr id="65" name="直線單箭頭接點 64"/>
            <p:cNvCxnSpPr/>
            <p:nvPr/>
          </p:nvCxnSpPr>
          <p:spPr>
            <a:xfrm flipV="1">
              <a:off x="1013669" y="3507292"/>
              <a:ext cx="1574937" cy="15851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6" name="群組 65"/>
            <p:cNvGrpSpPr/>
            <p:nvPr/>
          </p:nvGrpSpPr>
          <p:grpSpPr>
            <a:xfrm>
              <a:off x="1025705" y="3459098"/>
              <a:ext cx="1576840" cy="1638300"/>
              <a:chOff x="1025705" y="3459098"/>
              <a:chExt cx="1576840" cy="1638300"/>
            </a:xfrm>
          </p:grpSpPr>
          <p:cxnSp>
            <p:nvCxnSpPr>
              <p:cNvPr id="67" name="直線單箭頭接點 66"/>
              <p:cNvCxnSpPr/>
              <p:nvPr/>
            </p:nvCxnSpPr>
            <p:spPr>
              <a:xfrm>
                <a:off x="1048081" y="3459098"/>
                <a:ext cx="1548874" cy="16089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直線單箭頭接點 67"/>
              <p:cNvCxnSpPr/>
              <p:nvPr/>
            </p:nvCxnSpPr>
            <p:spPr>
              <a:xfrm flipV="1">
                <a:off x="1025705" y="50973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直線單箭頭接點 68"/>
              <p:cNvCxnSpPr/>
              <p:nvPr/>
            </p:nvCxnSpPr>
            <p:spPr>
              <a:xfrm flipV="1">
                <a:off x="1025705" y="34590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0" name="手繪多邊形 69"/>
          <p:cNvSpPr/>
          <p:nvPr/>
        </p:nvSpPr>
        <p:spPr>
          <a:xfrm>
            <a:off x="3892550" y="4445000"/>
            <a:ext cx="1828800" cy="319831"/>
          </a:xfrm>
          <a:custGeom>
            <a:avLst/>
            <a:gdLst>
              <a:gd name="connsiteX0" fmla="*/ 0 w 1828800"/>
              <a:gd name="connsiteY0" fmla="*/ 0 h 319831"/>
              <a:gd name="connsiteX1" fmla="*/ 1016000 w 1828800"/>
              <a:gd name="connsiteY1" fmla="*/ 317500 h 319831"/>
              <a:gd name="connsiteX2" fmla="*/ 1828800 w 1828800"/>
              <a:gd name="connsiteY2" fmla="*/ 152400 h 319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28800" h="319831">
                <a:moveTo>
                  <a:pt x="0" y="0"/>
                </a:moveTo>
                <a:cubicBezTo>
                  <a:pt x="355600" y="146050"/>
                  <a:pt x="711200" y="292100"/>
                  <a:pt x="1016000" y="317500"/>
                </a:cubicBezTo>
                <a:cubicBezTo>
                  <a:pt x="1320800" y="342900"/>
                  <a:pt x="1828800" y="152400"/>
                  <a:pt x="1828800" y="152400"/>
                </a:cubicBezTo>
              </a:path>
            </a:pathLst>
          </a:cu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1" name="手繪多邊形 70"/>
          <p:cNvSpPr/>
          <p:nvPr/>
        </p:nvSpPr>
        <p:spPr>
          <a:xfrm>
            <a:off x="3879850" y="4457700"/>
            <a:ext cx="3416300" cy="624441"/>
          </a:xfrm>
          <a:custGeom>
            <a:avLst/>
            <a:gdLst>
              <a:gd name="connsiteX0" fmla="*/ 0 w 3416300"/>
              <a:gd name="connsiteY0" fmla="*/ 0 h 624441"/>
              <a:gd name="connsiteX1" fmla="*/ 1854200 w 3416300"/>
              <a:gd name="connsiteY1" fmla="*/ 622300 h 624441"/>
              <a:gd name="connsiteX2" fmla="*/ 3416300 w 3416300"/>
              <a:gd name="connsiteY2" fmla="*/ 165100 h 624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16300" h="624441">
                <a:moveTo>
                  <a:pt x="0" y="0"/>
                </a:moveTo>
                <a:cubicBezTo>
                  <a:pt x="642408" y="297391"/>
                  <a:pt x="1284817" y="594783"/>
                  <a:pt x="1854200" y="622300"/>
                </a:cubicBezTo>
                <a:cubicBezTo>
                  <a:pt x="2423583" y="649817"/>
                  <a:pt x="2919941" y="407458"/>
                  <a:pt x="3416300" y="165100"/>
                </a:cubicBezTo>
              </a:path>
            </a:pathLst>
          </a:cu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2" name="手繪多邊形 71"/>
          <p:cNvSpPr/>
          <p:nvPr/>
        </p:nvSpPr>
        <p:spPr>
          <a:xfrm>
            <a:off x="2266950" y="4445000"/>
            <a:ext cx="3479800" cy="511221"/>
          </a:xfrm>
          <a:custGeom>
            <a:avLst/>
            <a:gdLst>
              <a:gd name="connsiteX0" fmla="*/ 0 w 3479800"/>
              <a:gd name="connsiteY0" fmla="*/ 0 h 511221"/>
              <a:gd name="connsiteX1" fmla="*/ 1600200 w 3479800"/>
              <a:gd name="connsiteY1" fmla="*/ 508000 h 511221"/>
              <a:gd name="connsiteX2" fmla="*/ 3479800 w 3479800"/>
              <a:gd name="connsiteY2" fmla="*/ 177800 h 511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79800" h="511221">
                <a:moveTo>
                  <a:pt x="0" y="0"/>
                </a:moveTo>
                <a:cubicBezTo>
                  <a:pt x="510116" y="239183"/>
                  <a:pt x="1020233" y="478367"/>
                  <a:pt x="1600200" y="508000"/>
                </a:cubicBezTo>
                <a:cubicBezTo>
                  <a:pt x="2180167" y="537633"/>
                  <a:pt x="2829983" y="357716"/>
                  <a:pt x="3479800" y="177800"/>
                </a:cubicBezTo>
              </a:path>
            </a:pathLst>
          </a:custGeom>
          <a:noFill/>
          <a:ln w="28575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3" name="手繪多邊形 72"/>
          <p:cNvSpPr/>
          <p:nvPr/>
        </p:nvSpPr>
        <p:spPr>
          <a:xfrm>
            <a:off x="2279650" y="4445000"/>
            <a:ext cx="5143500" cy="1004985"/>
          </a:xfrm>
          <a:custGeom>
            <a:avLst/>
            <a:gdLst>
              <a:gd name="connsiteX0" fmla="*/ 0 w 5143500"/>
              <a:gd name="connsiteY0" fmla="*/ 0 h 1004985"/>
              <a:gd name="connsiteX1" fmla="*/ 2438400 w 5143500"/>
              <a:gd name="connsiteY1" fmla="*/ 1003300 h 1004985"/>
              <a:gd name="connsiteX2" fmla="*/ 5143500 w 5143500"/>
              <a:gd name="connsiteY2" fmla="*/ 190500 h 1004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143500" h="1004985">
                <a:moveTo>
                  <a:pt x="0" y="0"/>
                </a:moveTo>
                <a:cubicBezTo>
                  <a:pt x="790575" y="485775"/>
                  <a:pt x="1581150" y="971550"/>
                  <a:pt x="2438400" y="1003300"/>
                </a:cubicBezTo>
                <a:cubicBezTo>
                  <a:pt x="3295650" y="1035050"/>
                  <a:pt x="4219575" y="612775"/>
                  <a:pt x="5143500" y="190500"/>
                </a:cubicBezTo>
              </a:path>
            </a:pathLst>
          </a:custGeom>
          <a:noFill/>
          <a:ln w="28575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手繪多邊形 2"/>
          <p:cNvSpPr/>
          <p:nvPr/>
        </p:nvSpPr>
        <p:spPr>
          <a:xfrm>
            <a:off x="2305318" y="3347672"/>
            <a:ext cx="3425781" cy="734931"/>
          </a:xfrm>
          <a:custGeom>
            <a:avLst/>
            <a:gdLst>
              <a:gd name="connsiteX0" fmla="*/ 3425781 w 3425781"/>
              <a:gd name="connsiteY0" fmla="*/ 619021 h 734931"/>
              <a:gd name="connsiteX1" fmla="*/ 1854558 w 3425781"/>
              <a:gd name="connsiteY1" fmla="*/ 835 h 734931"/>
              <a:gd name="connsiteX2" fmla="*/ 0 w 3425781"/>
              <a:gd name="connsiteY2" fmla="*/ 734931 h 734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25781" h="734931">
                <a:moveTo>
                  <a:pt x="3425781" y="619021"/>
                </a:moveTo>
                <a:cubicBezTo>
                  <a:pt x="2925651" y="300269"/>
                  <a:pt x="2425521" y="-18483"/>
                  <a:pt x="1854558" y="835"/>
                </a:cubicBezTo>
                <a:cubicBezTo>
                  <a:pt x="1283594" y="20153"/>
                  <a:pt x="641797" y="377542"/>
                  <a:pt x="0" y="734931"/>
                </a:cubicBezTo>
              </a:path>
            </a:pathLst>
          </a:custGeom>
          <a:noFill/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文字方塊 15"/>
          <p:cNvSpPr txBox="1"/>
          <p:nvPr/>
        </p:nvSpPr>
        <p:spPr>
          <a:xfrm>
            <a:off x="2627316" y="3169401"/>
            <a:ext cx="9674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store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580698" y="5502792"/>
            <a:ext cx="40515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All the weights are “1”, no bias</a:t>
            </a:r>
            <a:endParaRPr lang="zh-TW" altLang="en-US" sz="2400" dirty="0"/>
          </a:p>
        </p:txBody>
      </p:sp>
      <p:sp>
        <p:nvSpPr>
          <p:cNvPr id="49" name="文字方塊 48"/>
          <p:cNvSpPr txBox="1"/>
          <p:nvPr/>
        </p:nvSpPr>
        <p:spPr>
          <a:xfrm>
            <a:off x="580698" y="6031296"/>
            <a:ext cx="46139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All activation functions are linear</a:t>
            </a:r>
            <a:endParaRPr lang="zh-TW" altLang="en-US" sz="2400" dirty="0"/>
          </a:p>
        </p:txBody>
      </p:sp>
      <p:cxnSp>
        <p:nvCxnSpPr>
          <p:cNvPr id="25" name="直線接點 24"/>
          <p:cNvCxnSpPr/>
          <p:nvPr/>
        </p:nvCxnSpPr>
        <p:spPr>
          <a:xfrm flipH="1">
            <a:off x="5639888" y="2496257"/>
            <a:ext cx="291548" cy="3245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接點 51"/>
          <p:cNvCxnSpPr/>
          <p:nvPr/>
        </p:nvCxnSpPr>
        <p:spPr>
          <a:xfrm flipH="1">
            <a:off x="7223545" y="2475341"/>
            <a:ext cx="291548" cy="3245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接點 52"/>
          <p:cNvCxnSpPr/>
          <p:nvPr/>
        </p:nvCxnSpPr>
        <p:spPr>
          <a:xfrm flipH="1">
            <a:off x="5673938" y="4159974"/>
            <a:ext cx="291548" cy="3245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接點 53"/>
          <p:cNvCxnSpPr/>
          <p:nvPr/>
        </p:nvCxnSpPr>
        <p:spPr>
          <a:xfrm flipH="1">
            <a:off x="7233162" y="4193430"/>
            <a:ext cx="291548" cy="3245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群組 23"/>
          <p:cNvGrpSpPr/>
          <p:nvPr/>
        </p:nvGrpSpPr>
        <p:grpSpPr>
          <a:xfrm>
            <a:off x="3463673" y="119351"/>
            <a:ext cx="4512856" cy="613438"/>
            <a:chOff x="3463673" y="119351"/>
            <a:chExt cx="4512856" cy="613438"/>
          </a:xfrm>
        </p:grpSpPr>
        <p:sp>
          <p:nvSpPr>
            <p:cNvPr id="26" name="文字方塊 25"/>
            <p:cNvSpPr txBox="1"/>
            <p:nvPr/>
          </p:nvSpPr>
          <p:spPr>
            <a:xfrm>
              <a:off x="3463673" y="173004"/>
              <a:ext cx="219574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Input sequence:</a:t>
              </a:r>
              <a:endParaRPr lang="zh-TW" altLang="en-US" sz="2400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7" name="文字方塊 26"/>
                <p:cNvSpPr txBox="1"/>
                <p:nvPr/>
              </p:nvSpPr>
              <p:spPr>
                <a:xfrm>
                  <a:off x="5790380" y="119351"/>
                  <a:ext cx="463653" cy="61343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altLang="zh-TW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>
            <p:sp>
              <p:nvSpPr>
                <p:cNvPr id="27" name="文字方塊 2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90380" y="119351"/>
                  <a:ext cx="463653" cy="613438"/>
                </a:xfrm>
                <a:prstGeom prst="rect">
                  <a:avLst/>
                </a:prstGeom>
                <a:blipFill rotWithShape="1">
                  <a:blip r:embed="rId13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2" name="文字方塊 61"/>
                <p:cNvSpPr txBox="1"/>
                <p:nvPr/>
              </p:nvSpPr>
              <p:spPr>
                <a:xfrm>
                  <a:off x="6309285" y="119351"/>
                  <a:ext cx="463653" cy="61343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altLang="zh-TW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>
            <p:sp>
              <p:nvSpPr>
                <p:cNvPr id="62" name="文字方塊 6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09285" y="119351"/>
                  <a:ext cx="463653" cy="613438"/>
                </a:xfrm>
                <a:prstGeom prst="rect">
                  <a:avLst/>
                </a:prstGeom>
                <a:blipFill rotWithShape="1">
                  <a:blip r:embed="rId13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4" name="文字方塊 73"/>
                <p:cNvSpPr txBox="1"/>
                <p:nvPr/>
              </p:nvSpPr>
              <p:spPr>
                <a:xfrm>
                  <a:off x="6825367" y="119351"/>
                  <a:ext cx="463652" cy="61343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altLang="zh-TW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>
            <p:sp>
              <p:nvSpPr>
                <p:cNvPr id="74" name="文字方塊 7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25367" y="119351"/>
                  <a:ext cx="463652" cy="613438"/>
                </a:xfrm>
                <a:prstGeom prst="rect">
                  <a:avLst/>
                </a:prstGeom>
                <a:blipFill rotWithShape="1">
                  <a:blip r:embed="rId14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5" name="文字方塊 74"/>
                <p:cNvSpPr txBox="1"/>
                <p:nvPr/>
              </p:nvSpPr>
              <p:spPr>
                <a:xfrm>
                  <a:off x="7394638" y="176816"/>
                  <a:ext cx="581891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zh-TW" sz="2400" i="1" smtClean="0">
                            <a:latin typeface="Cambria Math" panose="02040503050406030204" pitchFamily="18" charset="0"/>
                          </a:rPr>
                          <m:t>…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…</m:t>
                        </m:r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>
            <p:sp>
              <p:nvSpPr>
                <p:cNvPr id="75" name="文字方塊 7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94638" y="176816"/>
                  <a:ext cx="581891" cy="369332"/>
                </a:xfrm>
                <a:prstGeom prst="rect">
                  <a:avLst/>
                </a:prstGeom>
                <a:blipFill rotWithShape="1">
                  <a:blip r:embed="rId15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9" name="文字方塊 28"/>
          <p:cNvSpPr txBox="1"/>
          <p:nvPr/>
        </p:nvSpPr>
        <p:spPr>
          <a:xfrm>
            <a:off x="5588000" y="5696254"/>
            <a:ext cx="362858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76" name="文字方塊 75"/>
          <p:cNvSpPr txBox="1"/>
          <p:nvPr/>
        </p:nvSpPr>
        <p:spPr>
          <a:xfrm>
            <a:off x="7185951" y="5710401"/>
            <a:ext cx="362858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77" name="文字方塊 76"/>
          <p:cNvSpPr txBox="1"/>
          <p:nvPr/>
        </p:nvSpPr>
        <p:spPr>
          <a:xfrm>
            <a:off x="2100060" y="4008667"/>
            <a:ext cx="362858" cy="46166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2</a:t>
            </a:r>
            <a:endParaRPr lang="zh-TW" altLang="en-US" sz="2400" dirty="0"/>
          </a:p>
        </p:txBody>
      </p:sp>
      <p:sp>
        <p:nvSpPr>
          <p:cNvPr id="78" name="文字方塊 77"/>
          <p:cNvSpPr txBox="1"/>
          <p:nvPr/>
        </p:nvSpPr>
        <p:spPr>
          <a:xfrm>
            <a:off x="3698011" y="4022814"/>
            <a:ext cx="362858" cy="46166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2</a:t>
            </a:r>
            <a:endParaRPr lang="zh-TW" altLang="en-US" sz="2400" dirty="0"/>
          </a:p>
        </p:txBody>
      </p:sp>
      <p:sp>
        <p:nvSpPr>
          <p:cNvPr id="79" name="文字方塊 78"/>
          <p:cNvSpPr txBox="1"/>
          <p:nvPr/>
        </p:nvSpPr>
        <p:spPr>
          <a:xfrm>
            <a:off x="6009307" y="3655038"/>
            <a:ext cx="362858" cy="46166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6</a:t>
            </a:r>
            <a:endParaRPr lang="zh-TW" altLang="en-US" sz="2400" dirty="0"/>
          </a:p>
        </p:txBody>
      </p:sp>
      <p:sp>
        <p:nvSpPr>
          <p:cNvPr id="80" name="文字方塊 79"/>
          <p:cNvSpPr txBox="1"/>
          <p:nvPr/>
        </p:nvSpPr>
        <p:spPr>
          <a:xfrm>
            <a:off x="7550009" y="3655038"/>
            <a:ext cx="362858" cy="46166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6</a:t>
            </a:r>
            <a:endParaRPr lang="zh-TW" altLang="en-US" sz="2400" dirty="0"/>
          </a:p>
        </p:txBody>
      </p:sp>
      <p:sp>
        <p:nvSpPr>
          <p:cNvPr id="81" name="文字方塊 80"/>
          <p:cNvSpPr txBox="1"/>
          <p:nvPr/>
        </p:nvSpPr>
        <p:spPr>
          <a:xfrm>
            <a:off x="5974556" y="1914102"/>
            <a:ext cx="585270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12</a:t>
            </a:r>
            <a:endParaRPr lang="zh-TW" altLang="en-US" sz="2400" dirty="0"/>
          </a:p>
        </p:txBody>
      </p:sp>
      <p:sp>
        <p:nvSpPr>
          <p:cNvPr id="82" name="文字方塊 81"/>
          <p:cNvSpPr txBox="1"/>
          <p:nvPr/>
        </p:nvSpPr>
        <p:spPr>
          <a:xfrm>
            <a:off x="7576800" y="1942033"/>
            <a:ext cx="574485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12</a:t>
            </a:r>
            <a:endParaRPr lang="zh-TW" altLang="en-US" sz="2400" dirty="0"/>
          </a:p>
        </p:txBody>
      </p:sp>
      <p:sp>
        <p:nvSpPr>
          <p:cNvPr id="84" name="文字方塊 83"/>
          <p:cNvSpPr txBox="1"/>
          <p:nvPr/>
        </p:nvSpPr>
        <p:spPr>
          <a:xfrm>
            <a:off x="3275474" y="869948"/>
            <a:ext cx="24556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output sequence:</a:t>
            </a:r>
            <a:endParaRPr lang="zh-TW" altLang="en-US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5" name="文字方塊 84"/>
              <p:cNvSpPr txBox="1"/>
              <p:nvPr/>
            </p:nvSpPr>
            <p:spPr>
              <a:xfrm>
                <a:off x="5794869" y="788467"/>
                <a:ext cx="463653" cy="6134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85" name="文字方塊 8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4869" y="788467"/>
                <a:ext cx="463653" cy="613438"/>
              </a:xfrm>
              <a:prstGeom prst="rect">
                <a:avLst/>
              </a:prstGeom>
              <a:blipFill rotWithShape="1">
                <a:blip r:embed="rId16"/>
                <a:stretch>
                  <a:fillRect l="-107" t="-70" r="-7130" b="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9" name="手繪多邊形 46"/>
          <p:cNvSpPr/>
          <p:nvPr/>
        </p:nvSpPr>
        <p:spPr>
          <a:xfrm>
            <a:off x="3916717" y="3346269"/>
            <a:ext cx="3425781" cy="734931"/>
          </a:xfrm>
          <a:custGeom>
            <a:avLst/>
            <a:gdLst>
              <a:gd name="connsiteX0" fmla="*/ 3425781 w 3425781"/>
              <a:gd name="connsiteY0" fmla="*/ 619021 h 734931"/>
              <a:gd name="connsiteX1" fmla="*/ 1854558 w 3425781"/>
              <a:gd name="connsiteY1" fmla="*/ 835 h 734931"/>
              <a:gd name="connsiteX2" fmla="*/ 0 w 3425781"/>
              <a:gd name="connsiteY2" fmla="*/ 734931 h 734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25781" h="734931">
                <a:moveTo>
                  <a:pt x="3425781" y="619021"/>
                </a:moveTo>
                <a:cubicBezTo>
                  <a:pt x="2925651" y="300269"/>
                  <a:pt x="2425521" y="-18483"/>
                  <a:pt x="1854558" y="835"/>
                </a:cubicBezTo>
                <a:cubicBezTo>
                  <a:pt x="1283594" y="20153"/>
                  <a:pt x="641797" y="377542"/>
                  <a:pt x="0" y="734931"/>
                </a:cubicBezTo>
              </a:path>
            </a:pathLst>
          </a:custGeom>
          <a:noFill/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3" name="文字方塊 82"/>
              <p:cNvSpPr txBox="1"/>
              <p:nvPr/>
            </p:nvSpPr>
            <p:spPr>
              <a:xfrm>
                <a:off x="6224325" y="800179"/>
                <a:ext cx="633571" cy="6134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e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83" name="文字方塊 8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4325" y="800179"/>
                <a:ext cx="633571" cy="613438"/>
              </a:xfrm>
              <a:prstGeom prst="rect">
                <a:avLst/>
              </a:prstGeom>
              <a:blipFill rotWithShape="1">
                <a:blip r:embed="rId17"/>
                <a:stretch>
                  <a:fillRect l="-9" t="-13" r="-5128" b="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76" grpId="0" animBg="1"/>
      <p:bldP spid="79" grpId="0" animBg="1"/>
      <p:bldP spid="80" grpId="0" animBg="1"/>
      <p:bldP spid="81" grpId="0" animBg="1"/>
      <p:bldP spid="82" grpId="0" animBg="1"/>
      <p:bldP spid="8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Example</a:t>
            </a:r>
            <a:endParaRPr lang="zh-TW" altLang="en-US" dirty="0"/>
          </a:p>
        </p:txBody>
      </p:sp>
      <p:cxnSp>
        <p:nvCxnSpPr>
          <p:cNvPr id="4" name="直線單箭頭接點 3"/>
          <p:cNvCxnSpPr/>
          <p:nvPr/>
        </p:nvCxnSpPr>
        <p:spPr>
          <a:xfrm rot="16200000">
            <a:off x="7105362" y="2370912"/>
            <a:ext cx="65565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線單箭頭接點 4"/>
          <p:cNvCxnSpPr/>
          <p:nvPr/>
        </p:nvCxnSpPr>
        <p:spPr>
          <a:xfrm rot="16200000">
            <a:off x="5458376" y="2338561"/>
            <a:ext cx="64900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群組 5"/>
          <p:cNvGrpSpPr/>
          <p:nvPr/>
        </p:nvGrpSpPr>
        <p:grpSpPr>
          <a:xfrm>
            <a:off x="5593299" y="5593146"/>
            <a:ext cx="342900" cy="461962"/>
            <a:chOff x="1882729" y="2137119"/>
            <a:chExt cx="342900" cy="461962"/>
          </a:xfrm>
        </p:grpSpPr>
        <p:sp>
          <p:nvSpPr>
            <p:cNvPr id="7" name="矩形 6"/>
            <p:cNvSpPr/>
            <p:nvPr/>
          </p:nvSpPr>
          <p:spPr>
            <a:xfrm>
              <a:off x="1882729" y="2232369"/>
              <a:ext cx="342900" cy="3429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aphicFrame>
          <p:nvGraphicFramePr>
            <p:cNvPr id="8" name="Object 12"/>
            <p:cNvGraphicFramePr>
              <a:graphicFrameLocks noChangeAspect="1"/>
            </p:cNvGraphicFramePr>
            <p:nvPr/>
          </p:nvGraphicFramePr>
          <p:xfrm>
            <a:off x="1895428" y="2137119"/>
            <a:ext cx="325438" cy="4619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518" name="方程式" r:id="rId1" imgW="3657600" imgH="5181600" progId="Equation.3">
                    <p:embed/>
                  </p:oleObj>
                </mc:Choice>
                <mc:Fallback>
                  <p:oleObj name="方程式" r:id="rId1" imgW="3657600" imgH="5181600" progId="Equation.3">
                    <p:embed/>
                    <p:pic>
                      <p:nvPicPr>
                        <p:cNvPr id="0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95428" y="2137119"/>
                          <a:ext cx="325438" cy="46196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9" name="群組 8"/>
          <p:cNvGrpSpPr/>
          <p:nvPr/>
        </p:nvGrpSpPr>
        <p:grpSpPr>
          <a:xfrm>
            <a:off x="7200563" y="5624271"/>
            <a:ext cx="376238" cy="461963"/>
            <a:chOff x="1876911" y="2719848"/>
            <a:chExt cx="376238" cy="461963"/>
          </a:xfrm>
        </p:grpSpPr>
        <p:sp>
          <p:nvSpPr>
            <p:cNvPr id="10" name="矩形 9"/>
            <p:cNvSpPr/>
            <p:nvPr/>
          </p:nvSpPr>
          <p:spPr>
            <a:xfrm>
              <a:off x="1876911" y="2802698"/>
              <a:ext cx="342900" cy="3429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aphicFrame>
          <p:nvGraphicFramePr>
            <p:cNvPr id="11" name="Object 12"/>
            <p:cNvGraphicFramePr>
              <a:graphicFrameLocks noChangeAspect="1"/>
            </p:cNvGraphicFramePr>
            <p:nvPr/>
          </p:nvGraphicFramePr>
          <p:xfrm>
            <a:off x="1900724" y="2719848"/>
            <a:ext cx="352425" cy="4619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519" name="方程式" r:id="rId3" imgW="3962400" imgH="5181600" progId="Equation.3">
                    <p:embed/>
                  </p:oleObj>
                </mc:Choice>
                <mc:Fallback>
                  <p:oleObj name="方程式" r:id="rId3" imgW="3962400" imgH="5181600" progId="Equation.3">
                    <p:embed/>
                    <p:pic>
                      <p:nvPicPr>
                        <p:cNvPr id="0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00724" y="2719848"/>
                          <a:ext cx="352425" cy="46196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2" name="橢圓 11"/>
          <p:cNvSpPr/>
          <p:nvPr/>
        </p:nvSpPr>
        <p:spPr>
          <a:xfrm rot="16200000">
            <a:off x="5529475" y="4016482"/>
            <a:ext cx="574158" cy="57415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橢圓 12"/>
          <p:cNvSpPr/>
          <p:nvPr/>
        </p:nvSpPr>
        <p:spPr>
          <a:xfrm rot="16200000">
            <a:off x="7077170" y="4056793"/>
            <a:ext cx="574158" cy="57415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橢圓 13"/>
          <p:cNvSpPr/>
          <p:nvPr/>
        </p:nvSpPr>
        <p:spPr>
          <a:xfrm rot="16200000">
            <a:off x="5495801" y="2338561"/>
            <a:ext cx="574158" cy="57415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橢圓 14"/>
          <p:cNvSpPr/>
          <p:nvPr/>
        </p:nvSpPr>
        <p:spPr>
          <a:xfrm rot="16200000">
            <a:off x="7068477" y="2348667"/>
            <a:ext cx="574158" cy="57415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8" name="群組 17"/>
          <p:cNvGrpSpPr/>
          <p:nvPr/>
        </p:nvGrpSpPr>
        <p:grpSpPr>
          <a:xfrm rot="16200000">
            <a:off x="6070547" y="4322261"/>
            <a:ext cx="1037222" cy="1638300"/>
            <a:chOff x="1013669" y="3459098"/>
            <a:chExt cx="1588876" cy="1638300"/>
          </a:xfrm>
        </p:grpSpPr>
        <p:cxnSp>
          <p:nvCxnSpPr>
            <p:cNvPr id="19" name="直線單箭頭接點 18"/>
            <p:cNvCxnSpPr/>
            <p:nvPr/>
          </p:nvCxnSpPr>
          <p:spPr>
            <a:xfrm flipV="1">
              <a:off x="1013669" y="3507292"/>
              <a:ext cx="1574937" cy="15851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" name="群組 19"/>
            <p:cNvGrpSpPr/>
            <p:nvPr/>
          </p:nvGrpSpPr>
          <p:grpSpPr>
            <a:xfrm>
              <a:off x="1025705" y="3459098"/>
              <a:ext cx="1576840" cy="1638300"/>
              <a:chOff x="1025705" y="3459098"/>
              <a:chExt cx="1576840" cy="1638300"/>
            </a:xfrm>
          </p:grpSpPr>
          <p:cxnSp>
            <p:nvCxnSpPr>
              <p:cNvPr id="21" name="直線單箭頭接點 20"/>
              <p:cNvCxnSpPr/>
              <p:nvPr/>
            </p:nvCxnSpPr>
            <p:spPr>
              <a:xfrm>
                <a:off x="1048081" y="3459098"/>
                <a:ext cx="1548874" cy="16089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線單箭頭接點 21"/>
              <p:cNvCxnSpPr/>
              <p:nvPr/>
            </p:nvCxnSpPr>
            <p:spPr>
              <a:xfrm flipV="1">
                <a:off x="1025705" y="50973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線單箭頭接點 22"/>
              <p:cNvCxnSpPr/>
              <p:nvPr/>
            </p:nvCxnSpPr>
            <p:spPr>
              <a:xfrm flipV="1">
                <a:off x="1025705" y="34590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aphicFrame>
        <p:nvGraphicFramePr>
          <p:cNvPr id="36" name="Object 12"/>
          <p:cNvGraphicFramePr>
            <a:graphicFrameLocks noChangeAspect="1"/>
          </p:cNvGraphicFramePr>
          <p:nvPr/>
        </p:nvGraphicFramePr>
        <p:xfrm>
          <a:off x="7243483" y="1471358"/>
          <a:ext cx="379412" cy="46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20" name="方程式" r:id="rId5" imgW="4267200" imgH="5181600" progId="Equation.3">
                  <p:embed/>
                </p:oleObj>
              </mc:Choice>
              <mc:Fallback>
                <p:oleObj name="方程式" r:id="rId5" imgW="4267200" imgH="5181600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43483" y="1471358"/>
                        <a:ext cx="379412" cy="4619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Object 12"/>
          <p:cNvGraphicFramePr>
            <a:graphicFrameLocks noChangeAspect="1"/>
          </p:cNvGraphicFramePr>
          <p:nvPr/>
        </p:nvGraphicFramePr>
        <p:xfrm>
          <a:off x="5660021" y="1474774"/>
          <a:ext cx="352425" cy="46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21" name="方程式" r:id="rId7" imgW="3962400" imgH="5181600" progId="Equation.3">
                  <p:embed/>
                </p:oleObj>
              </mc:Choice>
              <mc:Fallback>
                <p:oleObj name="方程式" r:id="rId7" imgW="3962400" imgH="5181600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60021" y="1474774"/>
                        <a:ext cx="352425" cy="4619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5" name="群組 54"/>
          <p:cNvGrpSpPr/>
          <p:nvPr/>
        </p:nvGrpSpPr>
        <p:grpSpPr>
          <a:xfrm>
            <a:off x="2100363" y="4001430"/>
            <a:ext cx="342900" cy="461962"/>
            <a:chOff x="1882729" y="2137119"/>
            <a:chExt cx="342900" cy="461962"/>
          </a:xfrm>
        </p:grpSpPr>
        <p:sp>
          <p:nvSpPr>
            <p:cNvPr id="56" name="矩形 55"/>
            <p:cNvSpPr/>
            <p:nvPr/>
          </p:nvSpPr>
          <p:spPr>
            <a:xfrm>
              <a:off x="1882729" y="2232369"/>
              <a:ext cx="342900" cy="3429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aphicFrame>
          <p:nvGraphicFramePr>
            <p:cNvPr id="57" name="Object 12"/>
            <p:cNvGraphicFramePr>
              <a:graphicFrameLocks noChangeAspect="1"/>
            </p:cNvGraphicFramePr>
            <p:nvPr/>
          </p:nvGraphicFramePr>
          <p:xfrm>
            <a:off x="1895428" y="2137119"/>
            <a:ext cx="325438" cy="4619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522" name="方程式" r:id="rId9" imgW="3657600" imgH="5181600" progId="Equation.3">
                    <p:embed/>
                  </p:oleObj>
                </mc:Choice>
                <mc:Fallback>
                  <p:oleObj name="方程式" r:id="rId9" imgW="3657600" imgH="5181600" progId="Equation.3">
                    <p:embed/>
                    <p:pic>
                      <p:nvPicPr>
                        <p:cNvPr id="0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95428" y="2137119"/>
                          <a:ext cx="325438" cy="46196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58" name="群組 57"/>
          <p:cNvGrpSpPr/>
          <p:nvPr/>
        </p:nvGrpSpPr>
        <p:grpSpPr>
          <a:xfrm>
            <a:off x="3707627" y="4003465"/>
            <a:ext cx="391033" cy="461963"/>
            <a:chOff x="1876911" y="2719786"/>
            <a:chExt cx="391033" cy="461963"/>
          </a:xfrm>
        </p:grpSpPr>
        <p:sp>
          <p:nvSpPr>
            <p:cNvPr id="59" name="矩形 58"/>
            <p:cNvSpPr/>
            <p:nvPr/>
          </p:nvSpPr>
          <p:spPr>
            <a:xfrm>
              <a:off x="1876911" y="2802698"/>
              <a:ext cx="342900" cy="3429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aphicFrame>
          <p:nvGraphicFramePr>
            <p:cNvPr id="60" name="Object 12"/>
            <p:cNvGraphicFramePr>
              <a:graphicFrameLocks noChangeAspect="1"/>
            </p:cNvGraphicFramePr>
            <p:nvPr/>
          </p:nvGraphicFramePr>
          <p:xfrm>
            <a:off x="1888532" y="2719786"/>
            <a:ext cx="379412" cy="4619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523" name="方程式" r:id="rId11" imgW="4267200" imgH="5181600" progId="Equation.3">
                    <p:embed/>
                  </p:oleObj>
                </mc:Choice>
                <mc:Fallback>
                  <p:oleObj name="方程式" r:id="rId11" imgW="4267200" imgH="5181600" progId="Equation.3">
                    <p:embed/>
                    <p:pic>
                      <p:nvPicPr>
                        <p:cNvPr id="0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88532" y="2719786"/>
                          <a:ext cx="379412" cy="46196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64" name="群組 63"/>
          <p:cNvGrpSpPr/>
          <p:nvPr/>
        </p:nvGrpSpPr>
        <p:grpSpPr>
          <a:xfrm rot="16200000">
            <a:off x="6070547" y="2659736"/>
            <a:ext cx="1037222" cy="1638300"/>
            <a:chOff x="1013669" y="3459098"/>
            <a:chExt cx="1588876" cy="1638300"/>
          </a:xfrm>
        </p:grpSpPr>
        <p:cxnSp>
          <p:nvCxnSpPr>
            <p:cNvPr id="65" name="直線單箭頭接點 64"/>
            <p:cNvCxnSpPr/>
            <p:nvPr/>
          </p:nvCxnSpPr>
          <p:spPr>
            <a:xfrm flipV="1">
              <a:off x="1013669" y="3507292"/>
              <a:ext cx="1574937" cy="15851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6" name="群組 65"/>
            <p:cNvGrpSpPr/>
            <p:nvPr/>
          </p:nvGrpSpPr>
          <p:grpSpPr>
            <a:xfrm>
              <a:off x="1025705" y="3459098"/>
              <a:ext cx="1576840" cy="1638300"/>
              <a:chOff x="1025705" y="3459098"/>
              <a:chExt cx="1576840" cy="1638300"/>
            </a:xfrm>
          </p:grpSpPr>
          <p:cxnSp>
            <p:nvCxnSpPr>
              <p:cNvPr id="67" name="直線單箭頭接點 66"/>
              <p:cNvCxnSpPr/>
              <p:nvPr/>
            </p:nvCxnSpPr>
            <p:spPr>
              <a:xfrm>
                <a:off x="1048081" y="3459098"/>
                <a:ext cx="1548874" cy="16089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直線單箭頭接點 67"/>
              <p:cNvCxnSpPr/>
              <p:nvPr/>
            </p:nvCxnSpPr>
            <p:spPr>
              <a:xfrm flipV="1">
                <a:off x="1025705" y="50973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直線單箭頭接點 68"/>
              <p:cNvCxnSpPr/>
              <p:nvPr/>
            </p:nvCxnSpPr>
            <p:spPr>
              <a:xfrm flipV="1">
                <a:off x="1025705" y="34590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0" name="手繪多邊形 69"/>
          <p:cNvSpPr/>
          <p:nvPr/>
        </p:nvSpPr>
        <p:spPr>
          <a:xfrm>
            <a:off x="3892550" y="4445000"/>
            <a:ext cx="1828800" cy="319831"/>
          </a:xfrm>
          <a:custGeom>
            <a:avLst/>
            <a:gdLst>
              <a:gd name="connsiteX0" fmla="*/ 0 w 1828800"/>
              <a:gd name="connsiteY0" fmla="*/ 0 h 319831"/>
              <a:gd name="connsiteX1" fmla="*/ 1016000 w 1828800"/>
              <a:gd name="connsiteY1" fmla="*/ 317500 h 319831"/>
              <a:gd name="connsiteX2" fmla="*/ 1828800 w 1828800"/>
              <a:gd name="connsiteY2" fmla="*/ 152400 h 319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28800" h="319831">
                <a:moveTo>
                  <a:pt x="0" y="0"/>
                </a:moveTo>
                <a:cubicBezTo>
                  <a:pt x="355600" y="146050"/>
                  <a:pt x="711200" y="292100"/>
                  <a:pt x="1016000" y="317500"/>
                </a:cubicBezTo>
                <a:cubicBezTo>
                  <a:pt x="1320800" y="342900"/>
                  <a:pt x="1828800" y="152400"/>
                  <a:pt x="1828800" y="152400"/>
                </a:cubicBezTo>
              </a:path>
            </a:pathLst>
          </a:cu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1" name="手繪多邊形 70"/>
          <p:cNvSpPr/>
          <p:nvPr/>
        </p:nvSpPr>
        <p:spPr>
          <a:xfrm>
            <a:off x="3879850" y="4457700"/>
            <a:ext cx="3416300" cy="624441"/>
          </a:xfrm>
          <a:custGeom>
            <a:avLst/>
            <a:gdLst>
              <a:gd name="connsiteX0" fmla="*/ 0 w 3416300"/>
              <a:gd name="connsiteY0" fmla="*/ 0 h 624441"/>
              <a:gd name="connsiteX1" fmla="*/ 1854200 w 3416300"/>
              <a:gd name="connsiteY1" fmla="*/ 622300 h 624441"/>
              <a:gd name="connsiteX2" fmla="*/ 3416300 w 3416300"/>
              <a:gd name="connsiteY2" fmla="*/ 165100 h 624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16300" h="624441">
                <a:moveTo>
                  <a:pt x="0" y="0"/>
                </a:moveTo>
                <a:cubicBezTo>
                  <a:pt x="642408" y="297391"/>
                  <a:pt x="1284817" y="594783"/>
                  <a:pt x="1854200" y="622300"/>
                </a:cubicBezTo>
                <a:cubicBezTo>
                  <a:pt x="2423583" y="649817"/>
                  <a:pt x="2919941" y="407458"/>
                  <a:pt x="3416300" y="165100"/>
                </a:cubicBezTo>
              </a:path>
            </a:pathLst>
          </a:cu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2" name="手繪多邊形 71"/>
          <p:cNvSpPr/>
          <p:nvPr/>
        </p:nvSpPr>
        <p:spPr>
          <a:xfrm>
            <a:off x="2266950" y="4445000"/>
            <a:ext cx="3479800" cy="511221"/>
          </a:xfrm>
          <a:custGeom>
            <a:avLst/>
            <a:gdLst>
              <a:gd name="connsiteX0" fmla="*/ 0 w 3479800"/>
              <a:gd name="connsiteY0" fmla="*/ 0 h 511221"/>
              <a:gd name="connsiteX1" fmla="*/ 1600200 w 3479800"/>
              <a:gd name="connsiteY1" fmla="*/ 508000 h 511221"/>
              <a:gd name="connsiteX2" fmla="*/ 3479800 w 3479800"/>
              <a:gd name="connsiteY2" fmla="*/ 177800 h 511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79800" h="511221">
                <a:moveTo>
                  <a:pt x="0" y="0"/>
                </a:moveTo>
                <a:cubicBezTo>
                  <a:pt x="510116" y="239183"/>
                  <a:pt x="1020233" y="478367"/>
                  <a:pt x="1600200" y="508000"/>
                </a:cubicBezTo>
                <a:cubicBezTo>
                  <a:pt x="2180167" y="537633"/>
                  <a:pt x="2829983" y="357716"/>
                  <a:pt x="3479800" y="177800"/>
                </a:cubicBezTo>
              </a:path>
            </a:pathLst>
          </a:custGeom>
          <a:noFill/>
          <a:ln w="28575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3" name="手繪多邊形 72"/>
          <p:cNvSpPr/>
          <p:nvPr/>
        </p:nvSpPr>
        <p:spPr>
          <a:xfrm>
            <a:off x="2279650" y="4445000"/>
            <a:ext cx="5143500" cy="1004985"/>
          </a:xfrm>
          <a:custGeom>
            <a:avLst/>
            <a:gdLst>
              <a:gd name="connsiteX0" fmla="*/ 0 w 5143500"/>
              <a:gd name="connsiteY0" fmla="*/ 0 h 1004985"/>
              <a:gd name="connsiteX1" fmla="*/ 2438400 w 5143500"/>
              <a:gd name="connsiteY1" fmla="*/ 1003300 h 1004985"/>
              <a:gd name="connsiteX2" fmla="*/ 5143500 w 5143500"/>
              <a:gd name="connsiteY2" fmla="*/ 190500 h 1004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143500" h="1004985">
                <a:moveTo>
                  <a:pt x="0" y="0"/>
                </a:moveTo>
                <a:cubicBezTo>
                  <a:pt x="790575" y="485775"/>
                  <a:pt x="1581150" y="971550"/>
                  <a:pt x="2438400" y="1003300"/>
                </a:cubicBezTo>
                <a:cubicBezTo>
                  <a:pt x="3295650" y="1035050"/>
                  <a:pt x="4219575" y="612775"/>
                  <a:pt x="5143500" y="190500"/>
                </a:cubicBezTo>
              </a:path>
            </a:pathLst>
          </a:custGeom>
          <a:noFill/>
          <a:ln w="28575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手繪多邊形 2"/>
          <p:cNvSpPr/>
          <p:nvPr/>
        </p:nvSpPr>
        <p:spPr>
          <a:xfrm>
            <a:off x="2305318" y="3347672"/>
            <a:ext cx="3425781" cy="734931"/>
          </a:xfrm>
          <a:custGeom>
            <a:avLst/>
            <a:gdLst>
              <a:gd name="connsiteX0" fmla="*/ 3425781 w 3425781"/>
              <a:gd name="connsiteY0" fmla="*/ 619021 h 734931"/>
              <a:gd name="connsiteX1" fmla="*/ 1854558 w 3425781"/>
              <a:gd name="connsiteY1" fmla="*/ 835 h 734931"/>
              <a:gd name="connsiteX2" fmla="*/ 0 w 3425781"/>
              <a:gd name="connsiteY2" fmla="*/ 734931 h 734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25781" h="734931">
                <a:moveTo>
                  <a:pt x="3425781" y="619021"/>
                </a:moveTo>
                <a:cubicBezTo>
                  <a:pt x="2925651" y="300269"/>
                  <a:pt x="2425521" y="-18483"/>
                  <a:pt x="1854558" y="835"/>
                </a:cubicBezTo>
                <a:cubicBezTo>
                  <a:pt x="1283594" y="20153"/>
                  <a:pt x="641797" y="377542"/>
                  <a:pt x="0" y="734931"/>
                </a:cubicBezTo>
              </a:path>
            </a:pathLst>
          </a:custGeom>
          <a:noFill/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文字方塊 15"/>
          <p:cNvSpPr txBox="1"/>
          <p:nvPr/>
        </p:nvSpPr>
        <p:spPr>
          <a:xfrm>
            <a:off x="2627316" y="3169401"/>
            <a:ext cx="9674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store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580698" y="5502792"/>
            <a:ext cx="40515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All the weights are “1”, no bias</a:t>
            </a:r>
            <a:endParaRPr lang="zh-TW" altLang="en-US" sz="2400" dirty="0"/>
          </a:p>
        </p:txBody>
      </p:sp>
      <p:sp>
        <p:nvSpPr>
          <p:cNvPr id="49" name="文字方塊 48"/>
          <p:cNvSpPr txBox="1"/>
          <p:nvPr/>
        </p:nvSpPr>
        <p:spPr>
          <a:xfrm>
            <a:off x="580698" y="6031296"/>
            <a:ext cx="46139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All activation functions are linear</a:t>
            </a:r>
            <a:endParaRPr lang="zh-TW" altLang="en-US" sz="2400" dirty="0"/>
          </a:p>
        </p:txBody>
      </p:sp>
      <p:cxnSp>
        <p:nvCxnSpPr>
          <p:cNvPr id="25" name="直線接點 24"/>
          <p:cNvCxnSpPr/>
          <p:nvPr/>
        </p:nvCxnSpPr>
        <p:spPr>
          <a:xfrm flipH="1">
            <a:off x="5639888" y="2496257"/>
            <a:ext cx="291548" cy="3245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接點 51"/>
          <p:cNvCxnSpPr/>
          <p:nvPr/>
        </p:nvCxnSpPr>
        <p:spPr>
          <a:xfrm flipH="1">
            <a:off x="7223545" y="2475341"/>
            <a:ext cx="291548" cy="3245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接點 52"/>
          <p:cNvCxnSpPr/>
          <p:nvPr/>
        </p:nvCxnSpPr>
        <p:spPr>
          <a:xfrm flipH="1">
            <a:off x="5673938" y="4159974"/>
            <a:ext cx="291548" cy="3245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接點 53"/>
          <p:cNvCxnSpPr/>
          <p:nvPr/>
        </p:nvCxnSpPr>
        <p:spPr>
          <a:xfrm flipH="1">
            <a:off x="7233162" y="4193430"/>
            <a:ext cx="291548" cy="3245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群組 23"/>
          <p:cNvGrpSpPr/>
          <p:nvPr/>
        </p:nvGrpSpPr>
        <p:grpSpPr>
          <a:xfrm>
            <a:off x="3463673" y="119351"/>
            <a:ext cx="4512856" cy="613438"/>
            <a:chOff x="3463673" y="119351"/>
            <a:chExt cx="4512856" cy="613438"/>
          </a:xfrm>
        </p:grpSpPr>
        <p:sp>
          <p:nvSpPr>
            <p:cNvPr id="26" name="文字方塊 25"/>
            <p:cNvSpPr txBox="1"/>
            <p:nvPr/>
          </p:nvSpPr>
          <p:spPr>
            <a:xfrm>
              <a:off x="3463673" y="173004"/>
              <a:ext cx="219574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Input sequence:</a:t>
              </a:r>
              <a:endParaRPr lang="zh-TW" altLang="en-US" sz="2400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7" name="文字方塊 26"/>
                <p:cNvSpPr txBox="1"/>
                <p:nvPr/>
              </p:nvSpPr>
              <p:spPr>
                <a:xfrm>
                  <a:off x="5790380" y="119351"/>
                  <a:ext cx="463653" cy="61343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altLang="zh-TW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>
            <p:sp>
              <p:nvSpPr>
                <p:cNvPr id="27" name="文字方塊 2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90380" y="119351"/>
                  <a:ext cx="463653" cy="613438"/>
                </a:xfrm>
                <a:prstGeom prst="rect">
                  <a:avLst/>
                </a:prstGeom>
                <a:blipFill rotWithShape="1">
                  <a:blip r:embed="rId13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2" name="文字方塊 61"/>
                <p:cNvSpPr txBox="1"/>
                <p:nvPr/>
              </p:nvSpPr>
              <p:spPr>
                <a:xfrm>
                  <a:off x="6309285" y="119351"/>
                  <a:ext cx="463653" cy="61343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altLang="zh-TW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>
            <p:sp>
              <p:nvSpPr>
                <p:cNvPr id="62" name="文字方塊 6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09285" y="119351"/>
                  <a:ext cx="463653" cy="613438"/>
                </a:xfrm>
                <a:prstGeom prst="rect">
                  <a:avLst/>
                </a:prstGeom>
                <a:blipFill rotWithShape="1">
                  <a:blip r:embed="rId13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4" name="文字方塊 73"/>
                <p:cNvSpPr txBox="1"/>
                <p:nvPr/>
              </p:nvSpPr>
              <p:spPr>
                <a:xfrm>
                  <a:off x="6825367" y="119351"/>
                  <a:ext cx="463652" cy="61343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altLang="zh-TW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>
            <p:sp>
              <p:nvSpPr>
                <p:cNvPr id="74" name="文字方塊 7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25367" y="119351"/>
                  <a:ext cx="463652" cy="613438"/>
                </a:xfrm>
                <a:prstGeom prst="rect">
                  <a:avLst/>
                </a:prstGeom>
                <a:blipFill rotWithShape="1">
                  <a:blip r:embed="rId14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5" name="文字方塊 74"/>
                <p:cNvSpPr txBox="1"/>
                <p:nvPr/>
              </p:nvSpPr>
              <p:spPr>
                <a:xfrm>
                  <a:off x="7394638" y="176816"/>
                  <a:ext cx="581891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zh-TW" sz="2400" i="1" smtClean="0">
                            <a:latin typeface="Cambria Math" panose="02040503050406030204" pitchFamily="18" charset="0"/>
                          </a:rPr>
                          <m:t>…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…</m:t>
                        </m:r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>
            <p:sp>
              <p:nvSpPr>
                <p:cNvPr id="75" name="文字方塊 7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94638" y="176816"/>
                  <a:ext cx="581891" cy="369332"/>
                </a:xfrm>
                <a:prstGeom prst="rect">
                  <a:avLst/>
                </a:prstGeom>
                <a:blipFill rotWithShape="1">
                  <a:blip r:embed="rId15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9" name="文字方塊 28"/>
          <p:cNvSpPr txBox="1"/>
          <p:nvPr/>
        </p:nvSpPr>
        <p:spPr>
          <a:xfrm>
            <a:off x="5588000" y="5696254"/>
            <a:ext cx="362858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2</a:t>
            </a:r>
            <a:endParaRPr lang="zh-TW" altLang="en-US" sz="2400" dirty="0"/>
          </a:p>
        </p:txBody>
      </p:sp>
      <p:sp>
        <p:nvSpPr>
          <p:cNvPr id="76" name="文字方塊 75"/>
          <p:cNvSpPr txBox="1"/>
          <p:nvPr/>
        </p:nvSpPr>
        <p:spPr>
          <a:xfrm>
            <a:off x="7185951" y="5710401"/>
            <a:ext cx="362858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2</a:t>
            </a:r>
            <a:endParaRPr lang="zh-TW" altLang="en-US" sz="2400" dirty="0"/>
          </a:p>
        </p:txBody>
      </p:sp>
      <p:sp>
        <p:nvSpPr>
          <p:cNvPr id="77" name="文字方塊 76"/>
          <p:cNvSpPr txBox="1"/>
          <p:nvPr/>
        </p:nvSpPr>
        <p:spPr>
          <a:xfrm>
            <a:off x="2100060" y="4008667"/>
            <a:ext cx="362858" cy="46166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6</a:t>
            </a:r>
            <a:endParaRPr lang="zh-TW" altLang="en-US" sz="2400" dirty="0"/>
          </a:p>
        </p:txBody>
      </p:sp>
      <p:sp>
        <p:nvSpPr>
          <p:cNvPr id="78" name="文字方塊 77"/>
          <p:cNvSpPr txBox="1"/>
          <p:nvPr/>
        </p:nvSpPr>
        <p:spPr>
          <a:xfrm>
            <a:off x="3698011" y="4022814"/>
            <a:ext cx="362858" cy="46166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6</a:t>
            </a:r>
            <a:endParaRPr lang="zh-TW" altLang="en-US" sz="2400" dirty="0"/>
          </a:p>
        </p:txBody>
      </p:sp>
      <p:sp>
        <p:nvSpPr>
          <p:cNvPr id="79" name="文字方塊 78"/>
          <p:cNvSpPr txBox="1"/>
          <p:nvPr/>
        </p:nvSpPr>
        <p:spPr>
          <a:xfrm>
            <a:off x="6009306" y="3655038"/>
            <a:ext cx="550519" cy="46166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16</a:t>
            </a:r>
            <a:endParaRPr lang="zh-TW" altLang="en-US" sz="2400" dirty="0"/>
          </a:p>
        </p:txBody>
      </p:sp>
      <p:sp>
        <p:nvSpPr>
          <p:cNvPr id="80" name="文字方塊 79"/>
          <p:cNvSpPr txBox="1"/>
          <p:nvPr/>
        </p:nvSpPr>
        <p:spPr>
          <a:xfrm>
            <a:off x="7550009" y="3655038"/>
            <a:ext cx="590766" cy="46166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16</a:t>
            </a:r>
            <a:endParaRPr lang="zh-TW" altLang="en-US" sz="2400" dirty="0"/>
          </a:p>
        </p:txBody>
      </p:sp>
      <p:sp>
        <p:nvSpPr>
          <p:cNvPr id="81" name="文字方塊 80"/>
          <p:cNvSpPr txBox="1"/>
          <p:nvPr/>
        </p:nvSpPr>
        <p:spPr>
          <a:xfrm>
            <a:off x="5974556" y="1914102"/>
            <a:ext cx="585270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32</a:t>
            </a:r>
            <a:endParaRPr lang="zh-TW" altLang="en-US" sz="2400" dirty="0"/>
          </a:p>
        </p:txBody>
      </p:sp>
      <p:sp>
        <p:nvSpPr>
          <p:cNvPr id="82" name="文字方塊 81"/>
          <p:cNvSpPr txBox="1"/>
          <p:nvPr/>
        </p:nvSpPr>
        <p:spPr>
          <a:xfrm>
            <a:off x="7576800" y="1942033"/>
            <a:ext cx="574485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32</a:t>
            </a:r>
            <a:endParaRPr lang="zh-TW" altLang="en-US" sz="2400" dirty="0"/>
          </a:p>
        </p:txBody>
      </p:sp>
      <p:sp>
        <p:nvSpPr>
          <p:cNvPr id="84" name="文字方塊 83"/>
          <p:cNvSpPr txBox="1"/>
          <p:nvPr/>
        </p:nvSpPr>
        <p:spPr>
          <a:xfrm>
            <a:off x="3275474" y="869948"/>
            <a:ext cx="24556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output sequence:</a:t>
            </a:r>
            <a:endParaRPr lang="zh-TW" altLang="en-US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5" name="文字方塊 84"/>
              <p:cNvSpPr txBox="1"/>
              <p:nvPr/>
            </p:nvSpPr>
            <p:spPr>
              <a:xfrm>
                <a:off x="5794869" y="788467"/>
                <a:ext cx="463653" cy="6134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85" name="文字方塊 8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4869" y="788467"/>
                <a:ext cx="463653" cy="613438"/>
              </a:xfrm>
              <a:prstGeom prst="rect">
                <a:avLst/>
              </a:prstGeom>
              <a:blipFill rotWithShape="1">
                <a:blip r:embed="rId16"/>
                <a:stretch>
                  <a:fillRect l="-107" t="-70" r="-7130" b="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9" name="手繪多邊形 46"/>
          <p:cNvSpPr/>
          <p:nvPr/>
        </p:nvSpPr>
        <p:spPr>
          <a:xfrm>
            <a:off x="3916717" y="3346269"/>
            <a:ext cx="3425781" cy="734931"/>
          </a:xfrm>
          <a:custGeom>
            <a:avLst/>
            <a:gdLst>
              <a:gd name="connsiteX0" fmla="*/ 3425781 w 3425781"/>
              <a:gd name="connsiteY0" fmla="*/ 619021 h 734931"/>
              <a:gd name="connsiteX1" fmla="*/ 1854558 w 3425781"/>
              <a:gd name="connsiteY1" fmla="*/ 835 h 734931"/>
              <a:gd name="connsiteX2" fmla="*/ 0 w 3425781"/>
              <a:gd name="connsiteY2" fmla="*/ 734931 h 734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25781" h="734931">
                <a:moveTo>
                  <a:pt x="3425781" y="619021"/>
                </a:moveTo>
                <a:cubicBezTo>
                  <a:pt x="2925651" y="300269"/>
                  <a:pt x="2425521" y="-18483"/>
                  <a:pt x="1854558" y="835"/>
                </a:cubicBezTo>
                <a:cubicBezTo>
                  <a:pt x="1283594" y="20153"/>
                  <a:pt x="641797" y="377542"/>
                  <a:pt x="0" y="734931"/>
                </a:cubicBezTo>
              </a:path>
            </a:pathLst>
          </a:custGeom>
          <a:noFill/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3" name="文字方塊 82"/>
              <p:cNvSpPr txBox="1"/>
              <p:nvPr/>
            </p:nvSpPr>
            <p:spPr>
              <a:xfrm>
                <a:off x="6224325" y="800179"/>
                <a:ext cx="633571" cy="6134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e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83" name="文字方塊 8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4325" y="800179"/>
                <a:ext cx="633571" cy="613438"/>
              </a:xfrm>
              <a:prstGeom prst="rect">
                <a:avLst/>
              </a:prstGeom>
              <a:blipFill rotWithShape="1">
                <a:blip r:embed="rId17"/>
                <a:stretch>
                  <a:fillRect l="-9" t="-13" r="-5128" b="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6" name="文字方塊 85"/>
              <p:cNvSpPr txBox="1"/>
              <p:nvPr/>
            </p:nvSpPr>
            <p:spPr>
              <a:xfrm>
                <a:off x="6780358" y="771006"/>
                <a:ext cx="633571" cy="6134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32</m:t>
                              </m:r>
                            </m:e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32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86" name="文字方塊 8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0358" y="771006"/>
                <a:ext cx="633571" cy="613438"/>
              </a:xfrm>
              <a:prstGeom prst="rect">
                <a:avLst/>
              </a:prstGeom>
              <a:blipFill rotWithShape="1">
                <a:blip r:embed="rId18"/>
                <a:stretch>
                  <a:fillRect l="-73" t="-19" r="-5064" b="2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0" name="文字方塊 89"/>
          <p:cNvSpPr txBox="1"/>
          <p:nvPr/>
        </p:nvSpPr>
        <p:spPr>
          <a:xfrm>
            <a:off x="596251" y="1908055"/>
            <a:ext cx="4370326" cy="954107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800" dirty="0"/>
              <a:t>Changing the sequence order will change the output.</a:t>
            </a:r>
            <a:endParaRPr lang="zh-TW" alt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76" grpId="0" animBg="1"/>
      <p:bldP spid="79" grpId="0" animBg="1"/>
      <p:bldP spid="80" grpId="0" animBg="1"/>
      <p:bldP spid="81" grpId="0" animBg="1"/>
      <p:bldP spid="82" grpId="0" animBg="1"/>
      <p:bldP spid="86" grpId="0"/>
      <p:bldP spid="9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RNN</a:t>
            </a:r>
            <a:endParaRPr lang="zh-TW" altLang="en-US" dirty="0"/>
          </a:p>
        </p:txBody>
      </p:sp>
      <p:sp>
        <p:nvSpPr>
          <p:cNvPr id="37" name="矩形 36"/>
          <p:cNvSpPr/>
          <p:nvPr/>
        </p:nvSpPr>
        <p:spPr>
          <a:xfrm>
            <a:off x="1315227" y="4829867"/>
            <a:ext cx="1080000" cy="432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矩形 37"/>
          <p:cNvSpPr/>
          <p:nvPr/>
        </p:nvSpPr>
        <p:spPr>
          <a:xfrm>
            <a:off x="1334276" y="3681656"/>
            <a:ext cx="108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矩形 40"/>
          <p:cNvSpPr/>
          <p:nvPr/>
        </p:nvSpPr>
        <p:spPr>
          <a:xfrm>
            <a:off x="1315227" y="2560297"/>
            <a:ext cx="1080000" cy="4320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7" name="矩形 56"/>
          <p:cNvSpPr/>
          <p:nvPr/>
        </p:nvSpPr>
        <p:spPr>
          <a:xfrm>
            <a:off x="4085325" y="4815460"/>
            <a:ext cx="1080000" cy="432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9" name="矩形 58"/>
          <p:cNvSpPr/>
          <p:nvPr/>
        </p:nvSpPr>
        <p:spPr>
          <a:xfrm>
            <a:off x="4104374" y="3701755"/>
            <a:ext cx="108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0" name="矩形 59"/>
          <p:cNvSpPr/>
          <p:nvPr/>
        </p:nvSpPr>
        <p:spPr>
          <a:xfrm>
            <a:off x="2561443" y="3657437"/>
            <a:ext cx="1080000" cy="432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5" name="矩形 64"/>
          <p:cNvSpPr/>
          <p:nvPr/>
        </p:nvSpPr>
        <p:spPr>
          <a:xfrm>
            <a:off x="4104374" y="2567831"/>
            <a:ext cx="1080000" cy="4320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6" name="矩形 65"/>
          <p:cNvSpPr/>
          <p:nvPr/>
        </p:nvSpPr>
        <p:spPr>
          <a:xfrm>
            <a:off x="6902115" y="4821678"/>
            <a:ext cx="1080000" cy="432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7" name="矩形 66"/>
          <p:cNvSpPr/>
          <p:nvPr/>
        </p:nvSpPr>
        <p:spPr>
          <a:xfrm>
            <a:off x="6921164" y="3707973"/>
            <a:ext cx="108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8" name="矩形 67"/>
          <p:cNvSpPr/>
          <p:nvPr/>
        </p:nvSpPr>
        <p:spPr>
          <a:xfrm>
            <a:off x="5378233" y="3701755"/>
            <a:ext cx="1080000" cy="432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9" name="矩形 68"/>
          <p:cNvSpPr/>
          <p:nvPr/>
        </p:nvSpPr>
        <p:spPr>
          <a:xfrm>
            <a:off x="6944117" y="2586783"/>
            <a:ext cx="1080000" cy="4320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1" name="向上箭號 70"/>
          <p:cNvSpPr/>
          <p:nvPr/>
        </p:nvSpPr>
        <p:spPr>
          <a:xfrm>
            <a:off x="1659428" y="4178579"/>
            <a:ext cx="386677" cy="579410"/>
          </a:xfrm>
          <a:prstGeom prst="up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4" name="向上箭號 73"/>
          <p:cNvSpPr/>
          <p:nvPr/>
        </p:nvSpPr>
        <p:spPr>
          <a:xfrm>
            <a:off x="1659429" y="3034995"/>
            <a:ext cx="386677" cy="579410"/>
          </a:xfrm>
          <a:prstGeom prst="up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文字方塊 2"/>
          <p:cNvSpPr txBox="1"/>
          <p:nvPr/>
        </p:nvSpPr>
        <p:spPr>
          <a:xfrm>
            <a:off x="2684307" y="3082636"/>
            <a:ext cx="10477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store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78" name="手繪多邊形 77"/>
          <p:cNvSpPr/>
          <p:nvPr/>
        </p:nvSpPr>
        <p:spPr>
          <a:xfrm flipH="1">
            <a:off x="2395226" y="3426305"/>
            <a:ext cx="672579" cy="319619"/>
          </a:xfrm>
          <a:custGeom>
            <a:avLst/>
            <a:gdLst>
              <a:gd name="connsiteX0" fmla="*/ 3924300 w 3924300"/>
              <a:gd name="connsiteY0" fmla="*/ 628749 h 628749"/>
              <a:gd name="connsiteX1" fmla="*/ 1714500 w 3924300"/>
              <a:gd name="connsiteY1" fmla="*/ 99 h 628749"/>
              <a:gd name="connsiteX2" fmla="*/ 0 w 3924300"/>
              <a:gd name="connsiteY2" fmla="*/ 590649 h 628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24300" h="628749">
                <a:moveTo>
                  <a:pt x="3924300" y="628749"/>
                </a:moveTo>
                <a:cubicBezTo>
                  <a:pt x="3146425" y="317599"/>
                  <a:pt x="2368550" y="6449"/>
                  <a:pt x="1714500" y="99"/>
                </a:cubicBezTo>
                <a:cubicBezTo>
                  <a:pt x="1060450" y="-6251"/>
                  <a:pt x="530225" y="292199"/>
                  <a:pt x="0" y="590649"/>
                </a:cubicBezTo>
              </a:path>
            </a:pathLst>
          </a:custGeom>
          <a:noFill/>
          <a:ln w="38100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9" name="文字方塊 78"/>
          <p:cNvSpPr txBox="1"/>
          <p:nvPr/>
        </p:nvSpPr>
        <p:spPr>
          <a:xfrm>
            <a:off x="5451296" y="3082636"/>
            <a:ext cx="10477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store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1449555" y="4804952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x</a:t>
            </a:r>
            <a:r>
              <a:rPr lang="en-US" altLang="zh-TW" sz="2400" baseline="30000" dirty="0"/>
              <a:t>1</a:t>
            </a:r>
            <a:endParaRPr lang="zh-TW" altLang="en-US" sz="2400" baseline="30000" dirty="0"/>
          </a:p>
        </p:txBody>
      </p:sp>
      <p:sp>
        <p:nvSpPr>
          <p:cNvPr id="81" name="文字方塊 80"/>
          <p:cNvSpPr txBox="1"/>
          <p:nvPr/>
        </p:nvSpPr>
        <p:spPr>
          <a:xfrm>
            <a:off x="4190588" y="4815460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x</a:t>
            </a:r>
            <a:r>
              <a:rPr lang="en-US" altLang="zh-TW" sz="2400" baseline="30000" dirty="0"/>
              <a:t>2</a:t>
            </a:r>
            <a:endParaRPr lang="zh-TW" altLang="en-US" sz="2400" baseline="30000" dirty="0"/>
          </a:p>
        </p:txBody>
      </p:sp>
      <p:sp>
        <p:nvSpPr>
          <p:cNvPr id="82" name="文字方塊 81"/>
          <p:cNvSpPr txBox="1"/>
          <p:nvPr/>
        </p:nvSpPr>
        <p:spPr>
          <a:xfrm>
            <a:off x="7030331" y="4811943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x</a:t>
            </a:r>
            <a:r>
              <a:rPr lang="en-US" altLang="zh-TW" sz="2400" baseline="30000" dirty="0"/>
              <a:t>3</a:t>
            </a:r>
            <a:endParaRPr lang="zh-TW" altLang="en-US" sz="2400" baseline="30000" dirty="0"/>
          </a:p>
        </p:txBody>
      </p:sp>
      <p:sp>
        <p:nvSpPr>
          <p:cNvPr id="83" name="文字方塊 82"/>
          <p:cNvSpPr txBox="1"/>
          <p:nvPr/>
        </p:nvSpPr>
        <p:spPr>
          <a:xfrm>
            <a:off x="1398980" y="2546393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y</a:t>
            </a:r>
            <a:r>
              <a:rPr lang="en-US" altLang="zh-TW" sz="2400" baseline="30000" dirty="0"/>
              <a:t>1</a:t>
            </a:r>
            <a:endParaRPr lang="zh-TW" altLang="en-US" sz="2400" baseline="30000" dirty="0"/>
          </a:p>
        </p:txBody>
      </p:sp>
      <p:sp>
        <p:nvSpPr>
          <p:cNvPr id="84" name="文字方塊 83"/>
          <p:cNvSpPr txBox="1"/>
          <p:nvPr/>
        </p:nvSpPr>
        <p:spPr>
          <a:xfrm>
            <a:off x="4210837" y="2527580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y</a:t>
            </a:r>
            <a:r>
              <a:rPr lang="en-US" altLang="zh-TW" sz="2400" baseline="30000" dirty="0"/>
              <a:t>2</a:t>
            </a:r>
            <a:endParaRPr lang="zh-TW" altLang="en-US" sz="2400" baseline="30000" dirty="0"/>
          </a:p>
        </p:txBody>
      </p:sp>
      <p:sp>
        <p:nvSpPr>
          <p:cNvPr id="85" name="文字方塊 84"/>
          <p:cNvSpPr txBox="1"/>
          <p:nvPr/>
        </p:nvSpPr>
        <p:spPr>
          <a:xfrm>
            <a:off x="7074543" y="2551841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y</a:t>
            </a:r>
            <a:r>
              <a:rPr lang="en-US" altLang="zh-TW" sz="2400" baseline="30000" dirty="0"/>
              <a:t>3</a:t>
            </a:r>
            <a:endParaRPr lang="zh-TW" altLang="en-US" sz="2400" baseline="30000" dirty="0"/>
          </a:p>
        </p:txBody>
      </p:sp>
      <p:sp>
        <p:nvSpPr>
          <p:cNvPr id="87" name="向上箭號 86"/>
          <p:cNvSpPr/>
          <p:nvPr/>
        </p:nvSpPr>
        <p:spPr>
          <a:xfrm>
            <a:off x="4454443" y="4205408"/>
            <a:ext cx="386677" cy="579410"/>
          </a:xfrm>
          <a:prstGeom prst="up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8" name="向上箭號 87"/>
          <p:cNvSpPr/>
          <p:nvPr/>
        </p:nvSpPr>
        <p:spPr>
          <a:xfrm>
            <a:off x="4454444" y="3061824"/>
            <a:ext cx="386677" cy="579410"/>
          </a:xfrm>
          <a:prstGeom prst="up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9" name="向上箭號 88"/>
          <p:cNvSpPr/>
          <p:nvPr/>
        </p:nvSpPr>
        <p:spPr>
          <a:xfrm>
            <a:off x="7272158" y="4209475"/>
            <a:ext cx="386677" cy="579410"/>
          </a:xfrm>
          <a:prstGeom prst="up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0" name="向上箭號 89"/>
          <p:cNvSpPr/>
          <p:nvPr/>
        </p:nvSpPr>
        <p:spPr>
          <a:xfrm>
            <a:off x="7272159" y="3065891"/>
            <a:ext cx="386677" cy="579410"/>
          </a:xfrm>
          <a:prstGeom prst="up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5" name="弧形箭號 (上彎) 44"/>
          <p:cNvSpPr/>
          <p:nvPr/>
        </p:nvSpPr>
        <p:spPr>
          <a:xfrm>
            <a:off x="3116647" y="4133262"/>
            <a:ext cx="1381017" cy="568649"/>
          </a:xfrm>
          <a:prstGeom prst="curvedUp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46" name="弧形箭號 (上彎) 45"/>
          <p:cNvSpPr/>
          <p:nvPr/>
        </p:nvSpPr>
        <p:spPr>
          <a:xfrm>
            <a:off x="5850328" y="4138524"/>
            <a:ext cx="1381017" cy="568649"/>
          </a:xfrm>
          <a:prstGeom prst="curvedUp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49" name="手繪多邊形 48"/>
          <p:cNvSpPr/>
          <p:nvPr/>
        </p:nvSpPr>
        <p:spPr>
          <a:xfrm flipH="1">
            <a:off x="5158012" y="3419343"/>
            <a:ext cx="672579" cy="319619"/>
          </a:xfrm>
          <a:custGeom>
            <a:avLst/>
            <a:gdLst>
              <a:gd name="connsiteX0" fmla="*/ 3924300 w 3924300"/>
              <a:gd name="connsiteY0" fmla="*/ 628749 h 628749"/>
              <a:gd name="connsiteX1" fmla="*/ 1714500 w 3924300"/>
              <a:gd name="connsiteY1" fmla="*/ 99 h 628749"/>
              <a:gd name="connsiteX2" fmla="*/ 0 w 3924300"/>
              <a:gd name="connsiteY2" fmla="*/ 590649 h 628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24300" h="628749">
                <a:moveTo>
                  <a:pt x="3924300" y="628749"/>
                </a:moveTo>
                <a:cubicBezTo>
                  <a:pt x="3146425" y="317599"/>
                  <a:pt x="2368550" y="6449"/>
                  <a:pt x="1714500" y="99"/>
                </a:cubicBezTo>
                <a:cubicBezTo>
                  <a:pt x="1060450" y="-6251"/>
                  <a:pt x="530225" y="292199"/>
                  <a:pt x="0" y="590649"/>
                </a:cubicBezTo>
              </a:path>
            </a:pathLst>
          </a:custGeom>
          <a:noFill/>
          <a:ln w="38100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6" name="文字方塊 55"/>
          <p:cNvSpPr txBox="1"/>
          <p:nvPr/>
        </p:nvSpPr>
        <p:spPr>
          <a:xfrm>
            <a:off x="1754068" y="3306644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a</a:t>
            </a:r>
            <a:r>
              <a:rPr lang="en-US" altLang="zh-TW" sz="2400" baseline="30000" dirty="0"/>
              <a:t>1</a:t>
            </a:r>
            <a:endParaRPr lang="zh-TW" altLang="en-US" sz="2400" baseline="30000" dirty="0"/>
          </a:p>
        </p:txBody>
      </p:sp>
      <p:sp>
        <p:nvSpPr>
          <p:cNvPr id="58" name="文字方塊 57"/>
          <p:cNvSpPr txBox="1"/>
          <p:nvPr/>
        </p:nvSpPr>
        <p:spPr>
          <a:xfrm>
            <a:off x="2746025" y="3636573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a</a:t>
            </a:r>
            <a:r>
              <a:rPr lang="en-US" altLang="zh-TW" sz="2400" baseline="30000" dirty="0"/>
              <a:t>1</a:t>
            </a:r>
            <a:endParaRPr lang="zh-TW" altLang="en-US" sz="2400" baseline="30000" dirty="0"/>
          </a:p>
        </p:txBody>
      </p:sp>
      <p:sp>
        <p:nvSpPr>
          <p:cNvPr id="61" name="文字方塊 60"/>
          <p:cNvSpPr txBox="1"/>
          <p:nvPr/>
        </p:nvSpPr>
        <p:spPr>
          <a:xfrm>
            <a:off x="5515671" y="3674474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a</a:t>
            </a:r>
            <a:r>
              <a:rPr lang="en-US" altLang="zh-TW" sz="2400" baseline="30000" dirty="0"/>
              <a:t>2</a:t>
            </a:r>
            <a:endParaRPr lang="zh-TW" altLang="en-US" sz="2400" baseline="30000" dirty="0"/>
          </a:p>
        </p:txBody>
      </p:sp>
      <p:sp>
        <p:nvSpPr>
          <p:cNvPr id="62" name="文字方塊 61"/>
          <p:cNvSpPr txBox="1"/>
          <p:nvPr/>
        </p:nvSpPr>
        <p:spPr>
          <a:xfrm>
            <a:off x="4686212" y="3326569"/>
            <a:ext cx="5726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a</a:t>
            </a:r>
            <a:r>
              <a:rPr lang="en-US" altLang="zh-TW" sz="2400" baseline="30000" dirty="0"/>
              <a:t>2</a:t>
            </a:r>
            <a:endParaRPr lang="zh-TW" altLang="en-US" sz="2400" baseline="30000" dirty="0"/>
          </a:p>
        </p:txBody>
      </p:sp>
      <p:sp>
        <p:nvSpPr>
          <p:cNvPr id="63" name="文字方塊 62"/>
          <p:cNvSpPr txBox="1"/>
          <p:nvPr/>
        </p:nvSpPr>
        <p:spPr>
          <a:xfrm>
            <a:off x="7517053" y="3318187"/>
            <a:ext cx="5726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a</a:t>
            </a:r>
            <a:r>
              <a:rPr lang="en-US" altLang="zh-TW" sz="2400" baseline="30000" dirty="0"/>
              <a:t>3</a:t>
            </a:r>
            <a:endParaRPr lang="zh-TW" altLang="en-US" sz="2400" baseline="30000" dirty="0"/>
          </a:p>
        </p:txBody>
      </p:sp>
      <p:sp>
        <p:nvSpPr>
          <p:cNvPr id="64" name="文字方塊 63"/>
          <p:cNvSpPr txBox="1"/>
          <p:nvPr/>
        </p:nvSpPr>
        <p:spPr>
          <a:xfrm>
            <a:off x="2781996" y="745371"/>
            <a:ext cx="5467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The same network is used again and again.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1928588" y="5896186"/>
            <a:ext cx="558846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altLang="zh-TW" sz="2400" dirty="0"/>
              <a:t>arrive     </a:t>
            </a:r>
            <a:r>
              <a:rPr lang="en-US" altLang="zh-TW" sz="2400" dirty="0">
                <a:solidFill>
                  <a:srgbClr val="FF0000"/>
                </a:solidFill>
              </a:rPr>
              <a:t>Taipei     </a:t>
            </a:r>
            <a:r>
              <a:rPr lang="en-US" altLang="zh-TW" sz="2400" dirty="0"/>
              <a:t>on     </a:t>
            </a:r>
            <a:r>
              <a:rPr lang="en-US" altLang="zh-TW" sz="2400" dirty="0">
                <a:solidFill>
                  <a:srgbClr val="0000FF"/>
                </a:solidFill>
              </a:rPr>
              <a:t>November     2</a:t>
            </a:r>
            <a:r>
              <a:rPr lang="en-US" altLang="zh-TW" sz="2400" baseline="30000" dirty="0">
                <a:solidFill>
                  <a:srgbClr val="0000FF"/>
                </a:solidFill>
              </a:rPr>
              <a:t>nd</a:t>
            </a:r>
            <a:r>
              <a:rPr lang="en-US" altLang="zh-TW" sz="2400" dirty="0"/>
              <a:t> </a:t>
            </a:r>
            <a:endParaRPr lang="en-US" altLang="zh-TW" sz="2400" dirty="0">
              <a:solidFill>
                <a:srgbClr val="FFC000"/>
              </a:solidFill>
            </a:endParaRPr>
          </a:p>
        </p:txBody>
      </p:sp>
      <p:pic>
        <p:nvPicPr>
          <p:cNvPr id="55" name="Picture 8" descr="User Symbol Blue Clip Art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719" y="5875281"/>
            <a:ext cx="497114" cy="763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" name="圓角矩形圖說文字 69"/>
          <p:cNvSpPr/>
          <p:nvPr/>
        </p:nvSpPr>
        <p:spPr>
          <a:xfrm>
            <a:off x="2196914" y="5875281"/>
            <a:ext cx="5320139" cy="511860"/>
          </a:xfrm>
          <a:prstGeom prst="wedgeRoundRectCallout">
            <a:avLst>
              <a:gd name="adj1" fmla="val -61795"/>
              <a:gd name="adj2" fmla="val 34144"/>
              <a:gd name="adj3" fmla="val 16667"/>
            </a:avLst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5" name="直線單箭頭接點 4"/>
          <p:cNvCxnSpPr>
            <a:endCxn id="6" idx="2"/>
          </p:cNvCxnSpPr>
          <p:nvPr/>
        </p:nvCxnSpPr>
        <p:spPr>
          <a:xfrm flipH="1" flipV="1">
            <a:off x="1903341" y="5266617"/>
            <a:ext cx="878655" cy="78584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線單箭頭接點 71"/>
          <p:cNvCxnSpPr/>
          <p:nvPr/>
        </p:nvCxnSpPr>
        <p:spPr>
          <a:xfrm flipV="1">
            <a:off x="3803819" y="5243927"/>
            <a:ext cx="783706" cy="79401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線單箭頭接點 72"/>
          <p:cNvCxnSpPr/>
          <p:nvPr/>
        </p:nvCxnSpPr>
        <p:spPr>
          <a:xfrm flipV="1">
            <a:off x="4768388" y="5283443"/>
            <a:ext cx="2503770" cy="74950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9"/>
          <p:cNvSpPr txBox="1"/>
          <p:nvPr/>
        </p:nvSpPr>
        <p:spPr>
          <a:xfrm>
            <a:off x="570295" y="1620387"/>
            <a:ext cx="26974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Probability of “arrive” in each slot</a:t>
            </a:r>
            <a:endParaRPr lang="zh-TW" altLang="en-US" sz="2400" dirty="0"/>
          </a:p>
        </p:txBody>
      </p:sp>
      <p:sp>
        <p:nvSpPr>
          <p:cNvPr id="75" name="文字方塊 74"/>
          <p:cNvSpPr txBox="1"/>
          <p:nvPr/>
        </p:nvSpPr>
        <p:spPr>
          <a:xfrm>
            <a:off x="3472185" y="1611897"/>
            <a:ext cx="26974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Probability of “</a:t>
            </a:r>
            <a:r>
              <a:rPr lang="en-US" altLang="zh-TW" sz="2400" dirty="0">
                <a:solidFill>
                  <a:srgbClr val="FF0000"/>
                </a:solidFill>
              </a:rPr>
              <a:t>Taipei</a:t>
            </a:r>
            <a:r>
              <a:rPr lang="en-US" altLang="zh-TW" sz="2400" dirty="0"/>
              <a:t>” in each slot</a:t>
            </a:r>
            <a:endParaRPr lang="zh-TW" altLang="en-US" sz="2400" dirty="0"/>
          </a:p>
        </p:txBody>
      </p:sp>
      <p:sp>
        <p:nvSpPr>
          <p:cNvPr id="76" name="文字方塊 75"/>
          <p:cNvSpPr txBox="1"/>
          <p:nvPr/>
        </p:nvSpPr>
        <p:spPr>
          <a:xfrm>
            <a:off x="6387886" y="1622335"/>
            <a:ext cx="23319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Probability of “on” in each slot</a:t>
            </a:r>
            <a:endParaRPr lang="zh-TW" alt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8" grpId="0" animBg="1"/>
      <p:bldP spid="41" grpId="0" animBg="1"/>
      <p:bldP spid="57" grpId="0" animBg="1"/>
      <p:bldP spid="59" grpId="0" animBg="1"/>
      <p:bldP spid="60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1" grpId="0" animBg="1"/>
      <p:bldP spid="74" grpId="0" animBg="1"/>
      <p:bldP spid="3" grpId="0"/>
      <p:bldP spid="78" grpId="0" animBg="1"/>
      <p:bldP spid="79" grpId="0"/>
      <p:bldP spid="6" grpId="0"/>
      <p:bldP spid="81" grpId="0"/>
      <p:bldP spid="82" grpId="0"/>
      <p:bldP spid="83" grpId="0"/>
      <p:bldP spid="84" grpId="0"/>
      <p:bldP spid="85" grpId="0"/>
      <p:bldP spid="87" grpId="0" animBg="1"/>
      <p:bldP spid="88" grpId="0" animBg="1"/>
      <p:bldP spid="89" grpId="0" animBg="1"/>
      <p:bldP spid="90" grpId="0" animBg="1"/>
      <p:bldP spid="45" grpId="0" animBg="1"/>
      <p:bldP spid="46" grpId="0" animBg="1"/>
      <p:bldP spid="49" grpId="0" animBg="1"/>
      <p:bldP spid="56" grpId="0"/>
      <p:bldP spid="58" grpId="0"/>
      <p:bldP spid="61" grpId="0"/>
      <p:bldP spid="62" grpId="0"/>
      <p:bldP spid="63" grpId="0"/>
      <p:bldP spid="64" grpId="0"/>
      <p:bldP spid="52" grpId="0"/>
      <p:bldP spid="70" grpId="0" animBg="1"/>
      <p:bldP spid="10" grpId="0"/>
      <p:bldP spid="75" grpId="0"/>
      <p:bldP spid="7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RNN</a:t>
            </a:r>
            <a:endParaRPr lang="zh-TW" altLang="en-US" dirty="0"/>
          </a:p>
        </p:txBody>
      </p:sp>
      <p:grpSp>
        <p:nvGrpSpPr>
          <p:cNvPr id="51" name="群組 50"/>
          <p:cNvGrpSpPr/>
          <p:nvPr/>
        </p:nvGrpSpPr>
        <p:grpSpPr>
          <a:xfrm>
            <a:off x="148512" y="2459465"/>
            <a:ext cx="4087610" cy="2574971"/>
            <a:chOff x="458884" y="2311275"/>
            <a:chExt cx="4087610" cy="2574971"/>
          </a:xfrm>
        </p:grpSpPr>
        <p:grpSp>
          <p:nvGrpSpPr>
            <p:cNvPr id="47" name="群組 46"/>
            <p:cNvGrpSpPr/>
            <p:nvPr/>
          </p:nvGrpSpPr>
          <p:grpSpPr>
            <a:xfrm>
              <a:off x="458884" y="2442140"/>
              <a:ext cx="3486661" cy="2430931"/>
              <a:chOff x="458884" y="2396952"/>
              <a:chExt cx="3943646" cy="2749545"/>
            </a:xfrm>
          </p:grpSpPr>
          <p:sp>
            <p:nvSpPr>
              <p:cNvPr id="4" name="矩形 3"/>
              <p:cNvSpPr/>
              <p:nvPr/>
            </p:nvSpPr>
            <p:spPr>
              <a:xfrm>
                <a:off x="458884" y="4699239"/>
                <a:ext cx="1080000" cy="432000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5" name="矩形 4"/>
              <p:cNvSpPr/>
              <p:nvPr/>
            </p:nvSpPr>
            <p:spPr>
              <a:xfrm>
                <a:off x="477933" y="3551028"/>
                <a:ext cx="1080000" cy="432000"/>
              </a:xfrm>
              <a:prstGeom prst="rect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" name="矩形 5"/>
              <p:cNvSpPr/>
              <p:nvPr/>
            </p:nvSpPr>
            <p:spPr>
              <a:xfrm>
                <a:off x="458884" y="2429669"/>
                <a:ext cx="1080000" cy="432000"/>
              </a:xfrm>
              <a:prstGeom prst="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" name="矩形 6"/>
              <p:cNvSpPr/>
              <p:nvPr/>
            </p:nvSpPr>
            <p:spPr>
              <a:xfrm>
                <a:off x="3228982" y="4684832"/>
                <a:ext cx="1080000" cy="432000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8" name="矩形 7"/>
              <p:cNvSpPr/>
              <p:nvPr/>
            </p:nvSpPr>
            <p:spPr>
              <a:xfrm>
                <a:off x="3248031" y="3571127"/>
                <a:ext cx="1080000" cy="432000"/>
              </a:xfrm>
              <a:prstGeom prst="rect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" name="矩形 8"/>
              <p:cNvSpPr/>
              <p:nvPr/>
            </p:nvSpPr>
            <p:spPr>
              <a:xfrm>
                <a:off x="1705100" y="3526809"/>
                <a:ext cx="1080000" cy="432000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0" name="矩形 9"/>
              <p:cNvSpPr/>
              <p:nvPr/>
            </p:nvSpPr>
            <p:spPr>
              <a:xfrm>
                <a:off x="3248031" y="2437203"/>
                <a:ext cx="1080000" cy="432000"/>
              </a:xfrm>
              <a:prstGeom prst="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1" name="向上箭號 10"/>
              <p:cNvSpPr/>
              <p:nvPr/>
            </p:nvSpPr>
            <p:spPr>
              <a:xfrm>
                <a:off x="803085" y="4047951"/>
                <a:ext cx="386677" cy="579410"/>
              </a:xfrm>
              <a:prstGeom prst="upArrow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2" name="向上箭號 11"/>
              <p:cNvSpPr/>
              <p:nvPr/>
            </p:nvSpPr>
            <p:spPr>
              <a:xfrm>
                <a:off x="803086" y="2904367"/>
                <a:ext cx="386677" cy="579410"/>
              </a:xfrm>
              <a:prstGeom prst="upArrow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3" name="文字方塊 12"/>
              <p:cNvSpPr txBox="1"/>
              <p:nvPr/>
            </p:nvSpPr>
            <p:spPr>
              <a:xfrm>
                <a:off x="1827964" y="2952008"/>
                <a:ext cx="1047750" cy="5221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rgbClr val="0000FF"/>
                    </a:solidFill>
                  </a:rPr>
                  <a:t>store</a:t>
                </a:r>
                <a:endParaRPr lang="zh-TW" altLang="en-US" sz="2400" dirty="0">
                  <a:solidFill>
                    <a:srgbClr val="0000FF"/>
                  </a:solidFill>
                </a:endParaRPr>
              </a:p>
            </p:txBody>
          </p:sp>
          <p:sp>
            <p:nvSpPr>
              <p:cNvPr id="14" name="手繪多邊形 13"/>
              <p:cNvSpPr/>
              <p:nvPr/>
            </p:nvSpPr>
            <p:spPr>
              <a:xfrm flipH="1">
                <a:off x="1538883" y="3295677"/>
                <a:ext cx="672579" cy="319619"/>
              </a:xfrm>
              <a:custGeom>
                <a:avLst/>
                <a:gdLst>
                  <a:gd name="connsiteX0" fmla="*/ 3924300 w 3924300"/>
                  <a:gd name="connsiteY0" fmla="*/ 628749 h 628749"/>
                  <a:gd name="connsiteX1" fmla="*/ 1714500 w 3924300"/>
                  <a:gd name="connsiteY1" fmla="*/ 99 h 628749"/>
                  <a:gd name="connsiteX2" fmla="*/ 0 w 3924300"/>
                  <a:gd name="connsiteY2" fmla="*/ 590649 h 6287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924300" h="628749">
                    <a:moveTo>
                      <a:pt x="3924300" y="628749"/>
                    </a:moveTo>
                    <a:cubicBezTo>
                      <a:pt x="3146425" y="317599"/>
                      <a:pt x="2368550" y="6449"/>
                      <a:pt x="1714500" y="99"/>
                    </a:cubicBezTo>
                    <a:cubicBezTo>
                      <a:pt x="1060450" y="-6251"/>
                      <a:pt x="530225" y="292199"/>
                      <a:pt x="0" y="590649"/>
                    </a:cubicBezTo>
                  </a:path>
                </a:pathLst>
              </a:custGeom>
              <a:noFill/>
              <a:ln w="38100">
                <a:solidFill>
                  <a:srgbClr val="0000FF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5" name="文字方塊 14"/>
              <p:cNvSpPr txBox="1"/>
              <p:nvPr/>
            </p:nvSpPr>
            <p:spPr>
              <a:xfrm>
                <a:off x="593212" y="4674324"/>
                <a:ext cx="90757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/>
                  <a:t>x</a:t>
                </a:r>
                <a:r>
                  <a:rPr lang="en-US" altLang="zh-TW" sz="2400" baseline="30000" dirty="0"/>
                  <a:t>1</a:t>
                </a:r>
                <a:endParaRPr lang="zh-TW" altLang="en-US" sz="2400" baseline="30000" dirty="0"/>
              </a:p>
            </p:txBody>
          </p:sp>
          <p:sp>
            <p:nvSpPr>
              <p:cNvPr id="16" name="文字方塊 15"/>
              <p:cNvSpPr txBox="1"/>
              <p:nvPr/>
            </p:nvSpPr>
            <p:spPr>
              <a:xfrm>
                <a:off x="3334245" y="4684832"/>
                <a:ext cx="90757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/>
                  <a:t>x</a:t>
                </a:r>
                <a:r>
                  <a:rPr lang="en-US" altLang="zh-TW" sz="2400" baseline="30000" dirty="0"/>
                  <a:t>2</a:t>
                </a:r>
                <a:endParaRPr lang="zh-TW" altLang="en-US" sz="2400" baseline="30000" dirty="0"/>
              </a:p>
            </p:txBody>
          </p:sp>
          <p:sp>
            <p:nvSpPr>
              <p:cNvPr id="17" name="文字方塊 16"/>
              <p:cNvSpPr txBox="1"/>
              <p:nvPr/>
            </p:nvSpPr>
            <p:spPr>
              <a:xfrm>
                <a:off x="542637" y="2415765"/>
                <a:ext cx="90757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/>
                  <a:t>y</a:t>
                </a:r>
                <a:r>
                  <a:rPr lang="en-US" altLang="zh-TW" sz="2400" baseline="30000" dirty="0"/>
                  <a:t>1</a:t>
                </a:r>
                <a:endParaRPr lang="zh-TW" altLang="en-US" sz="2400" baseline="30000" dirty="0"/>
              </a:p>
            </p:txBody>
          </p:sp>
          <p:sp>
            <p:nvSpPr>
              <p:cNvPr id="18" name="文字方塊 17"/>
              <p:cNvSpPr txBox="1"/>
              <p:nvPr/>
            </p:nvSpPr>
            <p:spPr>
              <a:xfrm>
                <a:off x="3354494" y="2396952"/>
                <a:ext cx="90757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/>
                  <a:t>y</a:t>
                </a:r>
                <a:r>
                  <a:rPr lang="en-US" altLang="zh-TW" sz="2400" baseline="30000" dirty="0"/>
                  <a:t>2</a:t>
                </a:r>
                <a:endParaRPr lang="zh-TW" altLang="en-US" sz="2400" baseline="30000" dirty="0"/>
              </a:p>
            </p:txBody>
          </p:sp>
          <p:sp>
            <p:nvSpPr>
              <p:cNvPr id="19" name="向上箭號 18"/>
              <p:cNvSpPr/>
              <p:nvPr/>
            </p:nvSpPr>
            <p:spPr>
              <a:xfrm>
                <a:off x="3598100" y="4074780"/>
                <a:ext cx="386677" cy="579410"/>
              </a:xfrm>
              <a:prstGeom prst="upArrow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0" name="向上箭號 19"/>
              <p:cNvSpPr/>
              <p:nvPr/>
            </p:nvSpPr>
            <p:spPr>
              <a:xfrm>
                <a:off x="3598101" y="2931196"/>
                <a:ext cx="386677" cy="579410"/>
              </a:xfrm>
              <a:prstGeom prst="upArrow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1" name="弧形箭號 (上彎) 20"/>
              <p:cNvSpPr/>
              <p:nvPr/>
            </p:nvSpPr>
            <p:spPr>
              <a:xfrm>
                <a:off x="2260304" y="4002634"/>
                <a:ext cx="1381017" cy="568649"/>
              </a:xfrm>
              <a:prstGeom prst="curvedUpArrow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文字方塊 21"/>
              <p:cNvSpPr txBox="1"/>
              <p:nvPr/>
            </p:nvSpPr>
            <p:spPr>
              <a:xfrm>
                <a:off x="897725" y="3176016"/>
                <a:ext cx="90757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/>
                  <a:t>a</a:t>
                </a:r>
                <a:r>
                  <a:rPr lang="en-US" altLang="zh-TW" sz="2400" baseline="30000" dirty="0"/>
                  <a:t>1</a:t>
                </a:r>
                <a:endParaRPr lang="zh-TW" altLang="en-US" sz="2400" baseline="30000" dirty="0"/>
              </a:p>
            </p:txBody>
          </p:sp>
          <p:sp>
            <p:nvSpPr>
              <p:cNvPr id="23" name="文字方塊 22"/>
              <p:cNvSpPr txBox="1"/>
              <p:nvPr/>
            </p:nvSpPr>
            <p:spPr>
              <a:xfrm>
                <a:off x="1889682" y="3505945"/>
                <a:ext cx="90757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/>
                  <a:t>a</a:t>
                </a:r>
                <a:r>
                  <a:rPr lang="en-US" altLang="zh-TW" sz="2400" baseline="30000" dirty="0"/>
                  <a:t>1</a:t>
                </a:r>
                <a:endParaRPr lang="zh-TW" altLang="en-US" sz="2400" baseline="30000" dirty="0"/>
              </a:p>
            </p:txBody>
          </p:sp>
          <p:sp>
            <p:nvSpPr>
              <p:cNvPr id="24" name="文字方塊 23"/>
              <p:cNvSpPr txBox="1"/>
              <p:nvPr/>
            </p:nvSpPr>
            <p:spPr>
              <a:xfrm>
                <a:off x="3829869" y="3195941"/>
                <a:ext cx="5726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/>
                  <a:t>a</a:t>
                </a:r>
                <a:r>
                  <a:rPr lang="en-US" altLang="zh-TW" sz="2400" baseline="30000" dirty="0"/>
                  <a:t>2</a:t>
                </a:r>
                <a:endParaRPr lang="zh-TW" altLang="en-US" sz="2400" baseline="30000" dirty="0"/>
              </a:p>
            </p:txBody>
          </p:sp>
        </p:grpSp>
        <p:sp>
          <p:nvSpPr>
            <p:cNvPr id="48" name="文字方塊 47"/>
            <p:cNvSpPr txBox="1"/>
            <p:nvPr/>
          </p:nvSpPr>
          <p:spPr>
            <a:xfrm>
              <a:off x="3822642" y="2311275"/>
              <a:ext cx="71125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800" b="1" dirty="0"/>
                <a:t>……</a:t>
              </a:r>
              <a:endParaRPr lang="zh-TW" altLang="en-US" sz="2800" b="1" dirty="0"/>
            </a:p>
          </p:txBody>
        </p:sp>
        <p:sp>
          <p:nvSpPr>
            <p:cNvPr id="49" name="文字方塊 48"/>
            <p:cNvSpPr txBox="1"/>
            <p:nvPr/>
          </p:nvSpPr>
          <p:spPr>
            <a:xfrm>
              <a:off x="3822642" y="3315458"/>
              <a:ext cx="71125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800" b="1" dirty="0"/>
                <a:t>……</a:t>
              </a:r>
              <a:endParaRPr lang="zh-TW" altLang="en-US" sz="2800" b="1" dirty="0"/>
            </a:p>
          </p:txBody>
        </p:sp>
        <p:sp>
          <p:nvSpPr>
            <p:cNvPr id="50" name="文字方塊 49"/>
            <p:cNvSpPr txBox="1"/>
            <p:nvPr/>
          </p:nvSpPr>
          <p:spPr>
            <a:xfrm>
              <a:off x="3835236" y="4363026"/>
              <a:ext cx="71125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800" b="1" dirty="0"/>
                <a:t>……</a:t>
              </a:r>
              <a:endParaRPr lang="zh-TW" altLang="en-US" sz="2800" b="1" dirty="0"/>
            </a:p>
          </p:txBody>
        </p:sp>
      </p:grpSp>
      <p:grpSp>
        <p:nvGrpSpPr>
          <p:cNvPr id="52" name="群組 51"/>
          <p:cNvGrpSpPr/>
          <p:nvPr/>
        </p:nvGrpSpPr>
        <p:grpSpPr>
          <a:xfrm>
            <a:off x="4923055" y="2459465"/>
            <a:ext cx="4087610" cy="2574971"/>
            <a:chOff x="458884" y="2311275"/>
            <a:chExt cx="4087610" cy="2574971"/>
          </a:xfrm>
        </p:grpSpPr>
        <p:grpSp>
          <p:nvGrpSpPr>
            <p:cNvPr id="53" name="群組 52"/>
            <p:cNvGrpSpPr/>
            <p:nvPr/>
          </p:nvGrpSpPr>
          <p:grpSpPr>
            <a:xfrm>
              <a:off x="458884" y="2442140"/>
              <a:ext cx="3486661" cy="2430931"/>
              <a:chOff x="458884" y="2396952"/>
              <a:chExt cx="3943646" cy="2749545"/>
            </a:xfrm>
          </p:grpSpPr>
          <p:sp>
            <p:nvSpPr>
              <p:cNvPr id="57" name="矩形 56"/>
              <p:cNvSpPr/>
              <p:nvPr/>
            </p:nvSpPr>
            <p:spPr>
              <a:xfrm>
                <a:off x="458884" y="4699239"/>
                <a:ext cx="1080000" cy="432000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58" name="矩形 57"/>
              <p:cNvSpPr/>
              <p:nvPr/>
            </p:nvSpPr>
            <p:spPr>
              <a:xfrm>
                <a:off x="477933" y="3551028"/>
                <a:ext cx="1080000" cy="432000"/>
              </a:xfrm>
              <a:prstGeom prst="rect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59" name="矩形 58"/>
              <p:cNvSpPr/>
              <p:nvPr/>
            </p:nvSpPr>
            <p:spPr>
              <a:xfrm>
                <a:off x="458884" y="2429669"/>
                <a:ext cx="1080000" cy="432000"/>
              </a:xfrm>
              <a:prstGeom prst="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0" name="矩形 59"/>
              <p:cNvSpPr/>
              <p:nvPr/>
            </p:nvSpPr>
            <p:spPr>
              <a:xfrm>
                <a:off x="3228982" y="4684832"/>
                <a:ext cx="1080000" cy="432000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1" name="矩形 60"/>
              <p:cNvSpPr/>
              <p:nvPr/>
            </p:nvSpPr>
            <p:spPr>
              <a:xfrm>
                <a:off x="3248031" y="3571127"/>
                <a:ext cx="1080000" cy="432000"/>
              </a:xfrm>
              <a:prstGeom prst="rect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2" name="矩形 61"/>
              <p:cNvSpPr/>
              <p:nvPr/>
            </p:nvSpPr>
            <p:spPr>
              <a:xfrm>
                <a:off x="1705100" y="3526809"/>
                <a:ext cx="1080000" cy="432000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3" name="矩形 62"/>
              <p:cNvSpPr/>
              <p:nvPr/>
            </p:nvSpPr>
            <p:spPr>
              <a:xfrm>
                <a:off x="3248031" y="2437203"/>
                <a:ext cx="1080000" cy="432000"/>
              </a:xfrm>
              <a:prstGeom prst="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4" name="向上箭號 63"/>
              <p:cNvSpPr/>
              <p:nvPr/>
            </p:nvSpPr>
            <p:spPr>
              <a:xfrm>
                <a:off x="803085" y="4047951"/>
                <a:ext cx="386677" cy="579410"/>
              </a:xfrm>
              <a:prstGeom prst="upArrow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5" name="向上箭號 64"/>
              <p:cNvSpPr/>
              <p:nvPr/>
            </p:nvSpPr>
            <p:spPr>
              <a:xfrm>
                <a:off x="803086" y="2904367"/>
                <a:ext cx="386677" cy="579410"/>
              </a:xfrm>
              <a:prstGeom prst="upArrow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6" name="文字方塊 65"/>
              <p:cNvSpPr txBox="1"/>
              <p:nvPr/>
            </p:nvSpPr>
            <p:spPr>
              <a:xfrm>
                <a:off x="1827964" y="2952008"/>
                <a:ext cx="1047750" cy="5221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rgbClr val="0000FF"/>
                    </a:solidFill>
                  </a:rPr>
                  <a:t>store</a:t>
                </a:r>
                <a:endParaRPr lang="zh-TW" altLang="en-US" sz="2400" dirty="0">
                  <a:solidFill>
                    <a:srgbClr val="0000FF"/>
                  </a:solidFill>
                </a:endParaRPr>
              </a:p>
            </p:txBody>
          </p:sp>
          <p:sp>
            <p:nvSpPr>
              <p:cNvPr id="67" name="手繪多邊形 66"/>
              <p:cNvSpPr/>
              <p:nvPr/>
            </p:nvSpPr>
            <p:spPr>
              <a:xfrm flipH="1">
                <a:off x="1538883" y="3295677"/>
                <a:ext cx="672579" cy="319619"/>
              </a:xfrm>
              <a:custGeom>
                <a:avLst/>
                <a:gdLst>
                  <a:gd name="connsiteX0" fmla="*/ 3924300 w 3924300"/>
                  <a:gd name="connsiteY0" fmla="*/ 628749 h 628749"/>
                  <a:gd name="connsiteX1" fmla="*/ 1714500 w 3924300"/>
                  <a:gd name="connsiteY1" fmla="*/ 99 h 628749"/>
                  <a:gd name="connsiteX2" fmla="*/ 0 w 3924300"/>
                  <a:gd name="connsiteY2" fmla="*/ 590649 h 6287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924300" h="628749">
                    <a:moveTo>
                      <a:pt x="3924300" y="628749"/>
                    </a:moveTo>
                    <a:cubicBezTo>
                      <a:pt x="3146425" y="317599"/>
                      <a:pt x="2368550" y="6449"/>
                      <a:pt x="1714500" y="99"/>
                    </a:cubicBezTo>
                    <a:cubicBezTo>
                      <a:pt x="1060450" y="-6251"/>
                      <a:pt x="530225" y="292199"/>
                      <a:pt x="0" y="590649"/>
                    </a:cubicBezTo>
                  </a:path>
                </a:pathLst>
              </a:custGeom>
              <a:noFill/>
              <a:ln w="38100">
                <a:solidFill>
                  <a:srgbClr val="0000FF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8" name="文字方塊 67"/>
              <p:cNvSpPr txBox="1"/>
              <p:nvPr/>
            </p:nvSpPr>
            <p:spPr>
              <a:xfrm>
                <a:off x="593212" y="4674324"/>
                <a:ext cx="90757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/>
                  <a:t>x</a:t>
                </a:r>
                <a:r>
                  <a:rPr lang="en-US" altLang="zh-TW" sz="2400" baseline="30000" dirty="0"/>
                  <a:t>1</a:t>
                </a:r>
                <a:endParaRPr lang="zh-TW" altLang="en-US" sz="2400" baseline="30000" dirty="0"/>
              </a:p>
            </p:txBody>
          </p:sp>
          <p:sp>
            <p:nvSpPr>
              <p:cNvPr id="69" name="文字方塊 68"/>
              <p:cNvSpPr txBox="1"/>
              <p:nvPr/>
            </p:nvSpPr>
            <p:spPr>
              <a:xfrm>
                <a:off x="3334245" y="4684832"/>
                <a:ext cx="90757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/>
                  <a:t>x</a:t>
                </a:r>
                <a:r>
                  <a:rPr lang="en-US" altLang="zh-TW" sz="2400" baseline="30000" dirty="0"/>
                  <a:t>2</a:t>
                </a:r>
                <a:endParaRPr lang="zh-TW" altLang="en-US" sz="2400" baseline="30000" dirty="0"/>
              </a:p>
            </p:txBody>
          </p:sp>
          <p:sp>
            <p:nvSpPr>
              <p:cNvPr id="70" name="文字方塊 69"/>
              <p:cNvSpPr txBox="1"/>
              <p:nvPr/>
            </p:nvSpPr>
            <p:spPr>
              <a:xfrm>
                <a:off x="542637" y="2415765"/>
                <a:ext cx="90757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/>
                  <a:t>y</a:t>
                </a:r>
                <a:r>
                  <a:rPr lang="en-US" altLang="zh-TW" sz="2400" baseline="30000" dirty="0"/>
                  <a:t>1</a:t>
                </a:r>
                <a:endParaRPr lang="zh-TW" altLang="en-US" sz="2400" baseline="30000" dirty="0"/>
              </a:p>
            </p:txBody>
          </p:sp>
          <p:sp>
            <p:nvSpPr>
              <p:cNvPr id="71" name="文字方塊 70"/>
              <p:cNvSpPr txBox="1"/>
              <p:nvPr/>
            </p:nvSpPr>
            <p:spPr>
              <a:xfrm>
                <a:off x="3354494" y="2396952"/>
                <a:ext cx="90757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/>
                  <a:t>y</a:t>
                </a:r>
                <a:r>
                  <a:rPr lang="en-US" altLang="zh-TW" sz="2400" baseline="30000" dirty="0"/>
                  <a:t>2</a:t>
                </a:r>
                <a:endParaRPr lang="zh-TW" altLang="en-US" sz="2400" baseline="30000" dirty="0"/>
              </a:p>
            </p:txBody>
          </p:sp>
          <p:sp>
            <p:nvSpPr>
              <p:cNvPr id="72" name="向上箭號 71"/>
              <p:cNvSpPr/>
              <p:nvPr/>
            </p:nvSpPr>
            <p:spPr>
              <a:xfrm>
                <a:off x="3598100" y="4074780"/>
                <a:ext cx="386677" cy="579410"/>
              </a:xfrm>
              <a:prstGeom prst="upArrow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3" name="向上箭號 72"/>
              <p:cNvSpPr/>
              <p:nvPr/>
            </p:nvSpPr>
            <p:spPr>
              <a:xfrm>
                <a:off x="3598101" y="2931196"/>
                <a:ext cx="386677" cy="579410"/>
              </a:xfrm>
              <a:prstGeom prst="upArrow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4" name="弧形箭號 (上彎) 73"/>
              <p:cNvSpPr/>
              <p:nvPr/>
            </p:nvSpPr>
            <p:spPr>
              <a:xfrm>
                <a:off x="2260304" y="4002634"/>
                <a:ext cx="1381017" cy="568649"/>
              </a:xfrm>
              <a:prstGeom prst="curvedUpArrow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5" name="文字方塊 74"/>
              <p:cNvSpPr txBox="1"/>
              <p:nvPr/>
            </p:nvSpPr>
            <p:spPr>
              <a:xfrm>
                <a:off x="897725" y="3176016"/>
                <a:ext cx="90757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/>
                  <a:t>a</a:t>
                </a:r>
                <a:r>
                  <a:rPr lang="en-US" altLang="zh-TW" sz="2400" baseline="30000" dirty="0"/>
                  <a:t>1</a:t>
                </a:r>
                <a:endParaRPr lang="zh-TW" altLang="en-US" sz="2400" baseline="30000" dirty="0"/>
              </a:p>
            </p:txBody>
          </p:sp>
          <p:sp>
            <p:nvSpPr>
              <p:cNvPr id="76" name="文字方塊 75"/>
              <p:cNvSpPr txBox="1"/>
              <p:nvPr/>
            </p:nvSpPr>
            <p:spPr>
              <a:xfrm>
                <a:off x="1889682" y="3505945"/>
                <a:ext cx="90757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/>
                  <a:t>a</a:t>
                </a:r>
                <a:r>
                  <a:rPr lang="en-US" altLang="zh-TW" sz="2400" baseline="30000" dirty="0"/>
                  <a:t>1</a:t>
                </a:r>
                <a:endParaRPr lang="zh-TW" altLang="en-US" sz="2400" baseline="30000" dirty="0"/>
              </a:p>
            </p:txBody>
          </p:sp>
          <p:sp>
            <p:nvSpPr>
              <p:cNvPr id="77" name="文字方塊 76"/>
              <p:cNvSpPr txBox="1"/>
              <p:nvPr/>
            </p:nvSpPr>
            <p:spPr>
              <a:xfrm>
                <a:off x="3829869" y="3195941"/>
                <a:ext cx="5726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/>
                  <a:t>a</a:t>
                </a:r>
                <a:r>
                  <a:rPr lang="en-US" altLang="zh-TW" sz="2400" baseline="30000" dirty="0"/>
                  <a:t>2</a:t>
                </a:r>
                <a:endParaRPr lang="zh-TW" altLang="en-US" sz="2400" baseline="30000" dirty="0"/>
              </a:p>
            </p:txBody>
          </p:sp>
        </p:grpSp>
        <p:sp>
          <p:nvSpPr>
            <p:cNvPr id="54" name="文字方塊 53"/>
            <p:cNvSpPr txBox="1"/>
            <p:nvPr/>
          </p:nvSpPr>
          <p:spPr>
            <a:xfrm>
              <a:off x="3822642" y="2311275"/>
              <a:ext cx="71125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800" b="1" dirty="0"/>
                <a:t>……</a:t>
              </a:r>
              <a:endParaRPr lang="zh-TW" altLang="en-US" sz="2800" b="1" dirty="0"/>
            </a:p>
          </p:txBody>
        </p:sp>
        <p:sp>
          <p:nvSpPr>
            <p:cNvPr id="55" name="文字方塊 54"/>
            <p:cNvSpPr txBox="1"/>
            <p:nvPr/>
          </p:nvSpPr>
          <p:spPr>
            <a:xfrm>
              <a:off x="3822642" y="3315458"/>
              <a:ext cx="71125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800" b="1" dirty="0"/>
                <a:t>……</a:t>
              </a:r>
              <a:endParaRPr lang="zh-TW" altLang="en-US" sz="2800" b="1" dirty="0"/>
            </a:p>
          </p:txBody>
        </p:sp>
        <p:sp>
          <p:nvSpPr>
            <p:cNvPr id="56" name="文字方塊 55"/>
            <p:cNvSpPr txBox="1"/>
            <p:nvPr/>
          </p:nvSpPr>
          <p:spPr>
            <a:xfrm>
              <a:off x="3835236" y="4363026"/>
              <a:ext cx="71125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800" b="1" dirty="0"/>
                <a:t>……</a:t>
              </a:r>
              <a:endParaRPr lang="zh-TW" altLang="en-US" sz="2800" b="1" dirty="0"/>
            </a:p>
          </p:txBody>
        </p:sp>
      </p:grpSp>
      <p:sp>
        <p:nvSpPr>
          <p:cNvPr id="78" name="文字方塊 77"/>
          <p:cNvSpPr txBox="1"/>
          <p:nvPr/>
        </p:nvSpPr>
        <p:spPr>
          <a:xfrm>
            <a:off x="138277" y="5023258"/>
            <a:ext cx="9869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leave</a:t>
            </a:r>
            <a:endParaRPr lang="zh-TW" altLang="en-US" sz="2800" dirty="0"/>
          </a:p>
        </p:txBody>
      </p:sp>
      <p:sp>
        <p:nvSpPr>
          <p:cNvPr id="79" name="文字方塊 78"/>
          <p:cNvSpPr txBox="1"/>
          <p:nvPr/>
        </p:nvSpPr>
        <p:spPr>
          <a:xfrm>
            <a:off x="2614456" y="5043651"/>
            <a:ext cx="11683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srgbClr val="FF0000"/>
                </a:solidFill>
              </a:rPr>
              <a:t>Taipei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  <p:sp>
        <p:nvSpPr>
          <p:cNvPr id="80" name="文字方塊 79"/>
          <p:cNvSpPr txBox="1"/>
          <p:nvPr/>
        </p:nvSpPr>
        <p:spPr>
          <a:xfrm>
            <a:off x="0" y="1758530"/>
            <a:ext cx="22381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err="1"/>
              <a:t>Prob</a:t>
            </a:r>
            <a:r>
              <a:rPr lang="en-US" altLang="zh-TW" sz="2400" dirty="0"/>
              <a:t> of “leave” in each slot</a:t>
            </a:r>
            <a:endParaRPr lang="zh-TW" altLang="en-US" sz="2400" dirty="0"/>
          </a:p>
        </p:txBody>
      </p:sp>
      <p:sp>
        <p:nvSpPr>
          <p:cNvPr id="81" name="文字方塊 80"/>
          <p:cNvSpPr txBox="1"/>
          <p:nvPr/>
        </p:nvSpPr>
        <p:spPr>
          <a:xfrm>
            <a:off x="2368449" y="1778261"/>
            <a:ext cx="22381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err="1"/>
              <a:t>Prob</a:t>
            </a:r>
            <a:r>
              <a:rPr lang="en-US" altLang="zh-TW" sz="2400" dirty="0"/>
              <a:t> of “</a:t>
            </a:r>
            <a:r>
              <a:rPr lang="en-US" altLang="zh-TW" sz="2400" dirty="0">
                <a:solidFill>
                  <a:srgbClr val="FF0000"/>
                </a:solidFill>
              </a:rPr>
              <a:t>Taipei</a:t>
            </a:r>
            <a:r>
              <a:rPr lang="en-US" altLang="zh-TW" sz="2400" dirty="0"/>
              <a:t>” in each slot</a:t>
            </a:r>
            <a:endParaRPr lang="zh-TW" altLang="en-US" sz="2400" dirty="0"/>
          </a:p>
        </p:txBody>
      </p:sp>
      <p:sp>
        <p:nvSpPr>
          <p:cNvPr id="82" name="文字方塊 81"/>
          <p:cNvSpPr txBox="1"/>
          <p:nvPr/>
        </p:nvSpPr>
        <p:spPr>
          <a:xfrm>
            <a:off x="4839766" y="1783494"/>
            <a:ext cx="22381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err="1"/>
              <a:t>Prob</a:t>
            </a:r>
            <a:r>
              <a:rPr lang="en-US" altLang="zh-TW" sz="2400" dirty="0"/>
              <a:t> of “arrive” in each slot</a:t>
            </a:r>
            <a:endParaRPr lang="zh-TW" altLang="en-US" sz="2400" dirty="0"/>
          </a:p>
        </p:txBody>
      </p:sp>
      <p:sp>
        <p:nvSpPr>
          <p:cNvPr id="83" name="文字方塊 82"/>
          <p:cNvSpPr txBox="1"/>
          <p:nvPr/>
        </p:nvSpPr>
        <p:spPr>
          <a:xfrm>
            <a:off x="7014028" y="1805016"/>
            <a:ext cx="22381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err="1"/>
              <a:t>Prob</a:t>
            </a:r>
            <a:r>
              <a:rPr lang="en-US" altLang="zh-TW" sz="2400" dirty="0"/>
              <a:t> of “</a:t>
            </a:r>
            <a:r>
              <a:rPr lang="en-US" altLang="zh-TW" sz="2400" dirty="0">
                <a:solidFill>
                  <a:srgbClr val="FF0000"/>
                </a:solidFill>
              </a:rPr>
              <a:t>Taipei</a:t>
            </a:r>
            <a:r>
              <a:rPr lang="en-US" altLang="zh-TW" sz="2400" dirty="0"/>
              <a:t>” in each slot</a:t>
            </a:r>
            <a:endParaRPr lang="zh-TW" altLang="en-US" sz="2400" dirty="0"/>
          </a:p>
        </p:txBody>
      </p:sp>
      <p:sp>
        <p:nvSpPr>
          <p:cNvPr id="84" name="文字方塊 83"/>
          <p:cNvSpPr txBox="1"/>
          <p:nvPr/>
        </p:nvSpPr>
        <p:spPr>
          <a:xfrm>
            <a:off x="4787144" y="5057202"/>
            <a:ext cx="12223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arrive</a:t>
            </a:r>
            <a:endParaRPr lang="zh-TW" altLang="en-US" sz="2800" dirty="0"/>
          </a:p>
        </p:txBody>
      </p:sp>
      <p:sp>
        <p:nvSpPr>
          <p:cNvPr id="85" name="文字方塊 84"/>
          <p:cNvSpPr txBox="1"/>
          <p:nvPr/>
        </p:nvSpPr>
        <p:spPr>
          <a:xfrm>
            <a:off x="7372157" y="5033250"/>
            <a:ext cx="11683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srgbClr val="00B050"/>
                </a:solidFill>
              </a:rPr>
              <a:t>Taipei</a:t>
            </a:r>
            <a:endParaRPr lang="zh-TW" altLang="en-US" sz="2800" dirty="0">
              <a:solidFill>
                <a:srgbClr val="00B050"/>
              </a:solidFill>
            </a:endParaRPr>
          </a:p>
        </p:txBody>
      </p:sp>
      <p:sp>
        <p:nvSpPr>
          <p:cNvPr id="86" name="文字方塊 85"/>
          <p:cNvSpPr txBox="1"/>
          <p:nvPr/>
        </p:nvSpPr>
        <p:spPr>
          <a:xfrm>
            <a:off x="4587737" y="656767"/>
            <a:ext cx="2249018" cy="52322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Different</a:t>
            </a:r>
            <a:endParaRPr lang="zh-TW" altLang="en-US" sz="2800" dirty="0"/>
          </a:p>
        </p:txBody>
      </p:sp>
      <p:cxnSp>
        <p:nvCxnSpPr>
          <p:cNvPr id="88" name="直線單箭頭接點 87"/>
          <p:cNvCxnSpPr>
            <a:stCxn id="81" idx="0"/>
          </p:cNvCxnSpPr>
          <p:nvPr/>
        </p:nvCxnSpPr>
        <p:spPr>
          <a:xfrm flipV="1">
            <a:off x="3487539" y="1218204"/>
            <a:ext cx="1669073" cy="560057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線單箭頭接點 88"/>
          <p:cNvCxnSpPr/>
          <p:nvPr/>
        </p:nvCxnSpPr>
        <p:spPr>
          <a:xfrm flipH="1" flipV="1">
            <a:off x="6133488" y="1215574"/>
            <a:ext cx="1732779" cy="603508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矩形 114"/>
          <p:cNvSpPr/>
          <p:nvPr/>
        </p:nvSpPr>
        <p:spPr>
          <a:xfrm>
            <a:off x="2471338" y="5033250"/>
            <a:ext cx="1311454" cy="52322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6" name="矩形 115"/>
          <p:cNvSpPr/>
          <p:nvPr/>
        </p:nvSpPr>
        <p:spPr>
          <a:xfrm>
            <a:off x="7229039" y="5043651"/>
            <a:ext cx="1311454" cy="52322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17" name="直線單箭頭接點 116"/>
          <p:cNvCxnSpPr/>
          <p:nvPr/>
        </p:nvCxnSpPr>
        <p:spPr>
          <a:xfrm flipV="1">
            <a:off x="1584917" y="3956358"/>
            <a:ext cx="0" cy="196354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直線單箭頭接點 117"/>
          <p:cNvCxnSpPr/>
          <p:nvPr/>
        </p:nvCxnSpPr>
        <p:spPr>
          <a:xfrm flipV="1">
            <a:off x="6341046" y="3956358"/>
            <a:ext cx="0" cy="217315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文字方塊 118"/>
          <p:cNvSpPr txBox="1"/>
          <p:nvPr/>
        </p:nvSpPr>
        <p:spPr>
          <a:xfrm>
            <a:off x="1103362" y="5919901"/>
            <a:ext cx="6708310" cy="52322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The values stored in the memory is different.</a:t>
            </a:r>
            <a:endParaRPr lang="zh-TW" altLang="en-US" sz="2800" dirty="0"/>
          </a:p>
        </p:txBody>
      </p:sp>
      <p:sp>
        <p:nvSpPr>
          <p:cNvPr id="125" name="矩形 124"/>
          <p:cNvSpPr/>
          <p:nvPr/>
        </p:nvSpPr>
        <p:spPr>
          <a:xfrm>
            <a:off x="2392135" y="1776791"/>
            <a:ext cx="2042451" cy="775322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6" name="矩形 125"/>
          <p:cNvSpPr/>
          <p:nvPr/>
        </p:nvSpPr>
        <p:spPr>
          <a:xfrm>
            <a:off x="7019145" y="1795657"/>
            <a:ext cx="2042451" cy="775322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" grpId="0" animBg="1"/>
      <p:bldP spid="115" grpId="0" animBg="1"/>
      <p:bldP spid="116" grpId="0" animBg="1"/>
      <p:bldP spid="119" grpId="0" animBg="1"/>
      <p:bldP spid="125" grpId="0" animBg="1"/>
      <p:bldP spid="12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/>
          <p:cNvSpPr/>
          <p:nvPr/>
        </p:nvSpPr>
        <p:spPr>
          <a:xfrm>
            <a:off x="1803483" y="2814908"/>
            <a:ext cx="1080000" cy="360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Of course it can be deep …</a:t>
            </a:r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1825478" y="5627724"/>
            <a:ext cx="1080000" cy="360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1846988" y="4783384"/>
            <a:ext cx="1080000" cy="360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4108707" y="5633988"/>
            <a:ext cx="1080000" cy="360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4092132" y="4783384"/>
            <a:ext cx="1080000" cy="360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向上箭號 8"/>
          <p:cNvSpPr/>
          <p:nvPr/>
        </p:nvSpPr>
        <p:spPr>
          <a:xfrm>
            <a:off x="2172140" y="5185057"/>
            <a:ext cx="386677" cy="432000"/>
          </a:xfrm>
          <a:prstGeom prst="up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向上箭號 9"/>
          <p:cNvSpPr/>
          <p:nvPr/>
        </p:nvSpPr>
        <p:spPr>
          <a:xfrm>
            <a:off x="4443126" y="5189636"/>
            <a:ext cx="386677" cy="432000"/>
          </a:xfrm>
          <a:prstGeom prst="up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向右箭號 10"/>
          <p:cNvSpPr/>
          <p:nvPr/>
        </p:nvSpPr>
        <p:spPr>
          <a:xfrm>
            <a:off x="859202" y="4777250"/>
            <a:ext cx="900000" cy="43206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向右箭號 11"/>
          <p:cNvSpPr/>
          <p:nvPr/>
        </p:nvSpPr>
        <p:spPr>
          <a:xfrm>
            <a:off x="3086795" y="4783349"/>
            <a:ext cx="900000" cy="43206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/>
          <p:cNvSpPr txBox="1"/>
          <p:nvPr/>
        </p:nvSpPr>
        <p:spPr>
          <a:xfrm>
            <a:off x="43542" y="4666455"/>
            <a:ext cx="8907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0000FF"/>
                </a:solidFill>
              </a:rPr>
              <a:t>……</a:t>
            </a:r>
            <a:endParaRPr lang="zh-TW" altLang="en-US" sz="2800" baseline="-25000" dirty="0">
              <a:solidFill>
                <a:srgbClr val="0000FF"/>
              </a:solidFill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8314528" y="4635213"/>
            <a:ext cx="8907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0000FF"/>
                </a:solidFill>
              </a:rPr>
              <a:t>……</a:t>
            </a:r>
            <a:endParaRPr lang="zh-TW" altLang="en-US" sz="2800" baseline="-25000" dirty="0">
              <a:solidFill>
                <a:srgbClr val="0000FF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6372901" y="5633988"/>
            <a:ext cx="1080000" cy="360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/>
          <p:cNvSpPr/>
          <p:nvPr/>
        </p:nvSpPr>
        <p:spPr>
          <a:xfrm>
            <a:off x="6356326" y="4783384"/>
            <a:ext cx="1080000" cy="360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向上箭號 16"/>
          <p:cNvSpPr/>
          <p:nvPr/>
        </p:nvSpPr>
        <p:spPr>
          <a:xfrm>
            <a:off x="6707320" y="5189636"/>
            <a:ext cx="386677" cy="432000"/>
          </a:xfrm>
          <a:prstGeom prst="up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向右箭號 17"/>
          <p:cNvSpPr/>
          <p:nvPr/>
        </p:nvSpPr>
        <p:spPr>
          <a:xfrm>
            <a:off x="5350989" y="4783349"/>
            <a:ext cx="900000" cy="43206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向右箭號 18"/>
          <p:cNvSpPr/>
          <p:nvPr/>
        </p:nvSpPr>
        <p:spPr>
          <a:xfrm>
            <a:off x="7491452" y="4777250"/>
            <a:ext cx="900000" cy="43206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文字方塊 19"/>
          <p:cNvSpPr txBox="1"/>
          <p:nvPr/>
        </p:nvSpPr>
        <p:spPr>
          <a:xfrm>
            <a:off x="1936664" y="5575605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err="1"/>
              <a:t>x</a:t>
            </a:r>
            <a:r>
              <a:rPr lang="en-US" altLang="zh-TW" sz="2400" baseline="30000" dirty="0" err="1"/>
              <a:t>t</a:t>
            </a:r>
            <a:endParaRPr lang="zh-TW" altLang="en-US" sz="2400" baseline="30000" dirty="0"/>
          </a:p>
        </p:txBody>
      </p:sp>
      <p:sp>
        <p:nvSpPr>
          <p:cNvPr id="21" name="文字方塊 20"/>
          <p:cNvSpPr txBox="1"/>
          <p:nvPr/>
        </p:nvSpPr>
        <p:spPr>
          <a:xfrm>
            <a:off x="4231221" y="5590120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x</a:t>
            </a:r>
            <a:r>
              <a:rPr lang="en-US" altLang="zh-TW" sz="2400" baseline="30000" dirty="0"/>
              <a:t>t+1</a:t>
            </a:r>
            <a:endParaRPr lang="zh-TW" altLang="en-US" sz="2400" baseline="30000" dirty="0"/>
          </a:p>
        </p:txBody>
      </p:sp>
      <p:sp>
        <p:nvSpPr>
          <p:cNvPr id="22" name="文字方塊 21"/>
          <p:cNvSpPr txBox="1"/>
          <p:nvPr/>
        </p:nvSpPr>
        <p:spPr>
          <a:xfrm>
            <a:off x="6525778" y="5587356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x</a:t>
            </a:r>
            <a:r>
              <a:rPr lang="en-US" altLang="zh-TW" sz="2400" baseline="30000" dirty="0"/>
              <a:t>t+2</a:t>
            </a:r>
            <a:endParaRPr lang="zh-TW" altLang="en-US" sz="2400" baseline="30000" dirty="0"/>
          </a:p>
        </p:txBody>
      </p:sp>
      <p:sp>
        <p:nvSpPr>
          <p:cNvPr id="23" name="矩形 22"/>
          <p:cNvSpPr/>
          <p:nvPr/>
        </p:nvSpPr>
        <p:spPr>
          <a:xfrm>
            <a:off x="1825478" y="3866449"/>
            <a:ext cx="1080000" cy="360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向上箭號 23"/>
          <p:cNvSpPr/>
          <p:nvPr/>
        </p:nvSpPr>
        <p:spPr>
          <a:xfrm>
            <a:off x="2150630" y="4268122"/>
            <a:ext cx="386677" cy="432000"/>
          </a:xfrm>
          <a:prstGeom prst="up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向右箭號 24"/>
          <p:cNvSpPr/>
          <p:nvPr/>
        </p:nvSpPr>
        <p:spPr>
          <a:xfrm>
            <a:off x="837692" y="3860315"/>
            <a:ext cx="900000" cy="43206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文字方塊 25"/>
          <p:cNvSpPr txBox="1"/>
          <p:nvPr/>
        </p:nvSpPr>
        <p:spPr>
          <a:xfrm>
            <a:off x="22032" y="3749520"/>
            <a:ext cx="8907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0000FF"/>
                </a:solidFill>
              </a:rPr>
              <a:t>……</a:t>
            </a:r>
            <a:endParaRPr lang="zh-TW" altLang="en-US" sz="2800" baseline="-25000" dirty="0">
              <a:solidFill>
                <a:srgbClr val="0000FF"/>
              </a:solidFill>
            </a:endParaRPr>
          </a:p>
        </p:txBody>
      </p:sp>
      <p:sp>
        <p:nvSpPr>
          <p:cNvPr id="27" name="文字方塊 26"/>
          <p:cNvSpPr txBox="1"/>
          <p:nvPr/>
        </p:nvSpPr>
        <p:spPr>
          <a:xfrm rot="5400000">
            <a:off x="1988364" y="3261946"/>
            <a:ext cx="89077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chemeClr val="accent4"/>
                </a:solidFill>
              </a:rPr>
              <a:t>……</a:t>
            </a:r>
            <a:endParaRPr lang="zh-TW" altLang="en-US" sz="2800" baseline="-25000" dirty="0">
              <a:solidFill>
                <a:schemeClr val="accent4"/>
              </a:solidFill>
            </a:endParaRPr>
          </a:p>
        </p:txBody>
      </p:sp>
      <p:sp>
        <p:nvSpPr>
          <p:cNvPr id="28" name="向上箭號 27"/>
          <p:cNvSpPr/>
          <p:nvPr/>
        </p:nvSpPr>
        <p:spPr>
          <a:xfrm>
            <a:off x="2150629" y="2329933"/>
            <a:ext cx="386677" cy="432000"/>
          </a:xfrm>
          <a:prstGeom prst="up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矩形 28"/>
          <p:cNvSpPr/>
          <p:nvPr/>
        </p:nvSpPr>
        <p:spPr>
          <a:xfrm>
            <a:off x="1803967" y="1928302"/>
            <a:ext cx="1080000" cy="3600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文字方塊 29"/>
          <p:cNvSpPr txBox="1"/>
          <p:nvPr/>
        </p:nvSpPr>
        <p:spPr>
          <a:xfrm>
            <a:off x="1911692" y="1877448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err="1"/>
              <a:t>y</a:t>
            </a:r>
            <a:r>
              <a:rPr lang="en-US" altLang="zh-TW" sz="2400" baseline="30000" dirty="0" err="1"/>
              <a:t>t</a:t>
            </a:r>
            <a:endParaRPr lang="zh-TW" altLang="en-US" sz="2400" baseline="30000" dirty="0"/>
          </a:p>
        </p:txBody>
      </p:sp>
      <p:sp>
        <p:nvSpPr>
          <p:cNvPr id="32" name="向右箭號 31"/>
          <p:cNvSpPr/>
          <p:nvPr/>
        </p:nvSpPr>
        <p:spPr>
          <a:xfrm>
            <a:off x="815697" y="2808774"/>
            <a:ext cx="900000" cy="43206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文字方塊 32"/>
          <p:cNvSpPr txBox="1"/>
          <p:nvPr/>
        </p:nvSpPr>
        <p:spPr>
          <a:xfrm>
            <a:off x="37" y="2697979"/>
            <a:ext cx="8907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0000FF"/>
                </a:solidFill>
              </a:rPr>
              <a:t>……</a:t>
            </a:r>
            <a:endParaRPr lang="zh-TW" altLang="en-US" sz="2800" baseline="-25000" dirty="0">
              <a:solidFill>
                <a:srgbClr val="0000FF"/>
              </a:solidFill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4074017" y="2808774"/>
            <a:ext cx="1080000" cy="360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矩形 34"/>
          <p:cNvSpPr/>
          <p:nvPr/>
        </p:nvSpPr>
        <p:spPr>
          <a:xfrm>
            <a:off x="4096012" y="3860315"/>
            <a:ext cx="1080000" cy="360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向上箭號 35"/>
          <p:cNvSpPr/>
          <p:nvPr/>
        </p:nvSpPr>
        <p:spPr>
          <a:xfrm>
            <a:off x="4421164" y="4261988"/>
            <a:ext cx="386677" cy="432000"/>
          </a:xfrm>
          <a:prstGeom prst="up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向右箭號 36"/>
          <p:cNvSpPr/>
          <p:nvPr/>
        </p:nvSpPr>
        <p:spPr>
          <a:xfrm>
            <a:off x="3108226" y="3854181"/>
            <a:ext cx="900000" cy="43206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文字方塊 37"/>
          <p:cNvSpPr txBox="1"/>
          <p:nvPr/>
        </p:nvSpPr>
        <p:spPr>
          <a:xfrm rot="5400000">
            <a:off x="4258898" y="3255812"/>
            <a:ext cx="89077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chemeClr val="accent4"/>
                </a:solidFill>
              </a:rPr>
              <a:t>……</a:t>
            </a:r>
            <a:endParaRPr lang="zh-TW" altLang="en-US" sz="2800" baseline="-25000" dirty="0">
              <a:solidFill>
                <a:schemeClr val="accent4"/>
              </a:solidFill>
            </a:endParaRPr>
          </a:p>
        </p:txBody>
      </p:sp>
      <p:sp>
        <p:nvSpPr>
          <p:cNvPr id="39" name="向上箭號 38"/>
          <p:cNvSpPr/>
          <p:nvPr/>
        </p:nvSpPr>
        <p:spPr>
          <a:xfrm>
            <a:off x="4421163" y="2323799"/>
            <a:ext cx="386677" cy="432000"/>
          </a:xfrm>
          <a:prstGeom prst="up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矩形 39"/>
          <p:cNvSpPr/>
          <p:nvPr/>
        </p:nvSpPr>
        <p:spPr>
          <a:xfrm>
            <a:off x="4074501" y="1922168"/>
            <a:ext cx="1080000" cy="3600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文字方塊 40"/>
          <p:cNvSpPr txBox="1"/>
          <p:nvPr/>
        </p:nvSpPr>
        <p:spPr>
          <a:xfrm>
            <a:off x="4182226" y="1871314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y</a:t>
            </a:r>
            <a:r>
              <a:rPr lang="en-US" altLang="zh-TW" sz="2400" baseline="30000" dirty="0"/>
              <a:t>t+1</a:t>
            </a:r>
            <a:endParaRPr lang="zh-TW" altLang="en-US" sz="2400" baseline="30000" dirty="0"/>
          </a:p>
        </p:txBody>
      </p:sp>
      <p:sp>
        <p:nvSpPr>
          <p:cNvPr id="42" name="向右箭號 41"/>
          <p:cNvSpPr/>
          <p:nvPr/>
        </p:nvSpPr>
        <p:spPr>
          <a:xfrm>
            <a:off x="3086231" y="2802640"/>
            <a:ext cx="900000" cy="43206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" name="矩形 42"/>
          <p:cNvSpPr/>
          <p:nvPr/>
        </p:nvSpPr>
        <p:spPr>
          <a:xfrm>
            <a:off x="6303044" y="2802640"/>
            <a:ext cx="1080000" cy="360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4" name="矩形 43"/>
          <p:cNvSpPr/>
          <p:nvPr/>
        </p:nvSpPr>
        <p:spPr>
          <a:xfrm>
            <a:off x="6325039" y="3854181"/>
            <a:ext cx="1080000" cy="360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5" name="向上箭號 44"/>
          <p:cNvSpPr/>
          <p:nvPr/>
        </p:nvSpPr>
        <p:spPr>
          <a:xfrm>
            <a:off x="6650191" y="4255854"/>
            <a:ext cx="386677" cy="432000"/>
          </a:xfrm>
          <a:prstGeom prst="up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6" name="向右箭號 45"/>
          <p:cNvSpPr/>
          <p:nvPr/>
        </p:nvSpPr>
        <p:spPr>
          <a:xfrm>
            <a:off x="5337253" y="3848047"/>
            <a:ext cx="900000" cy="43206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7" name="文字方塊 46"/>
          <p:cNvSpPr txBox="1"/>
          <p:nvPr/>
        </p:nvSpPr>
        <p:spPr>
          <a:xfrm rot="5400000">
            <a:off x="6487925" y="3249678"/>
            <a:ext cx="89077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chemeClr val="accent4"/>
                </a:solidFill>
              </a:rPr>
              <a:t>……</a:t>
            </a:r>
            <a:endParaRPr lang="zh-TW" altLang="en-US" sz="2800" baseline="-25000" dirty="0">
              <a:solidFill>
                <a:schemeClr val="accent4"/>
              </a:solidFill>
            </a:endParaRPr>
          </a:p>
        </p:txBody>
      </p:sp>
      <p:sp>
        <p:nvSpPr>
          <p:cNvPr id="48" name="向上箭號 47"/>
          <p:cNvSpPr/>
          <p:nvPr/>
        </p:nvSpPr>
        <p:spPr>
          <a:xfrm>
            <a:off x="6650190" y="2317665"/>
            <a:ext cx="386677" cy="432000"/>
          </a:xfrm>
          <a:prstGeom prst="up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9" name="矩形 48"/>
          <p:cNvSpPr/>
          <p:nvPr/>
        </p:nvSpPr>
        <p:spPr>
          <a:xfrm>
            <a:off x="6303528" y="1916034"/>
            <a:ext cx="1080000" cy="3600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0" name="文字方塊 49"/>
          <p:cNvSpPr txBox="1"/>
          <p:nvPr/>
        </p:nvSpPr>
        <p:spPr>
          <a:xfrm>
            <a:off x="6411253" y="1865180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y</a:t>
            </a:r>
            <a:r>
              <a:rPr lang="en-US" altLang="zh-TW" sz="2400" baseline="30000" dirty="0"/>
              <a:t>t+2</a:t>
            </a:r>
            <a:endParaRPr lang="zh-TW" altLang="en-US" sz="2400" baseline="30000" dirty="0"/>
          </a:p>
        </p:txBody>
      </p:sp>
      <p:sp>
        <p:nvSpPr>
          <p:cNvPr id="51" name="向右箭號 50"/>
          <p:cNvSpPr/>
          <p:nvPr/>
        </p:nvSpPr>
        <p:spPr>
          <a:xfrm>
            <a:off x="5315258" y="2796506"/>
            <a:ext cx="900000" cy="43206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2" name="文字方塊 51"/>
          <p:cNvSpPr txBox="1"/>
          <p:nvPr/>
        </p:nvSpPr>
        <p:spPr>
          <a:xfrm>
            <a:off x="8293712" y="3681750"/>
            <a:ext cx="8907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0000FF"/>
                </a:solidFill>
              </a:rPr>
              <a:t>……</a:t>
            </a:r>
            <a:endParaRPr lang="zh-TW" altLang="en-US" sz="2800" baseline="-25000" dirty="0">
              <a:solidFill>
                <a:srgbClr val="0000FF"/>
              </a:solidFill>
            </a:endParaRPr>
          </a:p>
        </p:txBody>
      </p:sp>
      <p:sp>
        <p:nvSpPr>
          <p:cNvPr id="53" name="向右箭號 52"/>
          <p:cNvSpPr/>
          <p:nvPr/>
        </p:nvSpPr>
        <p:spPr>
          <a:xfrm>
            <a:off x="7470636" y="3823787"/>
            <a:ext cx="900000" cy="43206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4" name="文字方塊 53"/>
          <p:cNvSpPr txBox="1"/>
          <p:nvPr/>
        </p:nvSpPr>
        <p:spPr>
          <a:xfrm>
            <a:off x="8314528" y="2630915"/>
            <a:ext cx="8907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0000FF"/>
                </a:solidFill>
              </a:rPr>
              <a:t>……</a:t>
            </a:r>
            <a:endParaRPr lang="zh-TW" altLang="en-US" sz="2800" baseline="-25000" dirty="0">
              <a:solidFill>
                <a:srgbClr val="0000FF"/>
              </a:solidFill>
            </a:endParaRPr>
          </a:p>
        </p:txBody>
      </p:sp>
      <p:sp>
        <p:nvSpPr>
          <p:cNvPr id="55" name="向右箭號 54"/>
          <p:cNvSpPr/>
          <p:nvPr/>
        </p:nvSpPr>
        <p:spPr>
          <a:xfrm>
            <a:off x="7491452" y="2772952"/>
            <a:ext cx="900000" cy="43206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/>
      <p:bldP spid="14" grpId="0"/>
      <p:bldP spid="15" grpId="0" animBg="1"/>
      <p:bldP spid="16" grpId="0" animBg="1"/>
      <p:bldP spid="17" grpId="0" animBg="1"/>
      <p:bldP spid="18" grpId="0" animBg="1"/>
      <p:bldP spid="19" grpId="0" animBg="1"/>
      <p:bldP spid="20" grpId="0"/>
      <p:bldP spid="21" grpId="0"/>
      <p:bldP spid="22" grpId="0"/>
      <p:bldP spid="23" grpId="0" animBg="1"/>
      <p:bldP spid="24" grpId="0" animBg="1"/>
      <p:bldP spid="25" grpId="0" animBg="1"/>
      <p:bldP spid="26" grpId="0"/>
      <p:bldP spid="27" grpId="0"/>
      <p:bldP spid="28" grpId="0" animBg="1"/>
      <p:bldP spid="29" grpId="0" animBg="1"/>
      <p:bldP spid="30" grpId="0"/>
      <p:bldP spid="32" grpId="0" animBg="1"/>
      <p:bldP spid="33" grpId="0"/>
      <p:bldP spid="34" grpId="0" animBg="1"/>
      <p:bldP spid="35" grpId="0" animBg="1"/>
      <p:bldP spid="36" grpId="0" animBg="1"/>
      <p:bldP spid="37" grpId="0" animBg="1"/>
      <p:bldP spid="38" grpId="0"/>
      <p:bldP spid="39" grpId="0" animBg="1"/>
      <p:bldP spid="40" grpId="0" animBg="1"/>
      <p:bldP spid="41" grpId="0"/>
      <p:bldP spid="42" grpId="0" animBg="1"/>
      <p:bldP spid="43" grpId="0" animBg="1"/>
      <p:bldP spid="44" grpId="0" animBg="1"/>
      <p:bldP spid="45" grpId="0" animBg="1"/>
      <p:bldP spid="46" grpId="0" animBg="1"/>
      <p:bldP spid="47" grpId="0"/>
      <p:bldP spid="48" grpId="0" animBg="1"/>
      <p:bldP spid="49" grpId="0" animBg="1"/>
      <p:bldP spid="50" grpId="0"/>
      <p:bldP spid="51" grpId="0" animBg="1"/>
      <p:bldP spid="52" grpId="0"/>
      <p:bldP spid="53" grpId="0" animBg="1"/>
      <p:bldP spid="54" grpId="0"/>
      <p:bldP spid="5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Elman Network &amp; Jordan Network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9" name="矩形 8"/>
          <p:cNvSpPr/>
          <p:nvPr/>
        </p:nvSpPr>
        <p:spPr>
          <a:xfrm>
            <a:off x="985609" y="5324952"/>
            <a:ext cx="1080000" cy="432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1004658" y="4211247"/>
            <a:ext cx="108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1027611" y="3090057"/>
            <a:ext cx="1080000" cy="4320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2807745" y="5324229"/>
            <a:ext cx="1080000" cy="432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/>
          <p:cNvSpPr/>
          <p:nvPr/>
        </p:nvSpPr>
        <p:spPr>
          <a:xfrm>
            <a:off x="2826794" y="4210524"/>
            <a:ext cx="108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/>
          <p:cNvSpPr/>
          <p:nvPr/>
        </p:nvSpPr>
        <p:spPr>
          <a:xfrm>
            <a:off x="2849747" y="3089334"/>
            <a:ext cx="1080000" cy="4320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文字方塊 17"/>
          <p:cNvSpPr txBox="1"/>
          <p:nvPr/>
        </p:nvSpPr>
        <p:spPr>
          <a:xfrm>
            <a:off x="1090872" y="5324952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err="1"/>
              <a:t>x</a:t>
            </a:r>
            <a:r>
              <a:rPr lang="en-US" altLang="zh-TW" sz="2400" baseline="30000" dirty="0" err="1"/>
              <a:t>t</a:t>
            </a:r>
            <a:endParaRPr lang="zh-TW" altLang="en-US" sz="2400" baseline="30000" dirty="0"/>
          </a:p>
        </p:txBody>
      </p:sp>
      <p:sp>
        <p:nvSpPr>
          <p:cNvPr id="19" name="文字方塊 18"/>
          <p:cNvSpPr txBox="1"/>
          <p:nvPr/>
        </p:nvSpPr>
        <p:spPr>
          <a:xfrm>
            <a:off x="2935961" y="5314494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x</a:t>
            </a:r>
            <a:r>
              <a:rPr lang="en-US" altLang="zh-TW" sz="2400" baseline="30000" dirty="0"/>
              <a:t>t+1</a:t>
            </a:r>
            <a:endParaRPr lang="zh-TW" altLang="en-US" sz="2400" baseline="30000" dirty="0"/>
          </a:p>
        </p:txBody>
      </p:sp>
      <p:sp>
        <p:nvSpPr>
          <p:cNvPr id="21" name="文字方塊 20"/>
          <p:cNvSpPr txBox="1"/>
          <p:nvPr/>
        </p:nvSpPr>
        <p:spPr>
          <a:xfrm>
            <a:off x="1113825" y="2616481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err="1"/>
              <a:t>y</a:t>
            </a:r>
            <a:r>
              <a:rPr lang="en-US" altLang="zh-TW" sz="2400" baseline="30000" dirty="0" err="1"/>
              <a:t>t</a:t>
            </a:r>
            <a:endParaRPr lang="zh-TW" altLang="en-US" sz="2400" baseline="30000" dirty="0"/>
          </a:p>
        </p:txBody>
      </p:sp>
      <p:sp>
        <p:nvSpPr>
          <p:cNvPr id="22" name="文字方塊 21"/>
          <p:cNvSpPr txBox="1"/>
          <p:nvPr/>
        </p:nvSpPr>
        <p:spPr>
          <a:xfrm>
            <a:off x="2935961" y="2646971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y</a:t>
            </a:r>
            <a:r>
              <a:rPr lang="en-US" altLang="zh-TW" sz="2400" baseline="30000" dirty="0"/>
              <a:t>t+1</a:t>
            </a:r>
            <a:endParaRPr lang="zh-TW" altLang="en-US" sz="2400" baseline="30000" dirty="0"/>
          </a:p>
        </p:txBody>
      </p:sp>
      <p:sp>
        <p:nvSpPr>
          <p:cNvPr id="23" name="向上箭號 22"/>
          <p:cNvSpPr/>
          <p:nvPr/>
        </p:nvSpPr>
        <p:spPr>
          <a:xfrm>
            <a:off x="1354727" y="4714900"/>
            <a:ext cx="386677" cy="579410"/>
          </a:xfrm>
          <a:prstGeom prst="up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向上箭號 23"/>
          <p:cNvSpPr/>
          <p:nvPr/>
        </p:nvSpPr>
        <p:spPr>
          <a:xfrm>
            <a:off x="1354728" y="3571316"/>
            <a:ext cx="386677" cy="579410"/>
          </a:xfrm>
          <a:prstGeom prst="up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向上箭號 24"/>
          <p:cNvSpPr/>
          <p:nvPr/>
        </p:nvSpPr>
        <p:spPr>
          <a:xfrm>
            <a:off x="3177788" y="4712026"/>
            <a:ext cx="386677" cy="579410"/>
          </a:xfrm>
          <a:prstGeom prst="up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向上箭號 25"/>
          <p:cNvSpPr/>
          <p:nvPr/>
        </p:nvSpPr>
        <p:spPr>
          <a:xfrm>
            <a:off x="3177789" y="3568442"/>
            <a:ext cx="386677" cy="579410"/>
          </a:xfrm>
          <a:prstGeom prst="up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向右箭號 27"/>
          <p:cNvSpPr/>
          <p:nvPr/>
        </p:nvSpPr>
        <p:spPr>
          <a:xfrm>
            <a:off x="2184310" y="4210489"/>
            <a:ext cx="569656" cy="43206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文字方塊 32"/>
          <p:cNvSpPr txBox="1"/>
          <p:nvPr/>
        </p:nvSpPr>
        <p:spPr>
          <a:xfrm>
            <a:off x="266600" y="4059007"/>
            <a:ext cx="8907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0000FF"/>
                </a:solidFill>
              </a:rPr>
              <a:t>……</a:t>
            </a:r>
            <a:endParaRPr lang="zh-TW" altLang="en-US" sz="2800" baseline="-25000" dirty="0">
              <a:solidFill>
                <a:srgbClr val="0000FF"/>
              </a:solidFill>
            </a:endParaRPr>
          </a:p>
        </p:txBody>
      </p:sp>
      <p:sp>
        <p:nvSpPr>
          <p:cNvPr id="35" name="文字方塊 34"/>
          <p:cNvSpPr txBox="1"/>
          <p:nvPr/>
        </p:nvSpPr>
        <p:spPr>
          <a:xfrm>
            <a:off x="2098307" y="4545434"/>
            <a:ext cx="6420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err="1"/>
              <a:t>W</a:t>
            </a:r>
            <a:r>
              <a:rPr lang="en-US" altLang="zh-TW" sz="2400" baseline="30000" dirty="0" err="1"/>
              <a:t>h</a:t>
            </a:r>
            <a:endParaRPr lang="zh-TW" altLang="en-US" sz="2400" baseline="30000" dirty="0"/>
          </a:p>
        </p:txBody>
      </p:sp>
      <p:sp>
        <p:nvSpPr>
          <p:cNvPr id="36" name="文字方塊 35"/>
          <p:cNvSpPr txBox="1"/>
          <p:nvPr/>
        </p:nvSpPr>
        <p:spPr>
          <a:xfrm>
            <a:off x="1557750" y="4843734"/>
            <a:ext cx="6420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W</a:t>
            </a:r>
            <a:r>
              <a:rPr lang="en-US" altLang="zh-TW" sz="2400" baseline="30000" dirty="0"/>
              <a:t>i</a:t>
            </a:r>
            <a:endParaRPr lang="zh-TW" altLang="en-US" sz="2400" baseline="30000" dirty="0"/>
          </a:p>
        </p:txBody>
      </p:sp>
      <p:sp>
        <p:nvSpPr>
          <p:cNvPr id="37" name="文字方塊 36"/>
          <p:cNvSpPr txBox="1"/>
          <p:nvPr/>
        </p:nvSpPr>
        <p:spPr>
          <a:xfrm>
            <a:off x="1597761" y="3656582"/>
            <a:ext cx="6312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W</a:t>
            </a:r>
            <a:r>
              <a:rPr lang="en-US" altLang="zh-TW" sz="2400" baseline="30000" dirty="0"/>
              <a:t>o</a:t>
            </a:r>
            <a:endParaRPr lang="zh-TW" altLang="en-US" sz="2400" baseline="30000" dirty="0"/>
          </a:p>
        </p:txBody>
      </p:sp>
      <p:sp>
        <p:nvSpPr>
          <p:cNvPr id="38" name="文字方塊 37"/>
          <p:cNvSpPr txBox="1"/>
          <p:nvPr/>
        </p:nvSpPr>
        <p:spPr>
          <a:xfrm>
            <a:off x="3405922" y="4861636"/>
            <a:ext cx="6420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W</a:t>
            </a:r>
            <a:r>
              <a:rPr lang="en-US" altLang="zh-TW" sz="2400" baseline="30000" dirty="0"/>
              <a:t>i</a:t>
            </a:r>
            <a:endParaRPr lang="zh-TW" altLang="en-US" sz="2400" baseline="30000" dirty="0"/>
          </a:p>
        </p:txBody>
      </p:sp>
      <p:sp>
        <p:nvSpPr>
          <p:cNvPr id="39" name="文字方塊 38"/>
          <p:cNvSpPr txBox="1"/>
          <p:nvPr/>
        </p:nvSpPr>
        <p:spPr>
          <a:xfrm>
            <a:off x="3445933" y="3674484"/>
            <a:ext cx="6312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W</a:t>
            </a:r>
            <a:r>
              <a:rPr lang="en-US" altLang="zh-TW" sz="2400" baseline="30000" dirty="0"/>
              <a:t>o</a:t>
            </a:r>
            <a:endParaRPr lang="zh-TW" altLang="en-US" sz="2400" baseline="30000" dirty="0"/>
          </a:p>
        </p:txBody>
      </p:sp>
      <p:sp>
        <p:nvSpPr>
          <p:cNvPr id="40" name="文字方塊 39"/>
          <p:cNvSpPr txBox="1"/>
          <p:nvPr/>
        </p:nvSpPr>
        <p:spPr>
          <a:xfrm>
            <a:off x="3729668" y="4045815"/>
            <a:ext cx="8907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0000FF"/>
                </a:solidFill>
              </a:rPr>
              <a:t>……</a:t>
            </a:r>
            <a:endParaRPr lang="zh-TW" altLang="en-US" sz="2800" baseline="-25000" dirty="0">
              <a:solidFill>
                <a:srgbClr val="0000FF"/>
              </a:solidFill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5185399" y="5319245"/>
            <a:ext cx="1080000" cy="432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矩形 41"/>
          <p:cNvSpPr/>
          <p:nvPr/>
        </p:nvSpPr>
        <p:spPr>
          <a:xfrm>
            <a:off x="5204448" y="4205540"/>
            <a:ext cx="108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" name="矩形 42"/>
          <p:cNvSpPr/>
          <p:nvPr/>
        </p:nvSpPr>
        <p:spPr>
          <a:xfrm>
            <a:off x="5227401" y="3084350"/>
            <a:ext cx="1080000" cy="4320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4" name="矩形 43"/>
          <p:cNvSpPr/>
          <p:nvPr/>
        </p:nvSpPr>
        <p:spPr>
          <a:xfrm>
            <a:off x="7007535" y="5318522"/>
            <a:ext cx="1080000" cy="432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5" name="矩形 44"/>
          <p:cNvSpPr/>
          <p:nvPr/>
        </p:nvSpPr>
        <p:spPr>
          <a:xfrm>
            <a:off x="7026584" y="4204817"/>
            <a:ext cx="108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6" name="矩形 45"/>
          <p:cNvSpPr/>
          <p:nvPr/>
        </p:nvSpPr>
        <p:spPr>
          <a:xfrm>
            <a:off x="7049537" y="3083627"/>
            <a:ext cx="1080000" cy="4320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7" name="文字方塊 46"/>
          <p:cNvSpPr txBox="1"/>
          <p:nvPr/>
        </p:nvSpPr>
        <p:spPr>
          <a:xfrm>
            <a:off x="5290662" y="5319245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err="1"/>
              <a:t>x</a:t>
            </a:r>
            <a:r>
              <a:rPr lang="en-US" altLang="zh-TW" sz="2400" baseline="30000" dirty="0" err="1"/>
              <a:t>t</a:t>
            </a:r>
            <a:endParaRPr lang="zh-TW" altLang="en-US" sz="2400" baseline="30000" dirty="0"/>
          </a:p>
        </p:txBody>
      </p:sp>
      <p:sp>
        <p:nvSpPr>
          <p:cNvPr id="48" name="文字方塊 47"/>
          <p:cNvSpPr txBox="1"/>
          <p:nvPr/>
        </p:nvSpPr>
        <p:spPr>
          <a:xfrm>
            <a:off x="7135751" y="5308787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x</a:t>
            </a:r>
            <a:r>
              <a:rPr lang="en-US" altLang="zh-TW" sz="2400" baseline="30000" dirty="0"/>
              <a:t>t+1</a:t>
            </a:r>
            <a:endParaRPr lang="zh-TW" altLang="en-US" sz="2400" baseline="30000" dirty="0"/>
          </a:p>
        </p:txBody>
      </p:sp>
      <p:sp>
        <p:nvSpPr>
          <p:cNvPr id="49" name="文字方塊 48"/>
          <p:cNvSpPr txBox="1"/>
          <p:nvPr/>
        </p:nvSpPr>
        <p:spPr>
          <a:xfrm>
            <a:off x="5313615" y="2610774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err="1"/>
              <a:t>y</a:t>
            </a:r>
            <a:r>
              <a:rPr lang="en-US" altLang="zh-TW" sz="2400" baseline="30000" dirty="0" err="1"/>
              <a:t>t</a:t>
            </a:r>
            <a:endParaRPr lang="zh-TW" altLang="en-US" sz="2400" baseline="30000" dirty="0"/>
          </a:p>
        </p:txBody>
      </p:sp>
      <p:sp>
        <p:nvSpPr>
          <p:cNvPr id="50" name="文字方塊 49"/>
          <p:cNvSpPr txBox="1"/>
          <p:nvPr/>
        </p:nvSpPr>
        <p:spPr>
          <a:xfrm>
            <a:off x="7135751" y="2641264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y</a:t>
            </a:r>
            <a:r>
              <a:rPr lang="en-US" altLang="zh-TW" sz="2400" baseline="30000" dirty="0"/>
              <a:t>t+1</a:t>
            </a:r>
            <a:endParaRPr lang="zh-TW" altLang="en-US" sz="2400" baseline="30000" dirty="0"/>
          </a:p>
        </p:txBody>
      </p:sp>
      <p:sp>
        <p:nvSpPr>
          <p:cNvPr id="51" name="向上箭號 50"/>
          <p:cNvSpPr/>
          <p:nvPr/>
        </p:nvSpPr>
        <p:spPr>
          <a:xfrm>
            <a:off x="5554517" y="4709193"/>
            <a:ext cx="386677" cy="579410"/>
          </a:xfrm>
          <a:prstGeom prst="up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2" name="向上箭號 51"/>
          <p:cNvSpPr/>
          <p:nvPr/>
        </p:nvSpPr>
        <p:spPr>
          <a:xfrm>
            <a:off x="5554518" y="3565609"/>
            <a:ext cx="386677" cy="579410"/>
          </a:xfrm>
          <a:prstGeom prst="up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3" name="向上箭號 52"/>
          <p:cNvSpPr/>
          <p:nvPr/>
        </p:nvSpPr>
        <p:spPr>
          <a:xfrm>
            <a:off x="7377578" y="4706319"/>
            <a:ext cx="386677" cy="579410"/>
          </a:xfrm>
          <a:prstGeom prst="up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4" name="向上箭號 53"/>
          <p:cNvSpPr/>
          <p:nvPr/>
        </p:nvSpPr>
        <p:spPr>
          <a:xfrm>
            <a:off x="7377579" y="3562735"/>
            <a:ext cx="386677" cy="579410"/>
          </a:xfrm>
          <a:prstGeom prst="up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5" name="向右箭號 54"/>
          <p:cNvSpPr/>
          <p:nvPr/>
        </p:nvSpPr>
        <p:spPr>
          <a:xfrm rot="3381697">
            <a:off x="6001144" y="3592191"/>
            <a:ext cx="1314360" cy="43206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6" name="文字方塊 55"/>
          <p:cNvSpPr txBox="1"/>
          <p:nvPr/>
        </p:nvSpPr>
        <p:spPr>
          <a:xfrm>
            <a:off x="4466390" y="4053300"/>
            <a:ext cx="8907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0000FF"/>
                </a:solidFill>
              </a:rPr>
              <a:t>……</a:t>
            </a:r>
            <a:endParaRPr lang="zh-TW" altLang="en-US" sz="2800" baseline="-25000" dirty="0">
              <a:solidFill>
                <a:srgbClr val="0000FF"/>
              </a:solidFill>
            </a:endParaRPr>
          </a:p>
        </p:txBody>
      </p:sp>
      <p:sp>
        <p:nvSpPr>
          <p:cNvPr id="57" name="文字方塊 56"/>
          <p:cNvSpPr txBox="1"/>
          <p:nvPr/>
        </p:nvSpPr>
        <p:spPr>
          <a:xfrm>
            <a:off x="6543892" y="3394351"/>
            <a:ext cx="6420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err="1"/>
              <a:t>W</a:t>
            </a:r>
            <a:r>
              <a:rPr lang="en-US" altLang="zh-TW" sz="2400" baseline="30000" dirty="0" err="1"/>
              <a:t>h</a:t>
            </a:r>
            <a:endParaRPr lang="zh-TW" altLang="en-US" sz="2400" baseline="30000" dirty="0"/>
          </a:p>
        </p:txBody>
      </p:sp>
      <p:sp>
        <p:nvSpPr>
          <p:cNvPr id="58" name="文字方塊 57"/>
          <p:cNvSpPr txBox="1"/>
          <p:nvPr/>
        </p:nvSpPr>
        <p:spPr>
          <a:xfrm>
            <a:off x="5757540" y="4838027"/>
            <a:ext cx="6420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W</a:t>
            </a:r>
            <a:r>
              <a:rPr lang="en-US" altLang="zh-TW" sz="2400" baseline="30000" dirty="0"/>
              <a:t>i</a:t>
            </a:r>
            <a:endParaRPr lang="zh-TW" altLang="en-US" sz="2400" baseline="30000" dirty="0"/>
          </a:p>
        </p:txBody>
      </p:sp>
      <p:sp>
        <p:nvSpPr>
          <p:cNvPr id="59" name="文字方塊 58"/>
          <p:cNvSpPr txBox="1"/>
          <p:nvPr/>
        </p:nvSpPr>
        <p:spPr>
          <a:xfrm>
            <a:off x="5797551" y="3650875"/>
            <a:ext cx="6312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W</a:t>
            </a:r>
            <a:r>
              <a:rPr lang="en-US" altLang="zh-TW" sz="2400" baseline="30000" dirty="0"/>
              <a:t>o</a:t>
            </a:r>
            <a:endParaRPr lang="zh-TW" altLang="en-US" sz="2400" baseline="30000" dirty="0"/>
          </a:p>
        </p:txBody>
      </p:sp>
      <p:sp>
        <p:nvSpPr>
          <p:cNvPr id="60" name="文字方塊 59"/>
          <p:cNvSpPr txBox="1"/>
          <p:nvPr/>
        </p:nvSpPr>
        <p:spPr>
          <a:xfrm>
            <a:off x="7605712" y="4855929"/>
            <a:ext cx="6420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W</a:t>
            </a:r>
            <a:r>
              <a:rPr lang="en-US" altLang="zh-TW" sz="2400" baseline="30000" dirty="0"/>
              <a:t>i</a:t>
            </a:r>
            <a:endParaRPr lang="zh-TW" altLang="en-US" sz="2400" baseline="30000" dirty="0"/>
          </a:p>
        </p:txBody>
      </p:sp>
      <p:sp>
        <p:nvSpPr>
          <p:cNvPr id="61" name="文字方塊 60"/>
          <p:cNvSpPr txBox="1"/>
          <p:nvPr/>
        </p:nvSpPr>
        <p:spPr>
          <a:xfrm>
            <a:off x="7645723" y="3668777"/>
            <a:ext cx="6312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W</a:t>
            </a:r>
            <a:r>
              <a:rPr lang="en-US" altLang="zh-TW" sz="2400" baseline="30000" dirty="0"/>
              <a:t>o</a:t>
            </a:r>
            <a:endParaRPr lang="zh-TW" altLang="en-US" sz="2400" baseline="30000" dirty="0"/>
          </a:p>
        </p:txBody>
      </p:sp>
      <p:sp>
        <p:nvSpPr>
          <p:cNvPr id="62" name="文字方塊 61"/>
          <p:cNvSpPr txBox="1"/>
          <p:nvPr/>
        </p:nvSpPr>
        <p:spPr>
          <a:xfrm>
            <a:off x="7929458" y="4040108"/>
            <a:ext cx="8907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0000FF"/>
                </a:solidFill>
              </a:rPr>
              <a:t>……</a:t>
            </a:r>
            <a:endParaRPr lang="zh-TW" altLang="en-US" sz="2800" baseline="-25000" dirty="0">
              <a:solidFill>
                <a:srgbClr val="0000FF"/>
              </a:solidFill>
            </a:endParaRPr>
          </a:p>
        </p:txBody>
      </p:sp>
      <p:sp>
        <p:nvSpPr>
          <p:cNvPr id="63" name="文字方塊 62"/>
          <p:cNvSpPr txBox="1"/>
          <p:nvPr/>
        </p:nvSpPr>
        <p:spPr>
          <a:xfrm>
            <a:off x="1044787" y="2075304"/>
            <a:ext cx="29596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i="1" u="sng" dirty="0"/>
              <a:t>Elman Network</a:t>
            </a:r>
            <a:endParaRPr lang="zh-TW" altLang="en-US" sz="2800" b="1" i="1" u="sng" dirty="0"/>
          </a:p>
        </p:txBody>
      </p:sp>
      <p:sp>
        <p:nvSpPr>
          <p:cNvPr id="64" name="文字方塊 63"/>
          <p:cNvSpPr txBox="1"/>
          <p:nvPr/>
        </p:nvSpPr>
        <p:spPr>
          <a:xfrm>
            <a:off x="5197508" y="2038835"/>
            <a:ext cx="29596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i="1" u="sng" dirty="0"/>
              <a:t>Jordan Network</a:t>
            </a:r>
            <a:endParaRPr lang="zh-TW" altLang="en-US" sz="2800" b="1" i="1" u="sng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8" grpId="0"/>
      <p:bldP spid="19" grpId="0"/>
      <p:bldP spid="21" grpId="0"/>
      <p:bldP spid="22" grpId="0"/>
      <p:bldP spid="23" grpId="0" animBg="1"/>
      <p:bldP spid="24" grpId="0" animBg="1"/>
      <p:bldP spid="25" grpId="0" animBg="1"/>
      <p:bldP spid="26" grpId="0" animBg="1"/>
      <p:bldP spid="28" grpId="0" animBg="1"/>
      <p:bldP spid="33" grpId="0"/>
      <p:bldP spid="35" grpId="0"/>
      <p:bldP spid="36" grpId="0"/>
      <p:bldP spid="37" grpId="0"/>
      <p:bldP spid="38" grpId="0"/>
      <p:bldP spid="39" grpId="0"/>
      <p:bldP spid="40" grpId="0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/>
      <p:bldP spid="48" grpId="0"/>
      <p:bldP spid="49" grpId="0"/>
      <p:bldP spid="50" grpId="0"/>
      <p:bldP spid="51" grpId="0" animBg="1"/>
      <p:bldP spid="52" grpId="0" animBg="1"/>
      <p:bldP spid="53" grpId="0" animBg="1"/>
      <p:bldP spid="54" grpId="0" animBg="1"/>
      <p:bldP spid="55" grpId="0" animBg="1"/>
      <p:bldP spid="56" grpId="0"/>
      <p:bldP spid="57" grpId="0"/>
      <p:bldP spid="58" grpId="0"/>
      <p:bldP spid="59" grpId="0"/>
      <p:bldP spid="60" grpId="0"/>
      <p:bldP spid="61" grpId="0"/>
      <p:bldP spid="62" grpId="0"/>
      <p:bldP spid="63" grpId="0"/>
      <p:bldP spid="6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矩形 44"/>
          <p:cNvSpPr/>
          <p:nvPr/>
        </p:nvSpPr>
        <p:spPr>
          <a:xfrm rot="5400000" flipH="1" flipV="1">
            <a:off x="2489422" y="3849961"/>
            <a:ext cx="1057792" cy="361116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5" name="矩形 54"/>
          <p:cNvSpPr/>
          <p:nvPr/>
        </p:nvSpPr>
        <p:spPr>
          <a:xfrm rot="5400000" flipH="1" flipV="1">
            <a:off x="4733519" y="3873357"/>
            <a:ext cx="1057792" cy="361116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8" name="矩形 57"/>
          <p:cNvSpPr/>
          <p:nvPr/>
        </p:nvSpPr>
        <p:spPr>
          <a:xfrm rot="5400000" flipH="1" flipV="1">
            <a:off x="7005143" y="3848150"/>
            <a:ext cx="1057792" cy="361116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Bidirectional RNN</a:t>
            </a:r>
            <a:endParaRPr lang="zh-TW" alt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4891181" y="3784546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y</a:t>
            </a:r>
            <a:r>
              <a:rPr lang="en-US" altLang="zh-TW" sz="2400" baseline="30000" dirty="0"/>
              <a:t>t+1</a:t>
            </a:r>
            <a:endParaRPr lang="zh-TW" altLang="en-US" sz="2400" baseline="30000" dirty="0"/>
          </a:p>
        </p:txBody>
      </p:sp>
      <p:grpSp>
        <p:nvGrpSpPr>
          <p:cNvPr id="8" name="群組 7"/>
          <p:cNvGrpSpPr/>
          <p:nvPr/>
        </p:nvGrpSpPr>
        <p:grpSpPr>
          <a:xfrm>
            <a:off x="-32272" y="4691952"/>
            <a:ext cx="9161758" cy="1358775"/>
            <a:chOff x="-79576" y="5208739"/>
            <a:chExt cx="9161758" cy="1358775"/>
          </a:xfrm>
        </p:grpSpPr>
        <p:sp>
          <p:nvSpPr>
            <p:cNvPr id="9" name="矩形 8"/>
            <p:cNvSpPr/>
            <p:nvPr/>
          </p:nvSpPr>
          <p:spPr>
            <a:xfrm>
              <a:off x="1702360" y="6201250"/>
              <a:ext cx="1080000" cy="36000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1723870" y="5356910"/>
              <a:ext cx="1080000" cy="360000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3985589" y="6207514"/>
              <a:ext cx="1080000" cy="36000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3969014" y="5356910"/>
              <a:ext cx="1080000" cy="360000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向上箭號 12"/>
            <p:cNvSpPr/>
            <p:nvPr/>
          </p:nvSpPr>
          <p:spPr>
            <a:xfrm>
              <a:off x="2049022" y="5758583"/>
              <a:ext cx="386677" cy="432000"/>
            </a:xfrm>
            <a:prstGeom prst="up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向上箭號 13"/>
            <p:cNvSpPr/>
            <p:nvPr/>
          </p:nvSpPr>
          <p:spPr>
            <a:xfrm>
              <a:off x="4320008" y="5763162"/>
              <a:ext cx="386677" cy="432000"/>
            </a:xfrm>
            <a:prstGeom prst="up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向右箭號 14"/>
            <p:cNvSpPr/>
            <p:nvPr/>
          </p:nvSpPr>
          <p:spPr>
            <a:xfrm>
              <a:off x="736084" y="5350776"/>
              <a:ext cx="900000" cy="432067"/>
            </a:xfrm>
            <a:prstGeom prst="rightArrow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" name="向右箭號 15"/>
            <p:cNvSpPr/>
            <p:nvPr/>
          </p:nvSpPr>
          <p:spPr>
            <a:xfrm>
              <a:off x="2963677" y="5356875"/>
              <a:ext cx="900000" cy="432067"/>
            </a:xfrm>
            <a:prstGeom prst="rightArrow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" name="文字方塊 16"/>
            <p:cNvSpPr txBox="1"/>
            <p:nvPr/>
          </p:nvSpPr>
          <p:spPr>
            <a:xfrm>
              <a:off x="-79576" y="5239981"/>
              <a:ext cx="89077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>
                  <a:solidFill>
                    <a:srgbClr val="0000FF"/>
                  </a:solidFill>
                </a:rPr>
                <a:t>……</a:t>
              </a:r>
              <a:endParaRPr lang="zh-TW" altLang="en-US" sz="2800" baseline="-25000" dirty="0">
                <a:solidFill>
                  <a:srgbClr val="0000FF"/>
                </a:solidFill>
              </a:endParaRPr>
            </a:p>
          </p:txBody>
        </p:sp>
        <p:sp>
          <p:nvSpPr>
            <p:cNvPr id="18" name="文字方塊 17"/>
            <p:cNvSpPr txBox="1"/>
            <p:nvPr/>
          </p:nvSpPr>
          <p:spPr>
            <a:xfrm>
              <a:off x="8191410" y="5208739"/>
              <a:ext cx="89077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>
                  <a:solidFill>
                    <a:srgbClr val="0000FF"/>
                  </a:solidFill>
                </a:rPr>
                <a:t>……</a:t>
              </a:r>
              <a:endParaRPr lang="zh-TW" altLang="en-US" sz="2800" baseline="-25000" dirty="0">
                <a:solidFill>
                  <a:srgbClr val="0000FF"/>
                </a:solidFill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6249783" y="6207514"/>
              <a:ext cx="1080000" cy="36000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矩形 19"/>
            <p:cNvSpPr/>
            <p:nvPr/>
          </p:nvSpPr>
          <p:spPr>
            <a:xfrm>
              <a:off x="6233208" y="5356910"/>
              <a:ext cx="1080000" cy="360000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" name="向上箭號 20"/>
            <p:cNvSpPr/>
            <p:nvPr/>
          </p:nvSpPr>
          <p:spPr>
            <a:xfrm>
              <a:off x="6584202" y="5763162"/>
              <a:ext cx="386677" cy="432000"/>
            </a:xfrm>
            <a:prstGeom prst="up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向右箭號 21"/>
            <p:cNvSpPr/>
            <p:nvPr/>
          </p:nvSpPr>
          <p:spPr>
            <a:xfrm>
              <a:off x="5227871" y="5356875"/>
              <a:ext cx="900000" cy="432067"/>
            </a:xfrm>
            <a:prstGeom prst="rightArrow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向右箭號 22"/>
            <p:cNvSpPr/>
            <p:nvPr/>
          </p:nvSpPr>
          <p:spPr>
            <a:xfrm>
              <a:off x="7368334" y="5350776"/>
              <a:ext cx="900000" cy="432067"/>
            </a:xfrm>
            <a:prstGeom prst="rightArrow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24" name="群組 23"/>
          <p:cNvGrpSpPr/>
          <p:nvPr/>
        </p:nvGrpSpPr>
        <p:grpSpPr>
          <a:xfrm rot="10800000">
            <a:off x="-32272" y="1950445"/>
            <a:ext cx="9161758" cy="1358775"/>
            <a:chOff x="-79576" y="5208739"/>
            <a:chExt cx="9161758" cy="1358775"/>
          </a:xfrm>
        </p:grpSpPr>
        <p:sp>
          <p:nvSpPr>
            <p:cNvPr id="25" name="矩形 24"/>
            <p:cNvSpPr/>
            <p:nvPr/>
          </p:nvSpPr>
          <p:spPr>
            <a:xfrm>
              <a:off x="1702360" y="6201250"/>
              <a:ext cx="1080000" cy="36000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矩形 25"/>
            <p:cNvSpPr/>
            <p:nvPr/>
          </p:nvSpPr>
          <p:spPr>
            <a:xfrm>
              <a:off x="1723870" y="5356910"/>
              <a:ext cx="1080000" cy="36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7" name="矩形 26"/>
            <p:cNvSpPr/>
            <p:nvPr/>
          </p:nvSpPr>
          <p:spPr>
            <a:xfrm>
              <a:off x="3985589" y="6207514"/>
              <a:ext cx="1080000" cy="36000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8" name="矩形 27"/>
            <p:cNvSpPr/>
            <p:nvPr/>
          </p:nvSpPr>
          <p:spPr>
            <a:xfrm>
              <a:off x="3969014" y="5356910"/>
              <a:ext cx="1080000" cy="36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9" name="向上箭號 28"/>
            <p:cNvSpPr/>
            <p:nvPr/>
          </p:nvSpPr>
          <p:spPr>
            <a:xfrm>
              <a:off x="2049022" y="5758583"/>
              <a:ext cx="386677" cy="432000"/>
            </a:xfrm>
            <a:prstGeom prst="upArrow">
              <a:avLst/>
            </a:prstGeom>
            <a:solidFill>
              <a:srgbClr val="FFFF00"/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0" name="向上箭號 29"/>
            <p:cNvSpPr/>
            <p:nvPr/>
          </p:nvSpPr>
          <p:spPr>
            <a:xfrm>
              <a:off x="4320008" y="5763162"/>
              <a:ext cx="386677" cy="432000"/>
            </a:xfrm>
            <a:prstGeom prst="upArrow">
              <a:avLst/>
            </a:prstGeom>
            <a:solidFill>
              <a:srgbClr val="FFFF00"/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1" name="向右箭號 30"/>
            <p:cNvSpPr/>
            <p:nvPr/>
          </p:nvSpPr>
          <p:spPr>
            <a:xfrm>
              <a:off x="736084" y="5350776"/>
              <a:ext cx="900000" cy="432067"/>
            </a:xfrm>
            <a:prstGeom prst="rightArrow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2" name="向右箭號 31"/>
            <p:cNvSpPr/>
            <p:nvPr/>
          </p:nvSpPr>
          <p:spPr>
            <a:xfrm>
              <a:off x="2963677" y="5356875"/>
              <a:ext cx="900000" cy="432067"/>
            </a:xfrm>
            <a:prstGeom prst="rightArrow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3" name="文字方塊 32"/>
            <p:cNvSpPr txBox="1"/>
            <p:nvPr/>
          </p:nvSpPr>
          <p:spPr>
            <a:xfrm>
              <a:off x="-79576" y="5239981"/>
              <a:ext cx="89077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>
                  <a:solidFill>
                    <a:srgbClr val="0000FF"/>
                  </a:solidFill>
                </a:rPr>
                <a:t>……</a:t>
              </a:r>
              <a:endParaRPr lang="zh-TW" altLang="en-US" sz="2800" baseline="-25000" dirty="0">
                <a:solidFill>
                  <a:srgbClr val="0000FF"/>
                </a:solidFill>
              </a:endParaRPr>
            </a:p>
          </p:txBody>
        </p:sp>
        <p:sp>
          <p:nvSpPr>
            <p:cNvPr id="34" name="文字方塊 33"/>
            <p:cNvSpPr txBox="1"/>
            <p:nvPr/>
          </p:nvSpPr>
          <p:spPr>
            <a:xfrm>
              <a:off x="8191410" y="5208739"/>
              <a:ext cx="89077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>
                  <a:solidFill>
                    <a:srgbClr val="0000FF"/>
                  </a:solidFill>
                </a:rPr>
                <a:t>……</a:t>
              </a:r>
              <a:endParaRPr lang="zh-TW" altLang="en-US" sz="2800" baseline="-25000" dirty="0">
                <a:solidFill>
                  <a:srgbClr val="0000FF"/>
                </a:solidFill>
              </a:endParaRPr>
            </a:p>
          </p:txBody>
        </p:sp>
        <p:sp>
          <p:nvSpPr>
            <p:cNvPr id="35" name="矩形 34"/>
            <p:cNvSpPr/>
            <p:nvPr/>
          </p:nvSpPr>
          <p:spPr>
            <a:xfrm>
              <a:off x="6249783" y="6207514"/>
              <a:ext cx="1080000" cy="36000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6" name="矩形 35"/>
            <p:cNvSpPr/>
            <p:nvPr/>
          </p:nvSpPr>
          <p:spPr>
            <a:xfrm>
              <a:off x="6233208" y="5356910"/>
              <a:ext cx="1080000" cy="36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7" name="向上箭號 36"/>
            <p:cNvSpPr/>
            <p:nvPr/>
          </p:nvSpPr>
          <p:spPr>
            <a:xfrm>
              <a:off x="6584202" y="5763162"/>
              <a:ext cx="386677" cy="432000"/>
            </a:xfrm>
            <a:prstGeom prst="upArrow">
              <a:avLst/>
            </a:prstGeom>
            <a:solidFill>
              <a:srgbClr val="FFFF00"/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8" name="向右箭號 37"/>
            <p:cNvSpPr/>
            <p:nvPr/>
          </p:nvSpPr>
          <p:spPr>
            <a:xfrm>
              <a:off x="5227871" y="5356875"/>
              <a:ext cx="900000" cy="432067"/>
            </a:xfrm>
            <a:prstGeom prst="rightArrow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9" name="向右箭號 38"/>
            <p:cNvSpPr/>
            <p:nvPr/>
          </p:nvSpPr>
          <p:spPr>
            <a:xfrm>
              <a:off x="7368334" y="5350776"/>
              <a:ext cx="900000" cy="432067"/>
            </a:xfrm>
            <a:prstGeom prst="rightArrow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40" name="文字方塊 39"/>
          <p:cNvSpPr txBox="1"/>
          <p:nvPr/>
        </p:nvSpPr>
        <p:spPr>
          <a:xfrm>
            <a:off x="7194569" y="3797875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y</a:t>
            </a:r>
            <a:r>
              <a:rPr lang="en-US" altLang="zh-TW" sz="2400" baseline="30000" dirty="0"/>
              <a:t>t+2</a:t>
            </a:r>
            <a:endParaRPr lang="zh-TW" altLang="en-US" sz="2400" baseline="30000" dirty="0"/>
          </a:p>
        </p:txBody>
      </p:sp>
      <p:sp>
        <p:nvSpPr>
          <p:cNvPr id="44" name="文字方塊 43"/>
          <p:cNvSpPr txBox="1"/>
          <p:nvPr/>
        </p:nvSpPr>
        <p:spPr>
          <a:xfrm>
            <a:off x="2587793" y="3797875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err="1"/>
              <a:t>y</a:t>
            </a:r>
            <a:r>
              <a:rPr lang="en-US" altLang="zh-TW" sz="2400" baseline="30000" dirty="0" err="1"/>
              <a:t>t</a:t>
            </a:r>
            <a:endParaRPr lang="zh-TW" altLang="en-US" sz="2400" baseline="30000" dirty="0"/>
          </a:p>
        </p:txBody>
      </p:sp>
      <p:sp>
        <p:nvSpPr>
          <p:cNvPr id="46" name="右彎箭號 45"/>
          <p:cNvSpPr/>
          <p:nvPr/>
        </p:nvSpPr>
        <p:spPr>
          <a:xfrm>
            <a:off x="2192758" y="4049780"/>
            <a:ext cx="620509" cy="699345"/>
          </a:xfrm>
          <a:prstGeom prst="bentArrow">
            <a:avLst>
              <a:gd name="adj1" fmla="val 35233"/>
              <a:gd name="adj2" fmla="val 36257"/>
              <a:gd name="adj3" fmla="val 25000"/>
              <a:gd name="adj4" fmla="val 43750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48" name="文字方塊 47"/>
          <p:cNvSpPr txBox="1"/>
          <p:nvPr/>
        </p:nvSpPr>
        <p:spPr>
          <a:xfrm>
            <a:off x="1854154" y="5644768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err="1"/>
              <a:t>x</a:t>
            </a:r>
            <a:r>
              <a:rPr lang="en-US" altLang="zh-TW" sz="2400" baseline="30000" dirty="0" err="1"/>
              <a:t>t</a:t>
            </a:r>
            <a:endParaRPr lang="zh-TW" altLang="en-US" sz="2400" baseline="30000" dirty="0"/>
          </a:p>
        </p:txBody>
      </p:sp>
      <p:sp>
        <p:nvSpPr>
          <p:cNvPr id="49" name="文字方塊 48"/>
          <p:cNvSpPr txBox="1"/>
          <p:nvPr/>
        </p:nvSpPr>
        <p:spPr>
          <a:xfrm>
            <a:off x="4155407" y="5646859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x</a:t>
            </a:r>
            <a:r>
              <a:rPr lang="en-US" altLang="zh-TW" sz="2400" baseline="30000" dirty="0"/>
              <a:t>t+1</a:t>
            </a:r>
            <a:endParaRPr lang="zh-TW" altLang="en-US" sz="2400" baseline="30000" dirty="0"/>
          </a:p>
        </p:txBody>
      </p:sp>
      <p:sp>
        <p:nvSpPr>
          <p:cNvPr id="50" name="文字方塊 49"/>
          <p:cNvSpPr txBox="1"/>
          <p:nvPr/>
        </p:nvSpPr>
        <p:spPr>
          <a:xfrm>
            <a:off x="6449830" y="5644767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x</a:t>
            </a:r>
            <a:r>
              <a:rPr lang="en-US" altLang="zh-TW" sz="2400" baseline="30000" dirty="0"/>
              <a:t>t+2</a:t>
            </a:r>
            <a:endParaRPr lang="zh-TW" altLang="en-US" sz="2400" baseline="30000" dirty="0"/>
          </a:p>
        </p:txBody>
      </p:sp>
      <p:sp>
        <p:nvSpPr>
          <p:cNvPr id="51" name="文字方塊 50"/>
          <p:cNvSpPr txBox="1"/>
          <p:nvPr/>
        </p:nvSpPr>
        <p:spPr>
          <a:xfrm>
            <a:off x="1854703" y="1900238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err="1"/>
              <a:t>x</a:t>
            </a:r>
            <a:r>
              <a:rPr lang="en-US" altLang="zh-TW" sz="2400" baseline="30000" dirty="0" err="1"/>
              <a:t>t</a:t>
            </a:r>
            <a:endParaRPr lang="zh-TW" altLang="en-US" sz="2400" baseline="30000" dirty="0"/>
          </a:p>
        </p:txBody>
      </p:sp>
      <p:sp>
        <p:nvSpPr>
          <p:cNvPr id="52" name="文字方塊 51"/>
          <p:cNvSpPr txBox="1"/>
          <p:nvPr/>
        </p:nvSpPr>
        <p:spPr>
          <a:xfrm>
            <a:off x="4126928" y="1916843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x</a:t>
            </a:r>
            <a:r>
              <a:rPr lang="en-US" altLang="zh-TW" sz="2400" baseline="30000" dirty="0"/>
              <a:t>t+1</a:t>
            </a:r>
            <a:endParaRPr lang="zh-TW" altLang="en-US" sz="2400" baseline="30000" dirty="0"/>
          </a:p>
        </p:txBody>
      </p:sp>
      <p:sp>
        <p:nvSpPr>
          <p:cNvPr id="53" name="文字方塊 52"/>
          <p:cNvSpPr txBox="1"/>
          <p:nvPr/>
        </p:nvSpPr>
        <p:spPr>
          <a:xfrm>
            <a:off x="6450379" y="1900237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x</a:t>
            </a:r>
            <a:r>
              <a:rPr lang="en-US" altLang="zh-TW" sz="2400" baseline="30000" dirty="0"/>
              <a:t>t+2</a:t>
            </a:r>
            <a:endParaRPr lang="zh-TW" altLang="en-US" sz="2400" baseline="30000" dirty="0"/>
          </a:p>
        </p:txBody>
      </p:sp>
      <p:sp>
        <p:nvSpPr>
          <p:cNvPr id="54" name="右彎箭號 53"/>
          <p:cNvSpPr/>
          <p:nvPr/>
        </p:nvSpPr>
        <p:spPr>
          <a:xfrm flipV="1">
            <a:off x="2203123" y="3259437"/>
            <a:ext cx="620509" cy="699345"/>
          </a:xfrm>
          <a:prstGeom prst="bentArrow">
            <a:avLst>
              <a:gd name="adj1" fmla="val 35233"/>
              <a:gd name="adj2" fmla="val 36257"/>
              <a:gd name="adj3" fmla="val 25000"/>
              <a:gd name="adj4" fmla="val 43750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56" name="右彎箭號 55"/>
          <p:cNvSpPr/>
          <p:nvPr/>
        </p:nvSpPr>
        <p:spPr>
          <a:xfrm>
            <a:off x="4436855" y="4073176"/>
            <a:ext cx="620509" cy="699345"/>
          </a:xfrm>
          <a:prstGeom prst="bentArrow">
            <a:avLst>
              <a:gd name="adj1" fmla="val 35233"/>
              <a:gd name="adj2" fmla="val 36257"/>
              <a:gd name="adj3" fmla="val 25000"/>
              <a:gd name="adj4" fmla="val 43750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57" name="右彎箭號 56"/>
          <p:cNvSpPr/>
          <p:nvPr/>
        </p:nvSpPr>
        <p:spPr>
          <a:xfrm flipV="1">
            <a:off x="4447220" y="3282833"/>
            <a:ext cx="620509" cy="699345"/>
          </a:xfrm>
          <a:prstGeom prst="bentArrow">
            <a:avLst>
              <a:gd name="adj1" fmla="val 35233"/>
              <a:gd name="adj2" fmla="val 36257"/>
              <a:gd name="adj3" fmla="val 25000"/>
              <a:gd name="adj4" fmla="val 43750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59" name="右彎箭號 58"/>
          <p:cNvSpPr/>
          <p:nvPr/>
        </p:nvSpPr>
        <p:spPr>
          <a:xfrm>
            <a:off x="6708479" y="4047969"/>
            <a:ext cx="620509" cy="699345"/>
          </a:xfrm>
          <a:prstGeom prst="bentArrow">
            <a:avLst>
              <a:gd name="adj1" fmla="val 35233"/>
              <a:gd name="adj2" fmla="val 36257"/>
              <a:gd name="adj3" fmla="val 25000"/>
              <a:gd name="adj4" fmla="val 43750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60" name="右彎箭號 59"/>
          <p:cNvSpPr/>
          <p:nvPr/>
        </p:nvSpPr>
        <p:spPr>
          <a:xfrm flipV="1">
            <a:off x="6718844" y="3257626"/>
            <a:ext cx="620509" cy="699345"/>
          </a:xfrm>
          <a:prstGeom prst="bentArrow">
            <a:avLst>
              <a:gd name="adj1" fmla="val 35233"/>
              <a:gd name="adj2" fmla="val 36257"/>
              <a:gd name="adj3" fmla="val 25000"/>
              <a:gd name="adj4" fmla="val 43750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55" grpId="0" animBg="1"/>
      <p:bldP spid="58" grpId="0" animBg="1"/>
      <p:bldP spid="4" grpId="0"/>
      <p:bldP spid="40" grpId="0"/>
      <p:bldP spid="44" grpId="0"/>
      <p:bldP spid="46" grpId="0" animBg="1"/>
      <p:bldP spid="48" grpId="0"/>
      <p:bldP spid="49" grpId="0"/>
      <p:bldP spid="50" grpId="0"/>
      <p:bldP spid="51" grpId="0"/>
      <p:bldP spid="52" grpId="0"/>
      <p:bldP spid="53" grpId="0"/>
      <p:bldP spid="54" grpId="0" animBg="1"/>
      <p:bldP spid="56" grpId="0" animBg="1"/>
      <p:bldP spid="57" grpId="0" animBg="1"/>
      <p:bldP spid="59" grpId="0" animBg="1"/>
      <p:bldP spid="6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流程圖: 磁碟 24"/>
          <p:cNvSpPr/>
          <p:nvPr/>
        </p:nvSpPr>
        <p:spPr>
          <a:xfrm>
            <a:off x="2898408" y="3286342"/>
            <a:ext cx="1725840" cy="1156313"/>
          </a:xfrm>
          <a:prstGeom prst="flowChartMagneticDisk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Memory</a:t>
            </a:r>
            <a:endParaRPr lang="en-US" altLang="zh-TW" sz="2400" dirty="0"/>
          </a:p>
          <a:p>
            <a:pPr algn="ctr"/>
            <a:r>
              <a:rPr lang="en-US" altLang="zh-TW" sz="2400" dirty="0"/>
              <a:t>Cell</a:t>
            </a:r>
            <a:endParaRPr lang="zh-TW" altLang="en-US" sz="2400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 Long Short-term Memory (LSTM)</a:t>
            </a:r>
            <a:endParaRPr lang="zh-TW" altLang="en-US" dirty="0"/>
          </a:p>
        </p:txBody>
      </p:sp>
      <p:sp>
        <p:nvSpPr>
          <p:cNvPr id="6" name="矩形 5"/>
          <p:cNvSpPr/>
          <p:nvPr/>
        </p:nvSpPr>
        <p:spPr>
          <a:xfrm>
            <a:off x="2440662" y="5153704"/>
            <a:ext cx="2656936" cy="56934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Input Gate</a:t>
            </a:r>
            <a:endParaRPr lang="zh-TW" altLang="en-US" sz="2400" dirty="0"/>
          </a:p>
        </p:txBody>
      </p:sp>
      <p:sp>
        <p:nvSpPr>
          <p:cNvPr id="8" name="矩形 7"/>
          <p:cNvSpPr/>
          <p:nvPr/>
        </p:nvSpPr>
        <p:spPr>
          <a:xfrm>
            <a:off x="2440662" y="2202072"/>
            <a:ext cx="2656936" cy="56934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Output Gate</a:t>
            </a:r>
            <a:endParaRPr lang="zh-TW" altLang="en-US" sz="2400" dirty="0"/>
          </a:p>
        </p:txBody>
      </p:sp>
      <p:sp>
        <p:nvSpPr>
          <p:cNvPr id="7" name="文字方塊 6"/>
          <p:cNvSpPr txBox="1"/>
          <p:nvPr/>
        </p:nvSpPr>
        <p:spPr>
          <a:xfrm>
            <a:off x="77162" y="5022876"/>
            <a:ext cx="20875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Signal control the input gate</a:t>
            </a:r>
            <a:endParaRPr lang="zh-TW" altLang="en-US" sz="2400" dirty="0"/>
          </a:p>
        </p:txBody>
      </p:sp>
      <p:sp>
        <p:nvSpPr>
          <p:cNvPr id="10" name="文字方塊 9"/>
          <p:cNvSpPr txBox="1"/>
          <p:nvPr/>
        </p:nvSpPr>
        <p:spPr>
          <a:xfrm>
            <a:off x="77163" y="2071244"/>
            <a:ext cx="22552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Signal control the output gate</a:t>
            </a:r>
            <a:endParaRPr lang="zh-TW" altLang="en-US" sz="2400" dirty="0"/>
          </a:p>
        </p:txBody>
      </p:sp>
      <p:sp>
        <p:nvSpPr>
          <p:cNvPr id="11" name="矩形 10"/>
          <p:cNvSpPr/>
          <p:nvPr/>
        </p:nvSpPr>
        <p:spPr>
          <a:xfrm>
            <a:off x="5261628" y="3457828"/>
            <a:ext cx="1323953" cy="83989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Forget Gate</a:t>
            </a:r>
            <a:endParaRPr lang="zh-TW" altLang="en-US" sz="2400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7055245" y="3462277"/>
            <a:ext cx="20875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Signal control the forget gate</a:t>
            </a:r>
            <a:endParaRPr lang="zh-TW" altLang="en-US" sz="2400" dirty="0"/>
          </a:p>
        </p:txBody>
      </p:sp>
      <p:cxnSp>
        <p:nvCxnSpPr>
          <p:cNvPr id="13" name="直線單箭頭接點 12"/>
          <p:cNvCxnSpPr/>
          <p:nvPr/>
        </p:nvCxnSpPr>
        <p:spPr>
          <a:xfrm>
            <a:off x="1929923" y="2486742"/>
            <a:ext cx="469664" cy="0"/>
          </a:xfrm>
          <a:prstGeom prst="straightConnector1">
            <a:avLst/>
          </a:prstGeom>
          <a:ln w="571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/>
          <p:cNvCxnSpPr/>
          <p:nvPr/>
        </p:nvCxnSpPr>
        <p:spPr>
          <a:xfrm>
            <a:off x="1929923" y="5438374"/>
            <a:ext cx="469664" cy="0"/>
          </a:xfrm>
          <a:prstGeom prst="straightConnector1">
            <a:avLst/>
          </a:prstGeom>
          <a:ln w="571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/>
          <p:cNvCxnSpPr/>
          <p:nvPr/>
        </p:nvCxnSpPr>
        <p:spPr>
          <a:xfrm flipV="1">
            <a:off x="3773566" y="5665610"/>
            <a:ext cx="0" cy="614600"/>
          </a:xfrm>
          <a:prstGeom prst="straightConnector1">
            <a:avLst/>
          </a:prstGeom>
          <a:ln w="571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/>
          <p:cNvCxnSpPr/>
          <p:nvPr/>
        </p:nvCxnSpPr>
        <p:spPr>
          <a:xfrm flipV="1">
            <a:off x="3785618" y="4442655"/>
            <a:ext cx="0" cy="71674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19"/>
          <p:cNvCxnSpPr/>
          <p:nvPr/>
        </p:nvCxnSpPr>
        <p:spPr>
          <a:xfrm flipV="1">
            <a:off x="3761328" y="1693204"/>
            <a:ext cx="0" cy="50886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手繪多邊形 28"/>
          <p:cNvSpPr/>
          <p:nvPr/>
        </p:nvSpPr>
        <p:spPr>
          <a:xfrm>
            <a:off x="3916572" y="2985788"/>
            <a:ext cx="1927823" cy="447525"/>
          </a:xfrm>
          <a:custGeom>
            <a:avLst/>
            <a:gdLst>
              <a:gd name="connsiteX0" fmla="*/ 0 w 2035834"/>
              <a:gd name="connsiteY0" fmla="*/ 603849 h 603849"/>
              <a:gd name="connsiteX1" fmla="*/ 1017917 w 2035834"/>
              <a:gd name="connsiteY1" fmla="*/ 0 h 603849"/>
              <a:gd name="connsiteX2" fmla="*/ 2035834 w 2035834"/>
              <a:gd name="connsiteY2" fmla="*/ 603849 h 603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35834" h="603849">
                <a:moveTo>
                  <a:pt x="0" y="603849"/>
                </a:moveTo>
                <a:cubicBezTo>
                  <a:pt x="339305" y="301924"/>
                  <a:pt x="678611" y="0"/>
                  <a:pt x="1017917" y="0"/>
                </a:cubicBezTo>
                <a:cubicBezTo>
                  <a:pt x="1357223" y="0"/>
                  <a:pt x="1696528" y="301924"/>
                  <a:pt x="2035834" y="603849"/>
                </a:cubicBezTo>
              </a:path>
            </a:pathLst>
          </a:custGeom>
          <a:noFill/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手繪多邊形 30"/>
          <p:cNvSpPr/>
          <p:nvPr/>
        </p:nvSpPr>
        <p:spPr>
          <a:xfrm rot="21317573" flipH="1" flipV="1">
            <a:off x="3933705" y="4357868"/>
            <a:ext cx="1915945" cy="496296"/>
          </a:xfrm>
          <a:custGeom>
            <a:avLst/>
            <a:gdLst>
              <a:gd name="connsiteX0" fmla="*/ 0 w 2035834"/>
              <a:gd name="connsiteY0" fmla="*/ 603849 h 603849"/>
              <a:gd name="connsiteX1" fmla="*/ 1017917 w 2035834"/>
              <a:gd name="connsiteY1" fmla="*/ 0 h 603849"/>
              <a:gd name="connsiteX2" fmla="*/ 2035834 w 2035834"/>
              <a:gd name="connsiteY2" fmla="*/ 603849 h 603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35834" h="603849">
                <a:moveTo>
                  <a:pt x="0" y="603849"/>
                </a:moveTo>
                <a:cubicBezTo>
                  <a:pt x="339305" y="301924"/>
                  <a:pt x="678611" y="0"/>
                  <a:pt x="1017917" y="0"/>
                </a:cubicBezTo>
                <a:cubicBezTo>
                  <a:pt x="1357223" y="0"/>
                  <a:pt x="1696528" y="301924"/>
                  <a:pt x="2035834" y="603849"/>
                </a:cubicBezTo>
              </a:path>
            </a:pathLst>
          </a:custGeom>
          <a:noFill/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文字方塊 29"/>
          <p:cNvSpPr txBox="1"/>
          <p:nvPr/>
        </p:nvSpPr>
        <p:spPr>
          <a:xfrm>
            <a:off x="1987340" y="6326521"/>
            <a:ext cx="3619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Other part of the network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34" name="文字方塊 33"/>
          <p:cNvSpPr txBox="1"/>
          <p:nvPr/>
        </p:nvSpPr>
        <p:spPr>
          <a:xfrm>
            <a:off x="1929923" y="1317688"/>
            <a:ext cx="3619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Other part of the network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cxnSp>
        <p:nvCxnSpPr>
          <p:cNvPr id="36" name="直線單箭頭接點 35"/>
          <p:cNvCxnSpPr/>
          <p:nvPr/>
        </p:nvCxnSpPr>
        <p:spPr>
          <a:xfrm flipV="1">
            <a:off x="3755996" y="2741087"/>
            <a:ext cx="0" cy="71674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字方塊 36"/>
          <p:cNvSpPr txBox="1"/>
          <p:nvPr/>
        </p:nvSpPr>
        <p:spPr>
          <a:xfrm>
            <a:off x="21915" y="2902240"/>
            <a:ext cx="19461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(Other part of the network)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38" name="文字方塊 37"/>
          <p:cNvSpPr txBox="1"/>
          <p:nvPr/>
        </p:nvSpPr>
        <p:spPr>
          <a:xfrm>
            <a:off x="21915" y="5726514"/>
            <a:ext cx="19461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(Other part of the network)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39" name="文字方塊 38"/>
          <p:cNvSpPr txBox="1"/>
          <p:nvPr/>
        </p:nvSpPr>
        <p:spPr>
          <a:xfrm>
            <a:off x="7005018" y="4249029"/>
            <a:ext cx="19461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(Other part of the network)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2437687" y="2162729"/>
            <a:ext cx="4156798" cy="361623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6" name="文字方塊 55"/>
          <p:cNvSpPr txBox="1"/>
          <p:nvPr/>
        </p:nvSpPr>
        <p:spPr>
          <a:xfrm>
            <a:off x="5370529" y="5142390"/>
            <a:ext cx="11522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i="1" u="sng" dirty="0">
                <a:solidFill>
                  <a:srgbClr val="FF0000"/>
                </a:solidFill>
              </a:rPr>
              <a:t>LSTM</a:t>
            </a:r>
            <a:endParaRPr lang="zh-TW" altLang="en-US" sz="2800" b="1" i="1" u="sng" dirty="0">
              <a:solidFill>
                <a:srgbClr val="FF0000"/>
              </a:solidFill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5913787" y="1560456"/>
            <a:ext cx="2893544" cy="148212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Special Neuron:</a:t>
            </a:r>
            <a:endParaRPr lang="en-US" altLang="zh-TW" sz="2800" dirty="0"/>
          </a:p>
          <a:p>
            <a:pPr algn="ctr"/>
            <a:r>
              <a:rPr lang="en-US" altLang="zh-TW" sz="2800" dirty="0"/>
              <a:t>4 inputs, </a:t>
            </a:r>
            <a:endParaRPr lang="en-US" altLang="zh-TW" sz="2800" dirty="0"/>
          </a:p>
          <a:p>
            <a:pPr algn="ctr"/>
            <a:r>
              <a:rPr lang="en-US" altLang="zh-TW" sz="2800" dirty="0"/>
              <a:t>1 output</a:t>
            </a:r>
            <a:endParaRPr lang="zh-TW" altLang="en-US" sz="2800" dirty="0"/>
          </a:p>
        </p:txBody>
      </p:sp>
      <p:cxnSp>
        <p:nvCxnSpPr>
          <p:cNvPr id="27" name="直線單箭頭接點 26"/>
          <p:cNvCxnSpPr/>
          <p:nvPr/>
        </p:nvCxnSpPr>
        <p:spPr>
          <a:xfrm flipH="1">
            <a:off x="6554404" y="3877392"/>
            <a:ext cx="469664" cy="0"/>
          </a:xfrm>
          <a:prstGeom prst="straightConnector1">
            <a:avLst/>
          </a:prstGeom>
          <a:ln w="571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  <p:set>
                                      <p:cBhvr>
                                        <p:cTn id="7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  <p:set>
                                      <p:cBhvr>
                                        <p:cTn id="7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  <p:set>
                                      <p:cBhvr>
                                        <p:cTn id="7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  <p:set>
                                      <p:cBhvr>
                                        <p:cTn id="8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8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7" grpId="0"/>
      <p:bldP spid="10" grpId="0"/>
      <p:bldP spid="11" grpId="0" animBg="1"/>
      <p:bldP spid="12" grpId="0"/>
      <p:bldP spid="29" grpId="0" animBg="1"/>
      <p:bldP spid="31" grpId="0" animBg="1"/>
      <p:bldP spid="30" grpId="0"/>
      <p:bldP spid="34" grpId="0"/>
      <p:bldP spid="37" grpId="0"/>
      <p:bldP spid="38" grpId="0"/>
      <p:bldP spid="39" grpId="0"/>
      <p:bldP spid="51" grpId="0" animBg="1"/>
      <p:bldP spid="56" grpId="0"/>
      <p:bldP spid="5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6641" y="412977"/>
            <a:ext cx="4817110" cy="632507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2" name="文字方塊 11"/>
              <p:cNvSpPr txBox="1"/>
              <p:nvPr/>
            </p:nvSpPr>
            <p:spPr>
              <a:xfrm>
                <a:off x="3244111" y="6368720"/>
                <a:ext cx="22326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12" name="文字方塊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4111" y="6368720"/>
                <a:ext cx="223266" cy="369332"/>
              </a:xfrm>
              <a:prstGeom prst="rect">
                <a:avLst/>
              </a:prstGeom>
              <a:blipFill rotWithShape="1">
                <a:blip r:embed="rId2"/>
                <a:stretch>
                  <a:fillRect l="-238" t="-83" r="-13812" b="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文字方塊 12"/>
              <p:cNvSpPr txBox="1"/>
              <p:nvPr/>
            </p:nvSpPr>
            <p:spPr>
              <a:xfrm>
                <a:off x="441055" y="4501820"/>
                <a:ext cx="30950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13" name="文字方塊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055" y="4501820"/>
                <a:ext cx="309507" cy="369332"/>
              </a:xfrm>
              <a:prstGeom prst="rect">
                <a:avLst/>
              </a:prstGeom>
              <a:blipFill rotWithShape="1">
                <a:blip r:embed="rId3"/>
                <a:stretch>
                  <a:fillRect l="-118" t="-83" r="-10671" b="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文字方塊 13"/>
              <p:cNvSpPr txBox="1"/>
              <p:nvPr/>
            </p:nvSpPr>
            <p:spPr>
              <a:xfrm>
                <a:off x="5501871" y="3361225"/>
                <a:ext cx="345287" cy="3989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14" name="文字方塊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1871" y="3361225"/>
                <a:ext cx="345287" cy="398955"/>
              </a:xfrm>
              <a:prstGeom prst="rect">
                <a:avLst/>
              </a:prstGeom>
              <a:blipFill rotWithShape="1">
                <a:blip r:embed="rId4"/>
                <a:stretch>
                  <a:fillRect l="-67" t="-43" r="-12483" b="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文字方塊 14"/>
              <p:cNvSpPr txBox="1"/>
              <p:nvPr/>
            </p:nvSpPr>
            <p:spPr>
              <a:xfrm>
                <a:off x="450663" y="952448"/>
                <a:ext cx="36125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15" name="文字方塊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663" y="952448"/>
                <a:ext cx="361253" cy="369332"/>
              </a:xfrm>
              <a:prstGeom prst="rect">
                <a:avLst/>
              </a:prstGeom>
              <a:blipFill rotWithShape="1">
                <a:blip r:embed="rId5"/>
                <a:stretch>
                  <a:fillRect l="-124" t="-158" r="-9209" b="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文字方塊 15"/>
              <p:cNvSpPr txBox="1"/>
              <p:nvPr/>
            </p:nvSpPr>
            <p:spPr>
              <a:xfrm>
                <a:off x="3219254" y="5148800"/>
                <a:ext cx="67153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16" name="文字方塊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9254" y="5148800"/>
                <a:ext cx="671530" cy="369332"/>
              </a:xfrm>
              <a:prstGeom prst="rect">
                <a:avLst/>
              </a:prstGeom>
              <a:blipFill rotWithShape="1">
                <a:blip r:embed="rId6"/>
                <a:stretch>
                  <a:fillRect l="-65" t="-60" r="-3951" b="1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文字方塊 16"/>
              <p:cNvSpPr txBox="1"/>
              <p:nvPr/>
            </p:nvSpPr>
            <p:spPr>
              <a:xfrm>
                <a:off x="1966491" y="4317154"/>
                <a:ext cx="74392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17" name="文字方塊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6491" y="4317154"/>
                <a:ext cx="743922" cy="369332"/>
              </a:xfrm>
              <a:prstGeom prst="rect">
                <a:avLst/>
              </a:prstGeom>
              <a:blipFill rotWithShape="1">
                <a:blip r:embed="rId7"/>
                <a:stretch>
                  <a:fillRect l="-71" t="-115" r="-3468" b="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文字方塊 18"/>
          <p:cNvSpPr txBox="1"/>
          <p:nvPr/>
        </p:nvSpPr>
        <p:spPr>
          <a:xfrm>
            <a:off x="3171558" y="4665902"/>
            <a:ext cx="13693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multiply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3241677" y="952448"/>
            <a:ext cx="13693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multiply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5227129" y="1220874"/>
            <a:ext cx="38775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Activation function f is usually a sigmoid function</a:t>
            </a:r>
            <a:endParaRPr lang="zh-TW" altLang="en-US" sz="2400" dirty="0"/>
          </a:p>
        </p:txBody>
      </p:sp>
      <p:sp>
        <p:nvSpPr>
          <p:cNvPr id="22" name="文字方塊 21"/>
          <p:cNvSpPr txBox="1"/>
          <p:nvPr/>
        </p:nvSpPr>
        <p:spPr>
          <a:xfrm>
            <a:off x="5497561" y="2125894"/>
            <a:ext cx="28743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Between 0 and 1</a:t>
            </a:r>
            <a:endParaRPr lang="zh-TW" altLang="en-US" sz="2400" dirty="0"/>
          </a:p>
        </p:txBody>
      </p:sp>
      <p:sp>
        <p:nvSpPr>
          <p:cNvPr id="23" name="文字方塊 22"/>
          <p:cNvSpPr txBox="1"/>
          <p:nvPr/>
        </p:nvSpPr>
        <p:spPr>
          <a:xfrm>
            <a:off x="5497561" y="2656215"/>
            <a:ext cx="39230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Mimic open and close gate</a:t>
            </a:r>
            <a:endParaRPr lang="zh-TW" altLang="en-US" sz="2400" dirty="0"/>
          </a:p>
        </p:txBody>
      </p:sp>
      <p:sp>
        <p:nvSpPr>
          <p:cNvPr id="24" name="流程圖: 磁碟 23"/>
          <p:cNvSpPr/>
          <p:nvPr/>
        </p:nvSpPr>
        <p:spPr>
          <a:xfrm>
            <a:off x="2836943" y="3203642"/>
            <a:ext cx="622258" cy="648057"/>
          </a:xfrm>
          <a:prstGeom prst="flowChartMagneticDisk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c</a:t>
            </a:r>
            <a:endParaRPr lang="zh-TW" altLang="en-US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文字方塊 24"/>
              <p:cNvSpPr txBox="1"/>
              <p:nvPr/>
            </p:nvSpPr>
            <p:spPr>
              <a:xfrm>
                <a:off x="5115953" y="4035572"/>
                <a:ext cx="3772123" cy="4962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𝑐𝑓</m:t>
                      </m:r>
                      <m:d>
                        <m:d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800" dirty="0"/>
              </a:p>
            </p:txBody>
          </p:sp>
        </mc:Choice>
        <mc:Fallback>
          <p:sp>
            <p:nvSpPr>
              <p:cNvPr id="25" name="文字方塊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5953" y="4035572"/>
                <a:ext cx="3772123" cy="496226"/>
              </a:xfrm>
              <a:prstGeom prst="rect">
                <a:avLst/>
              </a:prstGeom>
              <a:blipFill rotWithShape="1">
                <a:blip r:embed="rId8"/>
                <a:stretch>
                  <a:fillRect l="-10" t="-30" r="-203" b="8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直線接點 27"/>
          <p:cNvCxnSpPr/>
          <p:nvPr/>
        </p:nvCxnSpPr>
        <p:spPr>
          <a:xfrm>
            <a:off x="2965455" y="3401761"/>
            <a:ext cx="365233" cy="365233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9" name="文字方塊 28"/>
              <p:cNvSpPr txBox="1"/>
              <p:nvPr/>
            </p:nvSpPr>
            <p:spPr>
              <a:xfrm>
                <a:off x="3215031" y="1682539"/>
                <a:ext cx="75014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ℎ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29" name="文字方塊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5031" y="1682539"/>
                <a:ext cx="750142" cy="369332"/>
              </a:xfrm>
              <a:prstGeom prst="rect">
                <a:avLst/>
              </a:prstGeom>
              <a:blipFill rotWithShape="1">
                <a:blip r:embed="rId9"/>
                <a:stretch>
                  <a:fillRect l="-3" t="-115" r="-2847" b="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文字方塊 29"/>
              <p:cNvSpPr txBox="1"/>
              <p:nvPr/>
            </p:nvSpPr>
            <p:spPr>
              <a:xfrm>
                <a:off x="1966491" y="1552343"/>
                <a:ext cx="79566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30" name="文字方塊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6491" y="1552343"/>
                <a:ext cx="795666" cy="369332"/>
              </a:xfrm>
              <a:prstGeom prst="rect">
                <a:avLst/>
              </a:prstGeom>
              <a:blipFill rotWithShape="1">
                <a:blip r:embed="rId10"/>
                <a:stretch>
                  <a:fillRect l="-67" t="-109" r="-3364" b="4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2" name="文字方塊 31"/>
              <p:cNvSpPr txBox="1"/>
              <p:nvPr/>
            </p:nvSpPr>
            <p:spPr>
              <a:xfrm>
                <a:off x="3338735" y="332873"/>
                <a:ext cx="24795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32" name="文字方塊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8735" y="332873"/>
                <a:ext cx="247952" cy="369332"/>
              </a:xfrm>
              <a:prstGeom prst="rect">
                <a:avLst/>
              </a:prstGeom>
              <a:blipFill rotWithShape="1">
                <a:blip r:embed="rId11"/>
                <a:stretch>
                  <a:fillRect l="-218" t="-36" r="-11953" b="14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文字方塊 26"/>
              <p:cNvSpPr txBox="1"/>
              <p:nvPr/>
            </p:nvSpPr>
            <p:spPr>
              <a:xfrm>
                <a:off x="3586687" y="351079"/>
                <a:ext cx="179158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ℎ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27" name="文字方塊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6687" y="351079"/>
                <a:ext cx="1791581" cy="369332"/>
              </a:xfrm>
              <a:prstGeom prst="rect">
                <a:avLst/>
              </a:prstGeom>
              <a:blipFill rotWithShape="1">
                <a:blip r:embed="rId12"/>
                <a:stretch>
                  <a:fillRect l="-12" t="-151" r="-684" b="8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" name="文字方塊 30"/>
              <p:cNvSpPr txBox="1"/>
              <p:nvPr/>
            </p:nvSpPr>
            <p:spPr>
              <a:xfrm>
                <a:off x="3182961" y="4292179"/>
                <a:ext cx="134652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31" name="文字方塊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2961" y="4292179"/>
                <a:ext cx="1346522" cy="369332"/>
              </a:xfrm>
              <a:prstGeom prst="rect">
                <a:avLst/>
              </a:prstGeom>
              <a:blipFill rotWithShape="1">
                <a:blip r:embed="rId13"/>
                <a:stretch>
                  <a:fillRect l="-25" t="-58" r="-1366" b="1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圖片 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719880" y="2594424"/>
            <a:ext cx="1057275" cy="2286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3" name="流程圖: 磁碟 32"/>
              <p:cNvSpPr/>
              <p:nvPr/>
            </p:nvSpPr>
            <p:spPr>
              <a:xfrm>
                <a:off x="2844833" y="3214258"/>
                <a:ext cx="622258" cy="648057"/>
              </a:xfrm>
              <a:prstGeom prst="flowChartMagneticDisk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33" name="流程圖: 磁碟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4833" y="3214258"/>
                <a:ext cx="622258" cy="648057"/>
              </a:xfrm>
              <a:prstGeom prst="flowChartMagneticDisk">
                <a:avLst/>
              </a:prstGeom>
              <a:blipFill rotWithShape="1">
                <a:blip r:embed="rId15"/>
                <a:stretch>
                  <a:fillRect l="-822" t="-767" r="-716" b="-648"/>
                </a:stretch>
              </a:blipFill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 3"/>
          <p:cNvSpPr/>
          <p:nvPr/>
        </p:nvSpPr>
        <p:spPr>
          <a:xfrm>
            <a:off x="3644787" y="2995295"/>
            <a:ext cx="1133965" cy="2479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文字方塊 17"/>
              <p:cNvSpPr txBox="1"/>
              <p:nvPr/>
            </p:nvSpPr>
            <p:spPr>
              <a:xfrm>
                <a:off x="3975397" y="2842730"/>
                <a:ext cx="800732" cy="4253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18" name="文字方塊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5397" y="2842730"/>
                <a:ext cx="800732" cy="425373"/>
              </a:xfrm>
              <a:prstGeom prst="rect">
                <a:avLst/>
              </a:prstGeom>
              <a:blipFill rotWithShape="1">
                <a:blip r:embed="rId16"/>
                <a:stretch>
                  <a:fillRect l="-37" t="-110" r="-4484" b="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4" name="文字方塊 33"/>
              <p:cNvSpPr txBox="1"/>
              <p:nvPr/>
            </p:nvSpPr>
            <p:spPr>
              <a:xfrm>
                <a:off x="3536119" y="3750863"/>
                <a:ext cx="941796" cy="4253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𝑐𝑓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34" name="文字方塊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6119" y="3750863"/>
                <a:ext cx="941796" cy="425373"/>
              </a:xfrm>
              <a:prstGeom prst="rect">
                <a:avLst/>
              </a:prstGeom>
              <a:blipFill rotWithShape="1">
                <a:blip r:embed="rId17"/>
                <a:stretch>
                  <a:fillRect l="-47" t="-130" r="-3787" b="1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" name="文字方塊 34"/>
              <p:cNvSpPr txBox="1"/>
              <p:nvPr/>
            </p:nvSpPr>
            <p:spPr>
              <a:xfrm>
                <a:off x="3536119" y="2873916"/>
                <a:ext cx="21974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35" name="文字方塊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6119" y="2873916"/>
                <a:ext cx="219740" cy="369332"/>
              </a:xfrm>
              <a:prstGeom prst="rect">
                <a:avLst/>
              </a:prstGeom>
              <a:blipFill rotWithShape="1">
                <a:blip r:embed="rId18"/>
                <a:stretch>
                  <a:fillRect l="-200" t="-146" r="-13369" b="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5" grpId="0"/>
      <p:bldP spid="16" grpId="0"/>
      <p:bldP spid="17" grpId="0"/>
      <p:bldP spid="19" grpId="0"/>
      <p:bldP spid="20" grpId="0"/>
      <p:bldP spid="21" grpId="0"/>
      <p:bldP spid="22" grpId="0"/>
      <p:bldP spid="23" grpId="0"/>
      <p:bldP spid="24" grpId="0" animBg="1"/>
      <p:bldP spid="25" grpId="0"/>
      <p:bldP spid="29" grpId="0"/>
      <p:bldP spid="30" grpId="0"/>
      <p:bldP spid="32" grpId="0"/>
      <p:bldP spid="27" grpId="0"/>
      <p:bldP spid="31" grpId="0"/>
      <p:bldP spid="33" grpId="0" animBg="1"/>
      <p:bldP spid="18" grpId="0"/>
      <p:bldP spid="34" grpId="0"/>
      <p:bldP spid="3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LSTM - Example</a:t>
            </a:r>
            <a:endParaRPr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1225742" y="2284777"/>
            <a:ext cx="448574" cy="120032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en-US" altLang="zh-TW" sz="2400" dirty="0"/>
          </a:p>
          <a:p>
            <a:pPr algn="ctr"/>
            <a:r>
              <a:rPr lang="en-US" altLang="zh-TW" sz="2400" dirty="0"/>
              <a:t>0</a:t>
            </a:r>
            <a:endParaRPr lang="en-US" altLang="zh-TW" sz="2400" dirty="0"/>
          </a:p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9" name="文字方塊 8"/>
          <p:cNvSpPr txBox="1"/>
          <p:nvPr/>
        </p:nvSpPr>
        <p:spPr>
          <a:xfrm>
            <a:off x="1225742" y="3888599"/>
            <a:ext cx="448574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  <a:endParaRPr lang="en-US" altLang="zh-TW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文字方塊 11"/>
              <p:cNvSpPr txBox="1"/>
              <p:nvPr/>
            </p:nvSpPr>
            <p:spPr>
              <a:xfrm>
                <a:off x="796866" y="2230414"/>
                <a:ext cx="3649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12" name="文字方塊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866" y="2230414"/>
                <a:ext cx="364908" cy="369332"/>
              </a:xfrm>
              <a:prstGeom prst="rect">
                <a:avLst/>
              </a:prstGeom>
              <a:blipFill rotWithShape="1">
                <a:blip r:embed="rId1"/>
                <a:stretch>
                  <a:fillRect l="-158" t="-80" r="-10343" b="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文字方塊 17"/>
              <p:cNvSpPr txBox="1"/>
              <p:nvPr/>
            </p:nvSpPr>
            <p:spPr>
              <a:xfrm>
                <a:off x="796866" y="2650638"/>
                <a:ext cx="3720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18" name="文字方塊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866" y="2650638"/>
                <a:ext cx="372025" cy="369332"/>
              </a:xfrm>
              <a:prstGeom prst="rect">
                <a:avLst/>
              </a:prstGeom>
              <a:blipFill rotWithShape="1">
                <a:blip r:embed="rId2"/>
                <a:stretch>
                  <a:fillRect l="-155" t="-40" r="-9256" b="1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文字方塊 18"/>
              <p:cNvSpPr txBox="1"/>
              <p:nvPr/>
            </p:nvSpPr>
            <p:spPr>
              <a:xfrm>
                <a:off x="805380" y="3106241"/>
                <a:ext cx="3720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19" name="文字方塊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380" y="3106241"/>
                <a:ext cx="372025" cy="369332"/>
              </a:xfrm>
              <a:prstGeom prst="rect">
                <a:avLst/>
              </a:prstGeom>
              <a:blipFill rotWithShape="1">
                <a:blip r:embed="rId3"/>
                <a:stretch>
                  <a:fillRect l="-54" t="-123" r="-9357" b="5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文字方塊 19"/>
              <p:cNvSpPr txBox="1"/>
              <p:nvPr/>
            </p:nvSpPr>
            <p:spPr>
              <a:xfrm>
                <a:off x="856466" y="3900051"/>
                <a:ext cx="2457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20" name="文字方塊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466" y="3900051"/>
                <a:ext cx="245708" cy="369332"/>
              </a:xfrm>
              <a:prstGeom prst="rect">
                <a:avLst/>
              </a:prstGeom>
              <a:blipFill rotWithShape="1">
                <a:blip r:embed="rId4"/>
                <a:stretch>
                  <a:fillRect l="-198" t="-140" r="-12739" b="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文字方塊 22"/>
          <p:cNvSpPr txBox="1"/>
          <p:nvPr/>
        </p:nvSpPr>
        <p:spPr>
          <a:xfrm>
            <a:off x="2036625" y="2284777"/>
            <a:ext cx="448574" cy="120032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3</a:t>
            </a:r>
            <a:endParaRPr lang="en-US" altLang="zh-TW" sz="2400" dirty="0"/>
          </a:p>
          <a:p>
            <a:pPr algn="ctr"/>
            <a:r>
              <a:rPr lang="en-US" altLang="zh-TW" sz="2400" dirty="0"/>
              <a:t>1</a:t>
            </a:r>
            <a:endParaRPr lang="en-US" altLang="zh-TW" sz="2400" dirty="0"/>
          </a:p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24" name="文字方塊 23"/>
          <p:cNvSpPr txBox="1"/>
          <p:nvPr/>
        </p:nvSpPr>
        <p:spPr>
          <a:xfrm>
            <a:off x="2036625" y="3888599"/>
            <a:ext cx="448574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  <a:endParaRPr lang="en-US" altLang="zh-TW" sz="2400" dirty="0"/>
          </a:p>
        </p:txBody>
      </p:sp>
      <p:sp>
        <p:nvSpPr>
          <p:cNvPr id="25" name="文字方塊 24"/>
          <p:cNvSpPr txBox="1"/>
          <p:nvPr/>
        </p:nvSpPr>
        <p:spPr>
          <a:xfrm>
            <a:off x="2845352" y="2284777"/>
            <a:ext cx="448574" cy="120032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2</a:t>
            </a:r>
            <a:endParaRPr lang="en-US" altLang="zh-TW" sz="2400" dirty="0"/>
          </a:p>
          <a:p>
            <a:pPr algn="ctr"/>
            <a:r>
              <a:rPr lang="en-US" altLang="zh-TW" sz="2400" dirty="0"/>
              <a:t>0</a:t>
            </a:r>
            <a:endParaRPr lang="en-US" altLang="zh-TW" sz="2400" dirty="0"/>
          </a:p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26" name="文字方塊 25"/>
          <p:cNvSpPr txBox="1"/>
          <p:nvPr/>
        </p:nvSpPr>
        <p:spPr>
          <a:xfrm>
            <a:off x="2845352" y="3888599"/>
            <a:ext cx="448574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  <a:endParaRPr lang="en-US" altLang="zh-TW" sz="2400" dirty="0"/>
          </a:p>
        </p:txBody>
      </p:sp>
      <p:sp>
        <p:nvSpPr>
          <p:cNvPr id="27" name="文字方塊 26"/>
          <p:cNvSpPr txBox="1"/>
          <p:nvPr/>
        </p:nvSpPr>
        <p:spPr>
          <a:xfrm>
            <a:off x="3654079" y="2284777"/>
            <a:ext cx="448574" cy="120032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4</a:t>
            </a:r>
            <a:endParaRPr lang="en-US" altLang="zh-TW" sz="2400" dirty="0"/>
          </a:p>
          <a:p>
            <a:pPr algn="ctr"/>
            <a:r>
              <a:rPr lang="en-US" altLang="zh-TW" sz="2400" dirty="0"/>
              <a:t>1</a:t>
            </a:r>
            <a:endParaRPr lang="en-US" altLang="zh-TW" sz="2400" dirty="0"/>
          </a:p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28" name="文字方塊 27"/>
          <p:cNvSpPr txBox="1"/>
          <p:nvPr/>
        </p:nvSpPr>
        <p:spPr>
          <a:xfrm>
            <a:off x="3654079" y="3888599"/>
            <a:ext cx="448574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  <a:endParaRPr lang="en-US" altLang="zh-TW" sz="2400" dirty="0"/>
          </a:p>
        </p:txBody>
      </p:sp>
      <p:sp>
        <p:nvSpPr>
          <p:cNvPr id="29" name="文字方塊 28"/>
          <p:cNvSpPr txBox="1"/>
          <p:nvPr/>
        </p:nvSpPr>
        <p:spPr>
          <a:xfrm>
            <a:off x="4462806" y="2284777"/>
            <a:ext cx="448574" cy="120032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2</a:t>
            </a:r>
            <a:endParaRPr lang="en-US" altLang="zh-TW" sz="2400" dirty="0"/>
          </a:p>
          <a:p>
            <a:pPr algn="ctr"/>
            <a:r>
              <a:rPr lang="en-US" altLang="zh-TW" sz="2400" dirty="0"/>
              <a:t>0</a:t>
            </a:r>
            <a:endParaRPr lang="en-US" altLang="zh-TW" sz="2400" dirty="0"/>
          </a:p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30" name="文字方塊 29"/>
          <p:cNvSpPr txBox="1"/>
          <p:nvPr/>
        </p:nvSpPr>
        <p:spPr>
          <a:xfrm>
            <a:off x="4462806" y="3888599"/>
            <a:ext cx="448574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  <a:endParaRPr lang="en-US" altLang="zh-TW" sz="2400" dirty="0"/>
          </a:p>
        </p:txBody>
      </p:sp>
      <p:sp>
        <p:nvSpPr>
          <p:cNvPr id="31" name="文字方塊 30"/>
          <p:cNvSpPr txBox="1"/>
          <p:nvPr/>
        </p:nvSpPr>
        <p:spPr>
          <a:xfrm>
            <a:off x="5235863" y="2278536"/>
            <a:ext cx="448574" cy="120032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en-US" altLang="zh-TW" sz="2400" dirty="0"/>
          </a:p>
          <a:p>
            <a:pPr algn="ctr"/>
            <a:r>
              <a:rPr lang="en-US" altLang="zh-TW" sz="2400" dirty="0"/>
              <a:t>0</a:t>
            </a:r>
            <a:endParaRPr lang="en-US" altLang="zh-TW" sz="2400" dirty="0"/>
          </a:p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32" name="文字方塊 31"/>
          <p:cNvSpPr txBox="1"/>
          <p:nvPr/>
        </p:nvSpPr>
        <p:spPr>
          <a:xfrm>
            <a:off x="5235863" y="3882358"/>
            <a:ext cx="448574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7</a:t>
            </a:r>
            <a:endParaRPr lang="en-US" altLang="zh-TW" sz="2400" dirty="0"/>
          </a:p>
        </p:txBody>
      </p:sp>
      <p:sp>
        <p:nvSpPr>
          <p:cNvPr id="33" name="文字方塊 32"/>
          <p:cNvSpPr txBox="1"/>
          <p:nvPr/>
        </p:nvSpPr>
        <p:spPr>
          <a:xfrm>
            <a:off x="6023261" y="2278536"/>
            <a:ext cx="448574" cy="120032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3</a:t>
            </a:r>
            <a:endParaRPr lang="en-US" altLang="zh-TW" sz="2400" dirty="0"/>
          </a:p>
          <a:p>
            <a:pPr algn="ctr"/>
            <a:r>
              <a:rPr lang="en-US" altLang="zh-TW" sz="2400" dirty="0"/>
              <a:t>-1</a:t>
            </a:r>
            <a:endParaRPr lang="en-US" altLang="zh-TW" sz="2400" dirty="0"/>
          </a:p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34" name="文字方塊 33"/>
          <p:cNvSpPr txBox="1"/>
          <p:nvPr/>
        </p:nvSpPr>
        <p:spPr>
          <a:xfrm>
            <a:off x="6023261" y="3882358"/>
            <a:ext cx="448574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  <a:endParaRPr lang="en-US" altLang="zh-TW" sz="2400" dirty="0"/>
          </a:p>
        </p:txBody>
      </p:sp>
      <p:sp>
        <p:nvSpPr>
          <p:cNvPr id="35" name="文字方塊 34"/>
          <p:cNvSpPr txBox="1"/>
          <p:nvPr/>
        </p:nvSpPr>
        <p:spPr>
          <a:xfrm>
            <a:off x="6734262" y="2290828"/>
            <a:ext cx="448574" cy="120032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6</a:t>
            </a:r>
            <a:endParaRPr lang="en-US" altLang="zh-TW" sz="2400" dirty="0"/>
          </a:p>
          <a:p>
            <a:pPr algn="ctr"/>
            <a:r>
              <a:rPr lang="en-US" altLang="zh-TW" sz="2400" dirty="0"/>
              <a:t>1</a:t>
            </a:r>
            <a:endParaRPr lang="en-US" altLang="zh-TW" sz="2400" dirty="0"/>
          </a:p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36" name="文字方塊 35"/>
          <p:cNvSpPr txBox="1"/>
          <p:nvPr/>
        </p:nvSpPr>
        <p:spPr>
          <a:xfrm>
            <a:off x="6734262" y="3894650"/>
            <a:ext cx="448574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  <a:endParaRPr lang="en-US" altLang="zh-TW" sz="2400" dirty="0"/>
          </a:p>
        </p:txBody>
      </p:sp>
      <p:sp>
        <p:nvSpPr>
          <p:cNvPr id="37" name="文字方塊 36"/>
          <p:cNvSpPr txBox="1"/>
          <p:nvPr/>
        </p:nvSpPr>
        <p:spPr>
          <a:xfrm>
            <a:off x="7471243" y="2278536"/>
            <a:ext cx="448574" cy="120032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en-US" altLang="zh-TW" sz="2400" dirty="0"/>
          </a:p>
          <a:p>
            <a:pPr algn="ctr"/>
            <a:r>
              <a:rPr lang="en-US" altLang="zh-TW" sz="2400" dirty="0"/>
              <a:t>0</a:t>
            </a:r>
            <a:endParaRPr lang="en-US" altLang="zh-TW" sz="2400" dirty="0"/>
          </a:p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38" name="文字方塊 37"/>
          <p:cNvSpPr txBox="1"/>
          <p:nvPr/>
        </p:nvSpPr>
        <p:spPr>
          <a:xfrm>
            <a:off x="7471243" y="3882358"/>
            <a:ext cx="448574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6</a:t>
            </a:r>
            <a:endParaRPr lang="en-US" altLang="zh-TW" sz="2400" dirty="0"/>
          </a:p>
        </p:txBody>
      </p:sp>
      <p:sp>
        <p:nvSpPr>
          <p:cNvPr id="3" name="文字方塊 2"/>
          <p:cNvSpPr txBox="1"/>
          <p:nvPr/>
        </p:nvSpPr>
        <p:spPr>
          <a:xfrm>
            <a:off x="1340046" y="4722932"/>
            <a:ext cx="74179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When x</a:t>
            </a:r>
            <a:r>
              <a:rPr lang="en-US" altLang="zh-TW" sz="2400" baseline="-25000" dirty="0"/>
              <a:t>2</a:t>
            </a:r>
            <a:r>
              <a:rPr lang="en-US" altLang="zh-TW" sz="2400" dirty="0"/>
              <a:t> = 1, add the numbers of x</a:t>
            </a:r>
            <a:r>
              <a:rPr lang="en-US" altLang="zh-TW" sz="2400" baseline="-25000" dirty="0"/>
              <a:t>1</a:t>
            </a:r>
            <a:r>
              <a:rPr lang="en-US" altLang="zh-TW" sz="2400" dirty="0"/>
              <a:t> into the memory</a:t>
            </a:r>
            <a:endParaRPr lang="zh-TW" altLang="en-US" sz="2400" dirty="0"/>
          </a:p>
        </p:txBody>
      </p:sp>
      <p:sp>
        <p:nvSpPr>
          <p:cNvPr id="39" name="文字方塊 38"/>
          <p:cNvSpPr txBox="1"/>
          <p:nvPr/>
        </p:nvSpPr>
        <p:spPr>
          <a:xfrm>
            <a:off x="1339560" y="5810970"/>
            <a:ext cx="65043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When x</a:t>
            </a:r>
            <a:r>
              <a:rPr lang="en-US" altLang="zh-TW" sz="2400" baseline="-25000" dirty="0"/>
              <a:t>3</a:t>
            </a:r>
            <a:r>
              <a:rPr lang="en-US" altLang="zh-TW" sz="2400" dirty="0"/>
              <a:t> = 1, output the number in the memory.</a:t>
            </a:r>
            <a:endParaRPr lang="zh-TW" altLang="en-US" sz="2400" dirty="0"/>
          </a:p>
        </p:txBody>
      </p:sp>
      <p:sp>
        <p:nvSpPr>
          <p:cNvPr id="4" name="矩形 3"/>
          <p:cNvSpPr/>
          <p:nvPr/>
        </p:nvSpPr>
        <p:spPr>
          <a:xfrm>
            <a:off x="2112000" y="2707914"/>
            <a:ext cx="319177" cy="349821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矩形 39"/>
          <p:cNvSpPr/>
          <p:nvPr/>
        </p:nvSpPr>
        <p:spPr>
          <a:xfrm>
            <a:off x="3718777" y="2707914"/>
            <a:ext cx="319177" cy="349821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矩形 40"/>
          <p:cNvSpPr/>
          <p:nvPr/>
        </p:nvSpPr>
        <p:spPr>
          <a:xfrm>
            <a:off x="6798960" y="2713878"/>
            <a:ext cx="319177" cy="349821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矩形 41"/>
          <p:cNvSpPr/>
          <p:nvPr/>
        </p:nvSpPr>
        <p:spPr>
          <a:xfrm>
            <a:off x="5300561" y="3082319"/>
            <a:ext cx="319177" cy="349821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00B050"/>
              </a:solidFill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7535941" y="3082319"/>
            <a:ext cx="319177" cy="349821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00B050"/>
              </a:solidFill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5300561" y="3934721"/>
            <a:ext cx="319177" cy="34982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00B050"/>
              </a:solidFill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7535941" y="3934721"/>
            <a:ext cx="319177" cy="34982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00B050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1314363" y="1930452"/>
            <a:ext cx="290285" cy="29028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51" name="矩形 50"/>
          <p:cNvSpPr/>
          <p:nvPr/>
        </p:nvSpPr>
        <p:spPr>
          <a:xfrm>
            <a:off x="2126445" y="1930452"/>
            <a:ext cx="290285" cy="29028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52" name="矩形 51"/>
          <p:cNvSpPr/>
          <p:nvPr/>
        </p:nvSpPr>
        <p:spPr>
          <a:xfrm>
            <a:off x="2938527" y="1930452"/>
            <a:ext cx="290285" cy="29028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3</a:t>
            </a:r>
            <a:endParaRPr lang="zh-TW" altLang="en-US" sz="2400" dirty="0"/>
          </a:p>
        </p:txBody>
      </p:sp>
      <p:sp>
        <p:nvSpPr>
          <p:cNvPr id="55" name="矩形 54"/>
          <p:cNvSpPr/>
          <p:nvPr/>
        </p:nvSpPr>
        <p:spPr>
          <a:xfrm>
            <a:off x="3750609" y="1930452"/>
            <a:ext cx="290285" cy="29028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3</a:t>
            </a:r>
            <a:endParaRPr lang="zh-TW" altLang="en-US" sz="2400" dirty="0"/>
          </a:p>
        </p:txBody>
      </p:sp>
      <p:sp>
        <p:nvSpPr>
          <p:cNvPr id="60" name="矩形 59"/>
          <p:cNvSpPr/>
          <p:nvPr/>
        </p:nvSpPr>
        <p:spPr>
          <a:xfrm>
            <a:off x="4562691" y="1930452"/>
            <a:ext cx="290285" cy="29028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7</a:t>
            </a:r>
            <a:endParaRPr lang="zh-TW" altLang="en-US" sz="2400" dirty="0"/>
          </a:p>
        </p:txBody>
      </p:sp>
      <p:sp>
        <p:nvSpPr>
          <p:cNvPr id="61" name="矩形 60"/>
          <p:cNvSpPr/>
          <p:nvPr/>
        </p:nvSpPr>
        <p:spPr>
          <a:xfrm>
            <a:off x="5315006" y="1924211"/>
            <a:ext cx="290285" cy="29028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7</a:t>
            </a:r>
            <a:endParaRPr lang="zh-TW" altLang="en-US" sz="2400" dirty="0"/>
          </a:p>
        </p:txBody>
      </p:sp>
      <p:sp>
        <p:nvSpPr>
          <p:cNvPr id="62" name="矩形 61"/>
          <p:cNvSpPr/>
          <p:nvPr/>
        </p:nvSpPr>
        <p:spPr>
          <a:xfrm>
            <a:off x="6102405" y="1924211"/>
            <a:ext cx="290285" cy="29028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7</a:t>
            </a:r>
            <a:endParaRPr lang="zh-TW" altLang="en-US" sz="2400" dirty="0"/>
          </a:p>
        </p:txBody>
      </p:sp>
      <p:sp>
        <p:nvSpPr>
          <p:cNvPr id="63" name="矩形 62"/>
          <p:cNvSpPr/>
          <p:nvPr/>
        </p:nvSpPr>
        <p:spPr>
          <a:xfrm>
            <a:off x="6798960" y="1936503"/>
            <a:ext cx="290285" cy="29028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64" name="矩形 63"/>
          <p:cNvSpPr/>
          <p:nvPr/>
        </p:nvSpPr>
        <p:spPr>
          <a:xfrm>
            <a:off x="7535941" y="1924211"/>
            <a:ext cx="290285" cy="29028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6</a:t>
            </a:r>
            <a:endParaRPr lang="zh-TW" altLang="en-US" sz="2400" dirty="0"/>
          </a:p>
        </p:txBody>
      </p:sp>
      <p:sp>
        <p:nvSpPr>
          <p:cNvPr id="65" name="文字方塊 64"/>
          <p:cNvSpPr txBox="1"/>
          <p:nvPr/>
        </p:nvSpPr>
        <p:spPr>
          <a:xfrm>
            <a:off x="1340046" y="5266951"/>
            <a:ext cx="74179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When x</a:t>
            </a:r>
            <a:r>
              <a:rPr lang="en-US" altLang="zh-TW" sz="2400" baseline="-25000" dirty="0"/>
              <a:t>2</a:t>
            </a:r>
            <a:r>
              <a:rPr lang="en-US" altLang="zh-TW" sz="2400" dirty="0"/>
              <a:t> = -1, reset the memory</a:t>
            </a:r>
            <a:endParaRPr lang="zh-TW" altLang="en-US" sz="2400" dirty="0"/>
          </a:p>
        </p:txBody>
      </p:sp>
      <p:sp>
        <p:nvSpPr>
          <p:cNvPr id="47" name="矩形 46"/>
          <p:cNvSpPr/>
          <p:nvPr/>
        </p:nvSpPr>
        <p:spPr>
          <a:xfrm>
            <a:off x="6094328" y="2707914"/>
            <a:ext cx="319177" cy="349821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2" grpId="0"/>
      <p:bldP spid="18" grpId="0"/>
      <p:bldP spid="19" grpId="0"/>
      <p:bldP spid="20" grpId="0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" grpId="0"/>
      <p:bldP spid="39" grpId="0"/>
      <p:bldP spid="4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5" grpId="0" animBg="1"/>
      <p:bldP spid="51" grpId="0" animBg="1"/>
      <p:bldP spid="52" grpId="0" animBg="1"/>
      <p:bldP spid="55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/>
      <p:bldP spid="4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Example Application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Slot Filling</a:t>
            </a:r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2005693" y="2710170"/>
            <a:ext cx="65096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altLang="zh-TW" sz="2400" dirty="0"/>
              <a:t>I would like to arrive </a:t>
            </a:r>
            <a:r>
              <a:rPr lang="en-US" altLang="zh-TW" sz="2400" dirty="0">
                <a:solidFill>
                  <a:srgbClr val="FF0000"/>
                </a:solidFill>
              </a:rPr>
              <a:t>Taipei </a:t>
            </a:r>
            <a:r>
              <a:rPr lang="en-US" altLang="zh-TW" sz="2400" dirty="0"/>
              <a:t>on </a:t>
            </a:r>
            <a:r>
              <a:rPr lang="en-US" altLang="zh-TW" sz="2400" dirty="0">
                <a:solidFill>
                  <a:srgbClr val="0000FF"/>
                </a:solidFill>
              </a:rPr>
              <a:t>November 2</a:t>
            </a:r>
            <a:r>
              <a:rPr lang="en-US" altLang="zh-TW" sz="2400" baseline="30000" dirty="0">
                <a:solidFill>
                  <a:srgbClr val="0000FF"/>
                </a:solidFill>
              </a:rPr>
              <a:t>nd</a:t>
            </a:r>
            <a:r>
              <a:rPr lang="en-US" altLang="zh-TW" sz="2400" dirty="0">
                <a:solidFill>
                  <a:srgbClr val="CC0099"/>
                </a:solidFill>
              </a:rPr>
              <a:t>.</a:t>
            </a:r>
            <a:r>
              <a:rPr lang="en-US" altLang="zh-TW" sz="2400" dirty="0"/>
              <a:t> </a:t>
            </a:r>
            <a:endParaRPr lang="en-US" altLang="zh-TW" sz="2400" dirty="0">
              <a:solidFill>
                <a:srgbClr val="FFC000"/>
              </a:solidFill>
            </a:endParaRPr>
          </a:p>
        </p:txBody>
      </p:sp>
      <p:pic>
        <p:nvPicPr>
          <p:cNvPr id="7" name="Picture 8" descr="User Symbol Blue Clip Art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4653" y="3239559"/>
            <a:ext cx="497114" cy="763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圓角矩形圖說文字 5"/>
          <p:cNvSpPr/>
          <p:nvPr/>
        </p:nvSpPr>
        <p:spPr>
          <a:xfrm>
            <a:off x="2314121" y="2679522"/>
            <a:ext cx="5892800" cy="511860"/>
          </a:xfrm>
          <a:prstGeom prst="wedgeRoundRectCallout">
            <a:avLst>
              <a:gd name="adj1" fmla="val -50882"/>
              <a:gd name="adj2" fmla="val 105034"/>
              <a:gd name="adj3" fmla="val 16667"/>
            </a:avLst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3803646" y="3957127"/>
            <a:ext cx="3142343" cy="60912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ticket booking system</a:t>
            </a:r>
            <a:endParaRPr lang="zh-TW" altLang="en-US" sz="2400" dirty="0"/>
          </a:p>
        </p:txBody>
      </p:sp>
      <p:sp>
        <p:nvSpPr>
          <p:cNvPr id="10" name="向下箭號 9"/>
          <p:cNvSpPr/>
          <p:nvPr/>
        </p:nvSpPr>
        <p:spPr>
          <a:xfrm>
            <a:off x="5096780" y="3390890"/>
            <a:ext cx="556079" cy="495300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向下箭號 11"/>
          <p:cNvSpPr/>
          <p:nvPr/>
        </p:nvSpPr>
        <p:spPr>
          <a:xfrm>
            <a:off x="5096780" y="4701183"/>
            <a:ext cx="556079" cy="495300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/>
          <p:cNvSpPr txBox="1"/>
          <p:nvPr/>
        </p:nvSpPr>
        <p:spPr>
          <a:xfrm>
            <a:off x="3376837" y="5331419"/>
            <a:ext cx="19979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Destination:</a:t>
            </a:r>
            <a:endParaRPr lang="zh-TW" altLang="en-US" sz="2400" dirty="0"/>
          </a:p>
        </p:txBody>
      </p:sp>
      <p:sp>
        <p:nvSpPr>
          <p:cNvPr id="14" name="文字方塊 13"/>
          <p:cNvSpPr txBox="1"/>
          <p:nvPr/>
        </p:nvSpPr>
        <p:spPr>
          <a:xfrm>
            <a:off x="3376837" y="5850234"/>
            <a:ext cx="19979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time of arrival:</a:t>
            </a:r>
            <a:endParaRPr lang="zh-TW" altLang="en-US" sz="2400" dirty="0"/>
          </a:p>
        </p:txBody>
      </p:sp>
      <p:sp>
        <p:nvSpPr>
          <p:cNvPr id="15" name="文字方塊 14"/>
          <p:cNvSpPr txBox="1"/>
          <p:nvPr/>
        </p:nvSpPr>
        <p:spPr>
          <a:xfrm>
            <a:off x="5656939" y="5331419"/>
            <a:ext cx="10613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Taipei</a:t>
            </a:r>
            <a:endParaRPr lang="zh-TW" altLang="en-US" sz="2400" dirty="0"/>
          </a:p>
        </p:txBody>
      </p:sp>
      <p:sp>
        <p:nvSpPr>
          <p:cNvPr id="16" name="文字方塊 15"/>
          <p:cNvSpPr txBox="1"/>
          <p:nvPr/>
        </p:nvSpPr>
        <p:spPr>
          <a:xfrm>
            <a:off x="5668603" y="5850234"/>
            <a:ext cx="31578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November 2</a:t>
            </a:r>
            <a:r>
              <a:rPr lang="en-US" altLang="zh-TW" sz="2400" baseline="30000" dirty="0"/>
              <a:t>nd</a:t>
            </a:r>
            <a:r>
              <a:rPr lang="en-US" altLang="zh-TW" sz="2400" dirty="0"/>
              <a:t> </a:t>
            </a:r>
            <a:endParaRPr lang="zh-TW" altLang="en-US" sz="2400" dirty="0"/>
          </a:p>
        </p:txBody>
      </p:sp>
      <p:grpSp>
        <p:nvGrpSpPr>
          <p:cNvPr id="13" name="群組 12"/>
          <p:cNvGrpSpPr/>
          <p:nvPr/>
        </p:nvGrpSpPr>
        <p:grpSpPr>
          <a:xfrm>
            <a:off x="2041767" y="5235376"/>
            <a:ext cx="1335070" cy="1115416"/>
            <a:chOff x="2041767" y="5235376"/>
            <a:chExt cx="1335070" cy="1115416"/>
          </a:xfrm>
        </p:grpSpPr>
        <p:sp>
          <p:nvSpPr>
            <p:cNvPr id="4" name="文字方塊 3"/>
            <p:cNvSpPr txBox="1"/>
            <p:nvPr/>
          </p:nvSpPr>
          <p:spPr>
            <a:xfrm>
              <a:off x="2041767" y="5524129"/>
              <a:ext cx="89874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800" dirty="0"/>
                <a:t>Slot</a:t>
              </a:r>
              <a:endParaRPr lang="zh-TW" altLang="en-US" sz="2800" dirty="0"/>
            </a:p>
          </p:txBody>
        </p:sp>
        <p:sp>
          <p:nvSpPr>
            <p:cNvPr id="9" name="左大括弧 8"/>
            <p:cNvSpPr/>
            <p:nvPr/>
          </p:nvSpPr>
          <p:spPr>
            <a:xfrm>
              <a:off x="2938072" y="5235376"/>
              <a:ext cx="438765" cy="1115416"/>
            </a:xfrm>
            <a:prstGeom prst="leftBrace">
              <a:avLst>
                <a:gd name="adj1" fmla="val 35665"/>
                <a:gd name="adj2" fmla="val 50000"/>
              </a:avLst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8" grpId="0" animBg="1"/>
      <p:bldP spid="10" grpId="0" animBg="1"/>
      <p:bldP spid="12" grpId="0" animBg="1"/>
      <p:bldP spid="11" grpId="0"/>
      <p:bldP spid="14" grpId="0"/>
      <p:bldP spid="15" grpId="0"/>
      <p:bldP spid="1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矩形 133"/>
          <p:cNvSpPr/>
          <p:nvPr/>
        </p:nvSpPr>
        <p:spPr>
          <a:xfrm>
            <a:off x="5698739" y="5217278"/>
            <a:ext cx="621081" cy="1332931"/>
          </a:xfrm>
          <a:prstGeom prst="rect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2" name="圖片 5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87736" y="461347"/>
            <a:ext cx="3757175" cy="493333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6" name="文字方塊 45"/>
              <p:cNvSpPr txBox="1"/>
              <p:nvPr/>
            </p:nvSpPr>
            <p:spPr>
              <a:xfrm>
                <a:off x="5281173" y="5231248"/>
                <a:ext cx="3649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46" name="文字方塊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1173" y="5231248"/>
                <a:ext cx="364908" cy="369332"/>
              </a:xfrm>
              <a:prstGeom prst="rect">
                <a:avLst/>
              </a:prstGeom>
              <a:blipFill rotWithShape="1">
                <a:blip r:embed="rId2"/>
                <a:stretch>
                  <a:fillRect l="-141" t="-32" r="-10360" b="1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7" name="文字方塊 46"/>
              <p:cNvSpPr txBox="1"/>
              <p:nvPr/>
            </p:nvSpPr>
            <p:spPr>
              <a:xfrm>
                <a:off x="5281173" y="5651472"/>
                <a:ext cx="3720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47" name="文字方塊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1173" y="5651472"/>
                <a:ext cx="372025" cy="369332"/>
              </a:xfrm>
              <a:prstGeom prst="rect">
                <a:avLst/>
              </a:prstGeom>
              <a:blipFill rotWithShape="1">
                <a:blip r:embed="rId3"/>
                <a:stretch>
                  <a:fillRect l="-138" t="-164" r="-9273" b="1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8" name="文字方塊 47"/>
              <p:cNvSpPr txBox="1"/>
              <p:nvPr/>
            </p:nvSpPr>
            <p:spPr>
              <a:xfrm>
                <a:off x="5289687" y="6107075"/>
                <a:ext cx="3720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48" name="文字方塊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9687" y="6107075"/>
                <a:ext cx="372025" cy="369332"/>
              </a:xfrm>
              <a:prstGeom prst="rect">
                <a:avLst/>
              </a:prstGeom>
              <a:blipFill rotWithShape="1">
                <a:blip r:embed="rId4"/>
                <a:stretch>
                  <a:fillRect l="-37" t="-76" r="-9374" b="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9" name="文字方塊 48"/>
              <p:cNvSpPr txBox="1"/>
              <p:nvPr/>
            </p:nvSpPr>
            <p:spPr>
              <a:xfrm>
                <a:off x="5367822" y="645159"/>
                <a:ext cx="2457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49" name="文字方塊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7822" y="645159"/>
                <a:ext cx="245708" cy="369332"/>
              </a:xfrm>
              <a:prstGeom prst="rect">
                <a:avLst/>
              </a:prstGeom>
              <a:blipFill rotWithShape="1">
                <a:blip r:embed="rId5"/>
                <a:stretch>
                  <a:fillRect l="-68" t="-172" r="-12869" b="1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文字方塊 49"/>
          <p:cNvSpPr txBox="1"/>
          <p:nvPr/>
        </p:nvSpPr>
        <p:spPr>
          <a:xfrm>
            <a:off x="5766095" y="5258372"/>
            <a:ext cx="448574" cy="120032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3</a:t>
            </a:r>
            <a:endParaRPr lang="en-US" altLang="zh-TW" sz="2400" dirty="0"/>
          </a:p>
          <a:p>
            <a:pPr algn="ctr"/>
            <a:r>
              <a:rPr lang="en-US" altLang="zh-TW" sz="2400" dirty="0"/>
              <a:t>1</a:t>
            </a:r>
            <a:endParaRPr lang="en-US" altLang="zh-TW" sz="2400" dirty="0"/>
          </a:p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51" name="文字方塊 50"/>
          <p:cNvSpPr txBox="1"/>
          <p:nvPr/>
        </p:nvSpPr>
        <p:spPr>
          <a:xfrm>
            <a:off x="5780647" y="569220"/>
            <a:ext cx="448574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  <a:endParaRPr lang="en-US" altLang="zh-TW" sz="2400" dirty="0"/>
          </a:p>
        </p:txBody>
      </p:sp>
      <p:sp>
        <p:nvSpPr>
          <p:cNvPr id="54" name="文字方塊 53"/>
          <p:cNvSpPr txBox="1"/>
          <p:nvPr/>
        </p:nvSpPr>
        <p:spPr>
          <a:xfrm>
            <a:off x="6492300" y="5254237"/>
            <a:ext cx="448574" cy="120032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4</a:t>
            </a:r>
            <a:endParaRPr lang="en-US" altLang="zh-TW" sz="2400" dirty="0"/>
          </a:p>
          <a:p>
            <a:pPr algn="ctr"/>
            <a:r>
              <a:rPr lang="en-US" altLang="zh-TW" sz="2400" dirty="0"/>
              <a:t>1</a:t>
            </a:r>
            <a:endParaRPr lang="en-US" altLang="zh-TW" sz="2400" dirty="0"/>
          </a:p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55" name="文字方塊 54"/>
          <p:cNvSpPr txBox="1"/>
          <p:nvPr/>
        </p:nvSpPr>
        <p:spPr>
          <a:xfrm>
            <a:off x="6467461" y="570165"/>
            <a:ext cx="448574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  <a:endParaRPr lang="en-US" altLang="zh-TW" sz="2400" dirty="0"/>
          </a:p>
        </p:txBody>
      </p:sp>
      <p:sp>
        <p:nvSpPr>
          <p:cNvPr id="56" name="文字方塊 55"/>
          <p:cNvSpPr txBox="1"/>
          <p:nvPr/>
        </p:nvSpPr>
        <p:spPr>
          <a:xfrm>
            <a:off x="7173146" y="5268155"/>
            <a:ext cx="448574" cy="120032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2</a:t>
            </a:r>
            <a:endParaRPr lang="en-US" altLang="zh-TW" sz="2400" dirty="0"/>
          </a:p>
          <a:p>
            <a:pPr algn="ctr"/>
            <a:r>
              <a:rPr lang="en-US" altLang="zh-TW" sz="2400" dirty="0"/>
              <a:t>0</a:t>
            </a:r>
            <a:endParaRPr lang="en-US" altLang="zh-TW" sz="2400" dirty="0"/>
          </a:p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57" name="文字方塊 56"/>
          <p:cNvSpPr txBox="1"/>
          <p:nvPr/>
        </p:nvSpPr>
        <p:spPr>
          <a:xfrm>
            <a:off x="7130208" y="590436"/>
            <a:ext cx="448574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  <a:endParaRPr lang="en-US" altLang="zh-TW" sz="2400" dirty="0"/>
          </a:p>
        </p:txBody>
      </p:sp>
      <p:sp>
        <p:nvSpPr>
          <p:cNvPr id="58" name="文字方塊 57"/>
          <p:cNvSpPr txBox="1"/>
          <p:nvPr/>
        </p:nvSpPr>
        <p:spPr>
          <a:xfrm>
            <a:off x="7828156" y="5277289"/>
            <a:ext cx="448574" cy="120032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en-US" altLang="zh-TW" sz="2400" dirty="0"/>
          </a:p>
          <a:p>
            <a:pPr algn="ctr"/>
            <a:r>
              <a:rPr lang="en-US" altLang="zh-TW" sz="2400" dirty="0"/>
              <a:t>0</a:t>
            </a:r>
            <a:endParaRPr lang="en-US" altLang="zh-TW" sz="2400" dirty="0"/>
          </a:p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59" name="文字方塊 58"/>
          <p:cNvSpPr txBox="1"/>
          <p:nvPr/>
        </p:nvSpPr>
        <p:spPr>
          <a:xfrm>
            <a:off x="7792955" y="580192"/>
            <a:ext cx="448574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7</a:t>
            </a:r>
            <a:endParaRPr lang="en-US" altLang="zh-TW" sz="2400" dirty="0"/>
          </a:p>
        </p:txBody>
      </p:sp>
      <p:sp>
        <p:nvSpPr>
          <p:cNvPr id="60" name="文字方塊 59"/>
          <p:cNvSpPr txBox="1"/>
          <p:nvPr/>
        </p:nvSpPr>
        <p:spPr>
          <a:xfrm>
            <a:off x="8475046" y="5278025"/>
            <a:ext cx="448574" cy="120032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3</a:t>
            </a:r>
            <a:endParaRPr lang="en-US" altLang="zh-TW" sz="2400" dirty="0"/>
          </a:p>
          <a:p>
            <a:pPr algn="ctr"/>
            <a:r>
              <a:rPr lang="en-US" altLang="zh-TW" sz="2400" dirty="0"/>
              <a:t>-1</a:t>
            </a:r>
            <a:endParaRPr lang="en-US" altLang="zh-TW" sz="2400" dirty="0"/>
          </a:p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61" name="文字方塊 60"/>
          <p:cNvSpPr txBox="1"/>
          <p:nvPr/>
        </p:nvSpPr>
        <p:spPr>
          <a:xfrm>
            <a:off x="8433528" y="580192"/>
            <a:ext cx="448574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  <a:endParaRPr lang="en-US" altLang="zh-TW" sz="2400" dirty="0"/>
          </a:p>
        </p:txBody>
      </p:sp>
      <p:sp>
        <p:nvSpPr>
          <p:cNvPr id="62" name="矩形 61"/>
          <p:cNvSpPr/>
          <p:nvPr/>
        </p:nvSpPr>
        <p:spPr>
          <a:xfrm>
            <a:off x="5841470" y="5681509"/>
            <a:ext cx="319177" cy="349821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3" name="矩形 62"/>
          <p:cNvSpPr/>
          <p:nvPr/>
        </p:nvSpPr>
        <p:spPr>
          <a:xfrm>
            <a:off x="6556998" y="5677374"/>
            <a:ext cx="319177" cy="349821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4" name="矩形 63"/>
          <p:cNvSpPr/>
          <p:nvPr/>
        </p:nvSpPr>
        <p:spPr>
          <a:xfrm>
            <a:off x="7892854" y="6081072"/>
            <a:ext cx="319177" cy="349821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00B050"/>
              </a:solidFill>
            </a:endParaRPr>
          </a:p>
        </p:txBody>
      </p:sp>
      <p:sp>
        <p:nvSpPr>
          <p:cNvPr id="65" name="矩形 64"/>
          <p:cNvSpPr/>
          <p:nvPr/>
        </p:nvSpPr>
        <p:spPr>
          <a:xfrm>
            <a:off x="7857653" y="632555"/>
            <a:ext cx="319177" cy="34982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00B050"/>
              </a:solidFill>
            </a:endParaRPr>
          </a:p>
        </p:txBody>
      </p:sp>
      <p:sp>
        <p:nvSpPr>
          <p:cNvPr id="73" name="矩形 72"/>
          <p:cNvSpPr/>
          <p:nvPr/>
        </p:nvSpPr>
        <p:spPr>
          <a:xfrm>
            <a:off x="8546113" y="5707403"/>
            <a:ext cx="319177" cy="349821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3" name="群組 2"/>
          <p:cNvGrpSpPr/>
          <p:nvPr/>
        </p:nvGrpSpPr>
        <p:grpSpPr>
          <a:xfrm>
            <a:off x="3171073" y="5068598"/>
            <a:ext cx="399503" cy="461665"/>
            <a:chOff x="5891338" y="5744015"/>
            <a:chExt cx="399503" cy="461665"/>
          </a:xfrm>
        </p:grpSpPr>
        <p:sp>
          <p:nvSpPr>
            <p:cNvPr id="53" name="文字方塊 52"/>
            <p:cNvSpPr txBox="1"/>
            <p:nvPr/>
          </p:nvSpPr>
          <p:spPr>
            <a:xfrm>
              <a:off x="5935431" y="5837963"/>
              <a:ext cx="311316" cy="273767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endParaRPr lang="zh-TW" altLang="en-US" sz="2400" baseline="-25000" dirty="0"/>
            </a:p>
          </p:txBody>
        </p:sp>
        <p:sp>
          <p:nvSpPr>
            <p:cNvPr id="2" name="文字方塊 1"/>
            <p:cNvSpPr txBox="1"/>
            <p:nvPr/>
          </p:nvSpPr>
          <p:spPr>
            <a:xfrm>
              <a:off x="5891338" y="5744015"/>
              <a:ext cx="39950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+</a:t>
              </a:r>
              <a:endParaRPr lang="zh-TW" altLang="en-US" sz="2400" dirty="0"/>
            </a:p>
          </p:txBody>
        </p:sp>
      </p:grpSp>
      <p:grpSp>
        <p:nvGrpSpPr>
          <p:cNvPr id="66" name="群組 65"/>
          <p:cNvGrpSpPr/>
          <p:nvPr/>
        </p:nvGrpSpPr>
        <p:grpSpPr>
          <a:xfrm>
            <a:off x="1311536" y="3600478"/>
            <a:ext cx="399503" cy="461665"/>
            <a:chOff x="5891338" y="5744015"/>
            <a:chExt cx="399503" cy="461665"/>
          </a:xfrm>
        </p:grpSpPr>
        <p:sp>
          <p:nvSpPr>
            <p:cNvPr id="67" name="文字方塊 66"/>
            <p:cNvSpPr txBox="1"/>
            <p:nvPr/>
          </p:nvSpPr>
          <p:spPr>
            <a:xfrm>
              <a:off x="5935431" y="5837963"/>
              <a:ext cx="311316" cy="273767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endParaRPr lang="zh-TW" altLang="en-US" sz="2400" baseline="-25000" dirty="0"/>
            </a:p>
          </p:txBody>
        </p:sp>
        <p:sp>
          <p:nvSpPr>
            <p:cNvPr id="68" name="文字方塊 67"/>
            <p:cNvSpPr txBox="1"/>
            <p:nvPr/>
          </p:nvSpPr>
          <p:spPr>
            <a:xfrm>
              <a:off x="5891338" y="5744015"/>
              <a:ext cx="39950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+</a:t>
              </a:r>
              <a:endParaRPr lang="zh-TW" altLang="en-US" sz="2400" dirty="0"/>
            </a:p>
          </p:txBody>
        </p:sp>
      </p:grpSp>
      <p:grpSp>
        <p:nvGrpSpPr>
          <p:cNvPr id="69" name="群組 68"/>
          <p:cNvGrpSpPr/>
          <p:nvPr/>
        </p:nvGrpSpPr>
        <p:grpSpPr>
          <a:xfrm>
            <a:off x="1304672" y="871536"/>
            <a:ext cx="399503" cy="461665"/>
            <a:chOff x="5891338" y="5744015"/>
            <a:chExt cx="399503" cy="461665"/>
          </a:xfrm>
        </p:grpSpPr>
        <p:sp>
          <p:nvSpPr>
            <p:cNvPr id="70" name="文字方塊 69"/>
            <p:cNvSpPr txBox="1"/>
            <p:nvPr/>
          </p:nvSpPr>
          <p:spPr>
            <a:xfrm>
              <a:off x="5935431" y="5837963"/>
              <a:ext cx="311316" cy="273767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endParaRPr lang="zh-TW" altLang="en-US" sz="2400" baseline="-25000" dirty="0"/>
            </a:p>
          </p:txBody>
        </p:sp>
        <p:sp>
          <p:nvSpPr>
            <p:cNvPr id="71" name="文字方塊 70"/>
            <p:cNvSpPr txBox="1"/>
            <p:nvPr/>
          </p:nvSpPr>
          <p:spPr>
            <a:xfrm>
              <a:off x="5891338" y="5744015"/>
              <a:ext cx="39950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+</a:t>
              </a:r>
              <a:endParaRPr lang="zh-TW" altLang="en-US" sz="2400" dirty="0"/>
            </a:p>
          </p:txBody>
        </p:sp>
      </p:grpSp>
      <p:grpSp>
        <p:nvGrpSpPr>
          <p:cNvPr id="72" name="群組 71"/>
          <p:cNvGrpSpPr/>
          <p:nvPr/>
        </p:nvGrpSpPr>
        <p:grpSpPr>
          <a:xfrm>
            <a:off x="4945159" y="2676861"/>
            <a:ext cx="399503" cy="461665"/>
            <a:chOff x="5891338" y="5744015"/>
            <a:chExt cx="399503" cy="461665"/>
          </a:xfrm>
        </p:grpSpPr>
        <p:sp>
          <p:nvSpPr>
            <p:cNvPr id="74" name="文字方塊 73"/>
            <p:cNvSpPr txBox="1"/>
            <p:nvPr/>
          </p:nvSpPr>
          <p:spPr>
            <a:xfrm>
              <a:off x="5935431" y="5837963"/>
              <a:ext cx="311316" cy="273767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endParaRPr lang="zh-TW" altLang="en-US" sz="2400" baseline="-25000" dirty="0"/>
            </a:p>
          </p:txBody>
        </p:sp>
        <p:sp>
          <p:nvSpPr>
            <p:cNvPr id="75" name="文字方塊 74"/>
            <p:cNvSpPr txBox="1"/>
            <p:nvPr/>
          </p:nvSpPr>
          <p:spPr>
            <a:xfrm>
              <a:off x="5891338" y="5744015"/>
              <a:ext cx="39950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+</a:t>
              </a:r>
              <a:endParaRPr lang="zh-TW" altLang="en-US" sz="2400" dirty="0"/>
            </a:p>
          </p:txBody>
        </p:sp>
      </p:grpSp>
      <p:sp>
        <p:nvSpPr>
          <p:cNvPr id="76" name="文字方塊 75"/>
          <p:cNvSpPr txBox="1"/>
          <p:nvPr/>
        </p:nvSpPr>
        <p:spPr>
          <a:xfrm>
            <a:off x="2319676" y="6088544"/>
            <a:ext cx="483079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x</a:t>
            </a:r>
            <a:r>
              <a:rPr lang="en-US" altLang="zh-TW" sz="2400" baseline="-25000" dirty="0"/>
              <a:t>1</a:t>
            </a:r>
            <a:endParaRPr lang="zh-TW" altLang="en-US" sz="2400" baseline="-25000" dirty="0"/>
          </a:p>
        </p:txBody>
      </p:sp>
      <p:sp>
        <p:nvSpPr>
          <p:cNvPr id="77" name="文字方塊 76"/>
          <p:cNvSpPr txBox="1"/>
          <p:nvPr/>
        </p:nvSpPr>
        <p:spPr>
          <a:xfrm>
            <a:off x="3071240" y="6088546"/>
            <a:ext cx="499336" cy="46166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x</a:t>
            </a:r>
            <a:r>
              <a:rPr lang="en-US" altLang="zh-TW" sz="2400" baseline="-25000" dirty="0"/>
              <a:t>2</a:t>
            </a:r>
            <a:endParaRPr lang="zh-TW" altLang="en-US" sz="2400" baseline="-25000" dirty="0"/>
          </a:p>
        </p:txBody>
      </p:sp>
      <p:sp>
        <p:nvSpPr>
          <p:cNvPr id="78" name="文字方塊 77"/>
          <p:cNvSpPr txBox="1"/>
          <p:nvPr/>
        </p:nvSpPr>
        <p:spPr>
          <a:xfrm>
            <a:off x="3816496" y="6088546"/>
            <a:ext cx="499336" cy="46166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x</a:t>
            </a:r>
            <a:r>
              <a:rPr lang="en-US" altLang="zh-TW" sz="2400" baseline="-25000" dirty="0"/>
              <a:t>3</a:t>
            </a:r>
            <a:endParaRPr lang="zh-TW" altLang="en-US" sz="2400" baseline="-25000" dirty="0"/>
          </a:p>
        </p:txBody>
      </p:sp>
      <p:sp>
        <p:nvSpPr>
          <p:cNvPr id="79" name="文字方塊 78"/>
          <p:cNvSpPr txBox="1"/>
          <p:nvPr/>
        </p:nvSpPr>
        <p:spPr>
          <a:xfrm>
            <a:off x="144624" y="2900047"/>
            <a:ext cx="483079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x</a:t>
            </a:r>
            <a:r>
              <a:rPr lang="en-US" altLang="zh-TW" sz="2400" baseline="-25000" dirty="0"/>
              <a:t>1</a:t>
            </a:r>
            <a:endParaRPr lang="zh-TW" altLang="en-US" sz="2400" baseline="-25000" dirty="0"/>
          </a:p>
        </p:txBody>
      </p:sp>
      <p:sp>
        <p:nvSpPr>
          <p:cNvPr id="80" name="文字方塊 79"/>
          <p:cNvSpPr txBox="1"/>
          <p:nvPr/>
        </p:nvSpPr>
        <p:spPr>
          <a:xfrm>
            <a:off x="128367" y="3597914"/>
            <a:ext cx="499336" cy="46166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x</a:t>
            </a:r>
            <a:r>
              <a:rPr lang="en-US" altLang="zh-TW" sz="2400" baseline="-25000" dirty="0"/>
              <a:t>2</a:t>
            </a:r>
            <a:endParaRPr lang="zh-TW" altLang="en-US" sz="2400" baseline="-25000" dirty="0"/>
          </a:p>
        </p:txBody>
      </p:sp>
      <p:sp>
        <p:nvSpPr>
          <p:cNvPr id="81" name="文字方塊 80"/>
          <p:cNvSpPr txBox="1"/>
          <p:nvPr/>
        </p:nvSpPr>
        <p:spPr>
          <a:xfrm>
            <a:off x="117832" y="4295779"/>
            <a:ext cx="499336" cy="46166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x</a:t>
            </a:r>
            <a:r>
              <a:rPr lang="en-US" altLang="zh-TW" sz="2400" baseline="-25000" dirty="0"/>
              <a:t>3</a:t>
            </a:r>
            <a:endParaRPr lang="zh-TW" altLang="en-US" sz="2400" baseline="-25000" dirty="0"/>
          </a:p>
        </p:txBody>
      </p:sp>
      <p:sp>
        <p:nvSpPr>
          <p:cNvPr id="82" name="文字方塊 81"/>
          <p:cNvSpPr txBox="1"/>
          <p:nvPr/>
        </p:nvSpPr>
        <p:spPr>
          <a:xfrm>
            <a:off x="191909" y="156113"/>
            <a:ext cx="483079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x</a:t>
            </a:r>
            <a:r>
              <a:rPr lang="en-US" altLang="zh-TW" sz="2400" baseline="-25000" dirty="0"/>
              <a:t>1</a:t>
            </a:r>
            <a:endParaRPr lang="zh-TW" altLang="en-US" sz="2400" baseline="-25000" dirty="0"/>
          </a:p>
        </p:txBody>
      </p:sp>
      <p:sp>
        <p:nvSpPr>
          <p:cNvPr id="83" name="文字方塊 82"/>
          <p:cNvSpPr txBox="1"/>
          <p:nvPr/>
        </p:nvSpPr>
        <p:spPr>
          <a:xfrm>
            <a:off x="175652" y="853980"/>
            <a:ext cx="499336" cy="46166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x</a:t>
            </a:r>
            <a:r>
              <a:rPr lang="en-US" altLang="zh-TW" sz="2400" baseline="-25000" dirty="0"/>
              <a:t>2</a:t>
            </a:r>
            <a:endParaRPr lang="zh-TW" altLang="en-US" sz="2400" baseline="-25000" dirty="0"/>
          </a:p>
        </p:txBody>
      </p:sp>
      <p:sp>
        <p:nvSpPr>
          <p:cNvPr id="84" name="文字方塊 83"/>
          <p:cNvSpPr txBox="1"/>
          <p:nvPr/>
        </p:nvSpPr>
        <p:spPr>
          <a:xfrm>
            <a:off x="165117" y="1551845"/>
            <a:ext cx="499336" cy="46166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x</a:t>
            </a:r>
            <a:r>
              <a:rPr lang="en-US" altLang="zh-TW" sz="2400" baseline="-25000" dirty="0"/>
              <a:t>3</a:t>
            </a:r>
            <a:endParaRPr lang="zh-TW" altLang="en-US" sz="2400" baseline="-25000" dirty="0"/>
          </a:p>
        </p:txBody>
      </p:sp>
      <p:sp>
        <p:nvSpPr>
          <p:cNvPr id="85" name="文字方塊 84"/>
          <p:cNvSpPr txBox="1"/>
          <p:nvPr/>
        </p:nvSpPr>
        <p:spPr>
          <a:xfrm>
            <a:off x="6121757" y="1971348"/>
            <a:ext cx="483079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x</a:t>
            </a:r>
            <a:r>
              <a:rPr lang="en-US" altLang="zh-TW" sz="2400" baseline="-25000" dirty="0"/>
              <a:t>1</a:t>
            </a:r>
            <a:endParaRPr lang="zh-TW" altLang="en-US" sz="2400" baseline="-25000" dirty="0"/>
          </a:p>
        </p:txBody>
      </p:sp>
      <p:sp>
        <p:nvSpPr>
          <p:cNvPr id="86" name="文字方塊 85"/>
          <p:cNvSpPr txBox="1"/>
          <p:nvPr/>
        </p:nvSpPr>
        <p:spPr>
          <a:xfrm>
            <a:off x="6105500" y="2669215"/>
            <a:ext cx="499336" cy="46166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x</a:t>
            </a:r>
            <a:r>
              <a:rPr lang="en-US" altLang="zh-TW" sz="2400" baseline="-25000" dirty="0"/>
              <a:t>2</a:t>
            </a:r>
            <a:endParaRPr lang="zh-TW" altLang="en-US" sz="2400" baseline="-25000" dirty="0"/>
          </a:p>
        </p:txBody>
      </p:sp>
      <p:sp>
        <p:nvSpPr>
          <p:cNvPr id="87" name="文字方塊 86"/>
          <p:cNvSpPr txBox="1"/>
          <p:nvPr/>
        </p:nvSpPr>
        <p:spPr>
          <a:xfrm>
            <a:off x="6094965" y="3367080"/>
            <a:ext cx="499336" cy="46166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x</a:t>
            </a:r>
            <a:r>
              <a:rPr lang="en-US" altLang="zh-TW" sz="2400" baseline="-25000" dirty="0"/>
              <a:t>3</a:t>
            </a:r>
            <a:endParaRPr lang="zh-TW" altLang="en-US" sz="2400" baseline="-25000" dirty="0"/>
          </a:p>
        </p:txBody>
      </p:sp>
      <p:sp>
        <p:nvSpPr>
          <p:cNvPr id="4" name="文字方塊 3"/>
          <p:cNvSpPr txBox="1"/>
          <p:nvPr/>
        </p:nvSpPr>
        <p:spPr>
          <a:xfrm>
            <a:off x="2956505" y="278621"/>
            <a:ext cx="4698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y</a:t>
            </a:r>
            <a:endParaRPr lang="zh-TW" altLang="en-US" sz="2400" dirty="0"/>
          </a:p>
        </p:txBody>
      </p:sp>
      <p:cxnSp>
        <p:nvCxnSpPr>
          <p:cNvPr id="7" name="直線單箭頭接點 6"/>
          <p:cNvCxnSpPr>
            <a:stCxn id="82" idx="3"/>
            <a:endCxn id="71" idx="1"/>
          </p:cNvCxnSpPr>
          <p:nvPr/>
        </p:nvCxnSpPr>
        <p:spPr>
          <a:xfrm>
            <a:off x="674988" y="386946"/>
            <a:ext cx="629684" cy="71542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線單箭頭接點 87"/>
          <p:cNvCxnSpPr>
            <a:endCxn id="71" idx="1"/>
          </p:cNvCxnSpPr>
          <p:nvPr/>
        </p:nvCxnSpPr>
        <p:spPr>
          <a:xfrm flipV="1">
            <a:off x="665347" y="1102369"/>
            <a:ext cx="639325" cy="1735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線單箭頭接點 88"/>
          <p:cNvCxnSpPr>
            <a:endCxn id="71" idx="1"/>
          </p:cNvCxnSpPr>
          <p:nvPr/>
        </p:nvCxnSpPr>
        <p:spPr>
          <a:xfrm flipV="1">
            <a:off x="674988" y="1102369"/>
            <a:ext cx="629684" cy="70832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線單箭頭接點 89"/>
          <p:cNvCxnSpPr/>
          <p:nvPr/>
        </p:nvCxnSpPr>
        <p:spPr>
          <a:xfrm>
            <a:off x="669299" y="3107952"/>
            <a:ext cx="629684" cy="71542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線單箭頭接點 90"/>
          <p:cNvCxnSpPr/>
          <p:nvPr/>
        </p:nvCxnSpPr>
        <p:spPr>
          <a:xfrm flipV="1">
            <a:off x="659658" y="3823375"/>
            <a:ext cx="639325" cy="1735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線單箭頭接點 91"/>
          <p:cNvCxnSpPr/>
          <p:nvPr/>
        </p:nvCxnSpPr>
        <p:spPr>
          <a:xfrm flipV="1">
            <a:off x="669299" y="3823375"/>
            <a:ext cx="629684" cy="70832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線單箭頭接點 92"/>
          <p:cNvCxnSpPr>
            <a:stCxn id="85" idx="1"/>
            <a:endCxn id="75" idx="3"/>
          </p:cNvCxnSpPr>
          <p:nvPr/>
        </p:nvCxnSpPr>
        <p:spPr>
          <a:xfrm flipH="1">
            <a:off x="5344662" y="2202181"/>
            <a:ext cx="777095" cy="70551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線單箭頭接點 93"/>
          <p:cNvCxnSpPr>
            <a:stCxn id="86" idx="1"/>
          </p:cNvCxnSpPr>
          <p:nvPr/>
        </p:nvCxnSpPr>
        <p:spPr>
          <a:xfrm flipH="1">
            <a:off x="5342227" y="2900047"/>
            <a:ext cx="763273" cy="536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線單箭頭接點 94"/>
          <p:cNvCxnSpPr>
            <a:stCxn id="87" idx="1"/>
          </p:cNvCxnSpPr>
          <p:nvPr/>
        </p:nvCxnSpPr>
        <p:spPr>
          <a:xfrm flipH="1" flipV="1">
            <a:off x="5351867" y="2905415"/>
            <a:ext cx="743098" cy="69249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線單箭頭接點 95"/>
          <p:cNvCxnSpPr/>
          <p:nvPr/>
        </p:nvCxnSpPr>
        <p:spPr>
          <a:xfrm rot="5400000" flipH="1">
            <a:off x="3469184" y="5407603"/>
            <a:ext cx="629684" cy="71542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線單箭頭接點 96"/>
          <p:cNvCxnSpPr/>
          <p:nvPr/>
        </p:nvCxnSpPr>
        <p:spPr>
          <a:xfrm rot="5400000" flipH="1" flipV="1">
            <a:off x="3034408" y="5751817"/>
            <a:ext cx="639325" cy="1735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線單箭頭接點 97"/>
          <p:cNvCxnSpPr/>
          <p:nvPr/>
        </p:nvCxnSpPr>
        <p:spPr>
          <a:xfrm rot="5400000" flipH="1" flipV="1">
            <a:off x="2632785" y="5396994"/>
            <a:ext cx="629684" cy="70832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/>
          <p:cNvSpPr txBox="1"/>
          <p:nvPr/>
        </p:nvSpPr>
        <p:spPr>
          <a:xfrm>
            <a:off x="2354033" y="5654786"/>
            <a:ext cx="3238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0000FF"/>
                </a:solidFill>
              </a:rPr>
              <a:t>1</a:t>
            </a:r>
            <a:endParaRPr lang="zh-TW" altLang="en-US" sz="2400" b="1" dirty="0">
              <a:solidFill>
                <a:srgbClr val="0000FF"/>
              </a:solidFill>
            </a:endParaRPr>
          </a:p>
        </p:txBody>
      </p:sp>
      <p:sp>
        <p:nvSpPr>
          <p:cNvPr id="99" name="文字方塊 98"/>
          <p:cNvSpPr txBox="1"/>
          <p:nvPr/>
        </p:nvSpPr>
        <p:spPr>
          <a:xfrm>
            <a:off x="3071240" y="5705240"/>
            <a:ext cx="3238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bg1">
                    <a:lumMod val="50000"/>
                  </a:schemeClr>
                </a:solidFill>
              </a:rPr>
              <a:t>0</a:t>
            </a:r>
            <a:endParaRPr lang="zh-TW" alt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0" name="文字方塊 99"/>
          <p:cNvSpPr txBox="1"/>
          <p:nvPr/>
        </p:nvSpPr>
        <p:spPr>
          <a:xfrm>
            <a:off x="3625970" y="5710409"/>
            <a:ext cx="3238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bg1">
                    <a:lumMod val="50000"/>
                  </a:schemeClr>
                </a:solidFill>
              </a:rPr>
              <a:t>0</a:t>
            </a:r>
            <a:endParaRPr lang="zh-TW" alt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1" name="文字方塊 100"/>
          <p:cNvSpPr txBox="1"/>
          <p:nvPr/>
        </p:nvSpPr>
        <p:spPr>
          <a:xfrm>
            <a:off x="646267" y="1456530"/>
            <a:ext cx="6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0000FF"/>
                </a:solidFill>
              </a:rPr>
              <a:t>100</a:t>
            </a:r>
            <a:endParaRPr lang="zh-TW" altLang="en-US" sz="2400" b="1" dirty="0">
              <a:solidFill>
                <a:srgbClr val="0000FF"/>
              </a:solidFill>
            </a:endParaRPr>
          </a:p>
        </p:txBody>
      </p:sp>
      <p:sp>
        <p:nvSpPr>
          <p:cNvPr id="102" name="文字方塊 101"/>
          <p:cNvSpPr txBox="1"/>
          <p:nvPr/>
        </p:nvSpPr>
        <p:spPr>
          <a:xfrm>
            <a:off x="5830247" y="1920356"/>
            <a:ext cx="3238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bg1">
                    <a:lumMod val="50000"/>
                  </a:schemeClr>
                </a:solidFill>
              </a:rPr>
              <a:t>0</a:t>
            </a:r>
            <a:endParaRPr lang="zh-TW" alt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3" name="文字方塊 102"/>
          <p:cNvSpPr txBox="1"/>
          <p:nvPr/>
        </p:nvSpPr>
        <p:spPr>
          <a:xfrm>
            <a:off x="5801339" y="3241343"/>
            <a:ext cx="2715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bg1">
                    <a:lumMod val="50000"/>
                  </a:schemeClr>
                </a:solidFill>
              </a:rPr>
              <a:t>0</a:t>
            </a:r>
            <a:endParaRPr lang="zh-TW" alt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4" name="文字方塊 103"/>
          <p:cNvSpPr txBox="1"/>
          <p:nvPr/>
        </p:nvSpPr>
        <p:spPr>
          <a:xfrm>
            <a:off x="4506358" y="6092794"/>
            <a:ext cx="499336" cy="46166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105" name="文字方塊 104"/>
          <p:cNvSpPr txBox="1"/>
          <p:nvPr/>
        </p:nvSpPr>
        <p:spPr>
          <a:xfrm>
            <a:off x="6105500" y="4018475"/>
            <a:ext cx="499336" cy="46166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baseline="-25000" dirty="0"/>
          </a:p>
        </p:txBody>
      </p:sp>
      <p:sp>
        <p:nvSpPr>
          <p:cNvPr id="106" name="文字方塊 105"/>
          <p:cNvSpPr txBox="1"/>
          <p:nvPr/>
        </p:nvSpPr>
        <p:spPr>
          <a:xfrm>
            <a:off x="117832" y="4922735"/>
            <a:ext cx="499336" cy="46166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baseline="-25000" dirty="0"/>
          </a:p>
        </p:txBody>
      </p:sp>
      <p:sp>
        <p:nvSpPr>
          <p:cNvPr id="107" name="文字方塊 106"/>
          <p:cNvSpPr txBox="1"/>
          <p:nvPr/>
        </p:nvSpPr>
        <p:spPr>
          <a:xfrm>
            <a:off x="144624" y="2213907"/>
            <a:ext cx="499336" cy="46166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baseline="-25000" dirty="0"/>
          </a:p>
        </p:txBody>
      </p:sp>
      <p:cxnSp>
        <p:nvCxnSpPr>
          <p:cNvPr id="108" name="直線單箭頭接點 107"/>
          <p:cNvCxnSpPr>
            <a:stCxn id="104" idx="0"/>
          </p:cNvCxnSpPr>
          <p:nvPr/>
        </p:nvCxnSpPr>
        <p:spPr>
          <a:xfrm flipH="1" flipV="1">
            <a:off x="3556076" y="5450473"/>
            <a:ext cx="1199950" cy="64232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線單箭頭接點 108"/>
          <p:cNvCxnSpPr>
            <a:endCxn id="75" idx="3"/>
          </p:cNvCxnSpPr>
          <p:nvPr/>
        </p:nvCxnSpPr>
        <p:spPr>
          <a:xfrm flipH="1" flipV="1">
            <a:off x="5344662" y="2907694"/>
            <a:ext cx="750303" cy="13880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線單箭頭接點 109"/>
          <p:cNvCxnSpPr>
            <a:stCxn id="106" idx="3"/>
          </p:cNvCxnSpPr>
          <p:nvPr/>
        </p:nvCxnSpPr>
        <p:spPr>
          <a:xfrm flipV="1">
            <a:off x="617168" y="3854018"/>
            <a:ext cx="677400" cy="129955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直線單箭頭接點 110"/>
          <p:cNvCxnSpPr>
            <a:stCxn id="107" idx="3"/>
          </p:cNvCxnSpPr>
          <p:nvPr/>
        </p:nvCxnSpPr>
        <p:spPr>
          <a:xfrm flipV="1">
            <a:off x="643960" y="1081684"/>
            <a:ext cx="655023" cy="136305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文字方塊 112"/>
          <p:cNvSpPr txBox="1"/>
          <p:nvPr/>
        </p:nvSpPr>
        <p:spPr>
          <a:xfrm>
            <a:off x="4303514" y="5686920"/>
            <a:ext cx="3238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bg1">
                    <a:lumMod val="50000"/>
                  </a:schemeClr>
                </a:solidFill>
              </a:rPr>
              <a:t>0</a:t>
            </a:r>
            <a:endParaRPr lang="zh-TW" alt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4" name="文字方塊 113"/>
          <p:cNvSpPr txBox="1"/>
          <p:nvPr/>
        </p:nvSpPr>
        <p:spPr>
          <a:xfrm>
            <a:off x="627703" y="2258796"/>
            <a:ext cx="6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FF0000"/>
                </a:solidFill>
              </a:rPr>
              <a:t>-10</a:t>
            </a:r>
            <a:endParaRPr lang="zh-TW" altLang="en-US" sz="2400" b="1" dirty="0">
              <a:solidFill>
                <a:srgbClr val="FF0000"/>
              </a:solidFill>
            </a:endParaRPr>
          </a:p>
        </p:txBody>
      </p:sp>
      <p:sp>
        <p:nvSpPr>
          <p:cNvPr id="115" name="文字方塊 114"/>
          <p:cNvSpPr txBox="1"/>
          <p:nvPr/>
        </p:nvSpPr>
        <p:spPr>
          <a:xfrm>
            <a:off x="655815" y="71691"/>
            <a:ext cx="6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bg1">
                    <a:lumMod val="50000"/>
                  </a:schemeClr>
                </a:solidFill>
              </a:rPr>
              <a:t>0</a:t>
            </a:r>
            <a:endParaRPr lang="zh-TW" alt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6" name="文字方塊 115"/>
          <p:cNvSpPr txBox="1"/>
          <p:nvPr/>
        </p:nvSpPr>
        <p:spPr>
          <a:xfrm>
            <a:off x="665951" y="731142"/>
            <a:ext cx="6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bg1">
                    <a:lumMod val="50000"/>
                  </a:schemeClr>
                </a:solidFill>
              </a:rPr>
              <a:t>0</a:t>
            </a:r>
            <a:endParaRPr lang="zh-TW" alt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7" name="文字方塊 116"/>
          <p:cNvSpPr txBox="1"/>
          <p:nvPr/>
        </p:nvSpPr>
        <p:spPr>
          <a:xfrm>
            <a:off x="556557" y="3486465"/>
            <a:ext cx="6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0000FF"/>
                </a:solidFill>
              </a:rPr>
              <a:t>100</a:t>
            </a:r>
            <a:endParaRPr lang="zh-TW" altLang="en-US" sz="2400" b="1" dirty="0">
              <a:solidFill>
                <a:srgbClr val="0000FF"/>
              </a:solidFill>
            </a:endParaRPr>
          </a:p>
        </p:txBody>
      </p:sp>
      <p:sp>
        <p:nvSpPr>
          <p:cNvPr id="119" name="文字方塊 118"/>
          <p:cNvSpPr txBox="1"/>
          <p:nvPr/>
        </p:nvSpPr>
        <p:spPr>
          <a:xfrm>
            <a:off x="612753" y="4956930"/>
            <a:ext cx="6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FF0000"/>
                </a:solidFill>
              </a:rPr>
              <a:t>-10</a:t>
            </a:r>
            <a:endParaRPr lang="zh-TW" altLang="en-US" sz="2400" b="1" dirty="0">
              <a:solidFill>
                <a:srgbClr val="FF0000"/>
              </a:solidFill>
            </a:endParaRPr>
          </a:p>
        </p:txBody>
      </p:sp>
      <p:sp>
        <p:nvSpPr>
          <p:cNvPr id="120" name="文字方塊 119"/>
          <p:cNvSpPr txBox="1"/>
          <p:nvPr/>
        </p:nvSpPr>
        <p:spPr>
          <a:xfrm>
            <a:off x="641473" y="2787325"/>
            <a:ext cx="6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bg1">
                    <a:lumMod val="50000"/>
                  </a:schemeClr>
                </a:solidFill>
              </a:rPr>
              <a:t>0</a:t>
            </a:r>
            <a:endParaRPr lang="zh-TW" alt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1" name="文字方塊 120"/>
          <p:cNvSpPr txBox="1"/>
          <p:nvPr/>
        </p:nvSpPr>
        <p:spPr>
          <a:xfrm>
            <a:off x="655814" y="4198863"/>
            <a:ext cx="6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bg1">
                    <a:lumMod val="50000"/>
                  </a:schemeClr>
                </a:solidFill>
              </a:rPr>
              <a:t>0</a:t>
            </a:r>
            <a:endParaRPr lang="zh-TW" alt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2" name="文字方塊 121"/>
          <p:cNvSpPr txBox="1"/>
          <p:nvPr/>
        </p:nvSpPr>
        <p:spPr>
          <a:xfrm>
            <a:off x="5659296" y="3891560"/>
            <a:ext cx="6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0000FF"/>
                </a:solidFill>
              </a:rPr>
              <a:t>10</a:t>
            </a:r>
            <a:endParaRPr lang="zh-TW" altLang="en-US" sz="2400" b="1" dirty="0">
              <a:solidFill>
                <a:srgbClr val="0000FF"/>
              </a:solidFill>
            </a:endParaRPr>
          </a:p>
        </p:txBody>
      </p:sp>
      <p:sp>
        <p:nvSpPr>
          <p:cNvPr id="123" name="文字方塊 122"/>
          <p:cNvSpPr txBox="1"/>
          <p:nvPr/>
        </p:nvSpPr>
        <p:spPr>
          <a:xfrm>
            <a:off x="5475699" y="2556492"/>
            <a:ext cx="9021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0000FF"/>
                </a:solidFill>
              </a:rPr>
              <a:t>100</a:t>
            </a:r>
            <a:endParaRPr lang="zh-TW" altLang="en-US" sz="2400" b="1" dirty="0">
              <a:solidFill>
                <a:srgbClr val="0000FF"/>
              </a:solidFill>
            </a:endParaRPr>
          </a:p>
        </p:txBody>
      </p:sp>
      <p:cxnSp>
        <p:nvCxnSpPr>
          <p:cNvPr id="128" name="直線接點 127"/>
          <p:cNvCxnSpPr/>
          <p:nvPr/>
        </p:nvCxnSpPr>
        <p:spPr>
          <a:xfrm flipH="1">
            <a:off x="3233547" y="4586214"/>
            <a:ext cx="256453" cy="256453"/>
          </a:xfrm>
          <a:prstGeom prst="line">
            <a:avLst/>
          </a:prstGeom>
          <a:ln w="762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直線接點 131"/>
          <p:cNvCxnSpPr/>
          <p:nvPr/>
        </p:nvCxnSpPr>
        <p:spPr>
          <a:xfrm flipH="1">
            <a:off x="3243747" y="1830421"/>
            <a:ext cx="256453" cy="256453"/>
          </a:xfrm>
          <a:prstGeom prst="line">
            <a:avLst/>
          </a:prstGeom>
          <a:ln w="762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文字方塊 141"/>
          <p:cNvSpPr txBox="1"/>
          <p:nvPr/>
        </p:nvSpPr>
        <p:spPr>
          <a:xfrm>
            <a:off x="3190278" y="2679520"/>
            <a:ext cx="361092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0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4" grpId="0" animBg="1"/>
      <p:bldP spid="14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矩形 129"/>
          <p:cNvSpPr/>
          <p:nvPr/>
        </p:nvSpPr>
        <p:spPr>
          <a:xfrm>
            <a:off x="6417886" y="5210987"/>
            <a:ext cx="621081" cy="1332931"/>
          </a:xfrm>
          <a:prstGeom prst="rect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4" name="矩形 133"/>
          <p:cNvSpPr/>
          <p:nvPr/>
        </p:nvSpPr>
        <p:spPr>
          <a:xfrm>
            <a:off x="5698739" y="5217278"/>
            <a:ext cx="621081" cy="1332931"/>
          </a:xfrm>
          <a:prstGeom prst="rect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2" name="圖片 5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87736" y="461347"/>
            <a:ext cx="3757175" cy="493333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6" name="文字方塊 45"/>
              <p:cNvSpPr txBox="1"/>
              <p:nvPr/>
            </p:nvSpPr>
            <p:spPr>
              <a:xfrm>
                <a:off x="5281173" y="5231248"/>
                <a:ext cx="3649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46" name="文字方塊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1173" y="5231248"/>
                <a:ext cx="364908" cy="369332"/>
              </a:xfrm>
              <a:prstGeom prst="rect">
                <a:avLst/>
              </a:prstGeom>
              <a:blipFill rotWithShape="1">
                <a:blip r:embed="rId2"/>
                <a:stretch>
                  <a:fillRect l="-141" t="-32" r="-10360" b="1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7" name="文字方塊 46"/>
              <p:cNvSpPr txBox="1"/>
              <p:nvPr/>
            </p:nvSpPr>
            <p:spPr>
              <a:xfrm>
                <a:off x="5281173" y="5651472"/>
                <a:ext cx="3720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47" name="文字方塊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1173" y="5651472"/>
                <a:ext cx="372025" cy="369332"/>
              </a:xfrm>
              <a:prstGeom prst="rect">
                <a:avLst/>
              </a:prstGeom>
              <a:blipFill rotWithShape="1">
                <a:blip r:embed="rId3"/>
                <a:stretch>
                  <a:fillRect l="-138" t="-164" r="-9273" b="1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8" name="文字方塊 47"/>
              <p:cNvSpPr txBox="1"/>
              <p:nvPr/>
            </p:nvSpPr>
            <p:spPr>
              <a:xfrm>
                <a:off x="5289687" y="6107075"/>
                <a:ext cx="3720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48" name="文字方塊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9687" y="6107075"/>
                <a:ext cx="372025" cy="369332"/>
              </a:xfrm>
              <a:prstGeom prst="rect">
                <a:avLst/>
              </a:prstGeom>
              <a:blipFill rotWithShape="1">
                <a:blip r:embed="rId4"/>
                <a:stretch>
                  <a:fillRect l="-37" t="-76" r="-9374" b="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9" name="文字方塊 48"/>
              <p:cNvSpPr txBox="1"/>
              <p:nvPr/>
            </p:nvSpPr>
            <p:spPr>
              <a:xfrm>
                <a:off x="5367822" y="645159"/>
                <a:ext cx="2457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49" name="文字方塊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7822" y="645159"/>
                <a:ext cx="245708" cy="369332"/>
              </a:xfrm>
              <a:prstGeom prst="rect">
                <a:avLst/>
              </a:prstGeom>
              <a:blipFill rotWithShape="1">
                <a:blip r:embed="rId5"/>
                <a:stretch>
                  <a:fillRect l="-68" t="-172" r="-12869" b="1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文字方塊 49"/>
          <p:cNvSpPr txBox="1"/>
          <p:nvPr/>
        </p:nvSpPr>
        <p:spPr>
          <a:xfrm>
            <a:off x="5766095" y="5258372"/>
            <a:ext cx="448574" cy="120032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3</a:t>
            </a:r>
            <a:endParaRPr lang="en-US" altLang="zh-TW" sz="2400" dirty="0"/>
          </a:p>
          <a:p>
            <a:pPr algn="ctr"/>
            <a:r>
              <a:rPr lang="en-US" altLang="zh-TW" sz="2400" dirty="0"/>
              <a:t>1</a:t>
            </a:r>
            <a:endParaRPr lang="en-US" altLang="zh-TW" sz="2400" dirty="0"/>
          </a:p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51" name="文字方塊 50"/>
          <p:cNvSpPr txBox="1"/>
          <p:nvPr/>
        </p:nvSpPr>
        <p:spPr>
          <a:xfrm>
            <a:off x="5780647" y="569220"/>
            <a:ext cx="448574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  <a:endParaRPr lang="en-US" altLang="zh-TW" sz="2400" dirty="0"/>
          </a:p>
        </p:txBody>
      </p:sp>
      <p:sp>
        <p:nvSpPr>
          <p:cNvPr id="54" name="文字方塊 53"/>
          <p:cNvSpPr txBox="1"/>
          <p:nvPr/>
        </p:nvSpPr>
        <p:spPr>
          <a:xfrm>
            <a:off x="6492300" y="5254237"/>
            <a:ext cx="448574" cy="120032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4</a:t>
            </a:r>
            <a:endParaRPr lang="en-US" altLang="zh-TW" sz="2400" dirty="0"/>
          </a:p>
          <a:p>
            <a:pPr algn="ctr"/>
            <a:r>
              <a:rPr lang="en-US" altLang="zh-TW" sz="2400" dirty="0"/>
              <a:t>1</a:t>
            </a:r>
            <a:endParaRPr lang="en-US" altLang="zh-TW" sz="2400" dirty="0"/>
          </a:p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55" name="文字方塊 54"/>
          <p:cNvSpPr txBox="1"/>
          <p:nvPr/>
        </p:nvSpPr>
        <p:spPr>
          <a:xfrm>
            <a:off x="6467461" y="570165"/>
            <a:ext cx="448574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  <a:endParaRPr lang="en-US" altLang="zh-TW" sz="2400" dirty="0"/>
          </a:p>
        </p:txBody>
      </p:sp>
      <p:sp>
        <p:nvSpPr>
          <p:cNvPr id="56" name="文字方塊 55"/>
          <p:cNvSpPr txBox="1"/>
          <p:nvPr/>
        </p:nvSpPr>
        <p:spPr>
          <a:xfrm>
            <a:off x="7173146" y="5268155"/>
            <a:ext cx="448574" cy="120032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2</a:t>
            </a:r>
            <a:endParaRPr lang="en-US" altLang="zh-TW" sz="2400" dirty="0"/>
          </a:p>
          <a:p>
            <a:pPr algn="ctr"/>
            <a:r>
              <a:rPr lang="en-US" altLang="zh-TW" sz="2400" dirty="0"/>
              <a:t>0</a:t>
            </a:r>
            <a:endParaRPr lang="en-US" altLang="zh-TW" sz="2400" dirty="0"/>
          </a:p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57" name="文字方塊 56"/>
          <p:cNvSpPr txBox="1"/>
          <p:nvPr/>
        </p:nvSpPr>
        <p:spPr>
          <a:xfrm>
            <a:off x="7130208" y="590436"/>
            <a:ext cx="448574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  <a:endParaRPr lang="en-US" altLang="zh-TW" sz="2400" dirty="0"/>
          </a:p>
        </p:txBody>
      </p:sp>
      <p:sp>
        <p:nvSpPr>
          <p:cNvPr id="58" name="文字方塊 57"/>
          <p:cNvSpPr txBox="1"/>
          <p:nvPr/>
        </p:nvSpPr>
        <p:spPr>
          <a:xfrm>
            <a:off x="7828156" y="5277289"/>
            <a:ext cx="448574" cy="120032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en-US" altLang="zh-TW" sz="2400" dirty="0"/>
          </a:p>
          <a:p>
            <a:pPr algn="ctr"/>
            <a:r>
              <a:rPr lang="en-US" altLang="zh-TW" sz="2400" dirty="0"/>
              <a:t>0</a:t>
            </a:r>
            <a:endParaRPr lang="en-US" altLang="zh-TW" sz="2400" dirty="0"/>
          </a:p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59" name="文字方塊 58"/>
          <p:cNvSpPr txBox="1"/>
          <p:nvPr/>
        </p:nvSpPr>
        <p:spPr>
          <a:xfrm>
            <a:off x="7792955" y="580192"/>
            <a:ext cx="448574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7</a:t>
            </a:r>
            <a:endParaRPr lang="en-US" altLang="zh-TW" sz="2400" dirty="0"/>
          </a:p>
        </p:txBody>
      </p:sp>
      <p:sp>
        <p:nvSpPr>
          <p:cNvPr id="60" name="文字方塊 59"/>
          <p:cNvSpPr txBox="1"/>
          <p:nvPr/>
        </p:nvSpPr>
        <p:spPr>
          <a:xfrm>
            <a:off x="8475046" y="5278025"/>
            <a:ext cx="448574" cy="120032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3</a:t>
            </a:r>
            <a:endParaRPr lang="en-US" altLang="zh-TW" sz="2400" dirty="0"/>
          </a:p>
          <a:p>
            <a:pPr algn="ctr"/>
            <a:r>
              <a:rPr lang="en-US" altLang="zh-TW" sz="2400" dirty="0"/>
              <a:t>-1</a:t>
            </a:r>
            <a:endParaRPr lang="en-US" altLang="zh-TW" sz="2400" dirty="0"/>
          </a:p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61" name="文字方塊 60"/>
          <p:cNvSpPr txBox="1"/>
          <p:nvPr/>
        </p:nvSpPr>
        <p:spPr>
          <a:xfrm>
            <a:off x="8433528" y="580192"/>
            <a:ext cx="448574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  <a:endParaRPr lang="en-US" altLang="zh-TW" sz="2400" dirty="0"/>
          </a:p>
        </p:txBody>
      </p:sp>
      <p:sp>
        <p:nvSpPr>
          <p:cNvPr id="62" name="矩形 61"/>
          <p:cNvSpPr/>
          <p:nvPr/>
        </p:nvSpPr>
        <p:spPr>
          <a:xfrm>
            <a:off x="5841470" y="5681509"/>
            <a:ext cx="319177" cy="349821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3" name="矩形 62"/>
          <p:cNvSpPr/>
          <p:nvPr/>
        </p:nvSpPr>
        <p:spPr>
          <a:xfrm>
            <a:off x="6556998" y="5677374"/>
            <a:ext cx="319177" cy="349821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4" name="矩形 63"/>
          <p:cNvSpPr/>
          <p:nvPr/>
        </p:nvSpPr>
        <p:spPr>
          <a:xfrm>
            <a:off x="7892854" y="6081072"/>
            <a:ext cx="319177" cy="349821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00B050"/>
              </a:solidFill>
            </a:endParaRPr>
          </a:p>
        </p:txBody>
      </p:sp>
      <p:sp>
        <p:nvSpPr>
          <p:cNvPr id="65" name="矩形 64"/>
          <p:cNvSpPr/>
          <p:nvPr/>
        </p:nvSpPr>
        <p:spPr>
          <a:xfrm>
            <a:off x="7857653" y="632555"/>
            <a:ext cx="319177" cy="34982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00B050"/>
              </a:solidFill>
            </a:endParaRPr>
          </a:p>
        </p:txBody>
      </p:sp>
      <p:sp>
        <p:nvSpPr>
          <p:cNvPr id="73" name="矩形 72"/>
          <p:cNvSpPr/>
          <p:nvPr/>
        </p:nvSpPr>
        <p:spPr>
          <a:xfrm>
            <a:off x="8546113" y="5707403"/>
            <a:ext cx="319177" cy="349821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3" name="群組 2"/>
          <p:cNvGrpSpPr/>
          <p:nvPr/>
        </p:nvGrpSpPr>
        <p:grpSpPr>
          <a:xfrm>
            <a:off x="3171073" y="5068598"/>
            <a:ext cx="399503" cy="461665"/>
            <a:chOff x="5891338" y="5744015"/>
            <a:chExt cx="399503" cy="461665"/>
          </a:xfrm>
        </p:grpSpPr>
        <p:sp>
          <p:nvSpPr>
            <p:cNvPr id="53" name="文字方塊 52"/>
            <p:cNvSpPr txBox="1"/>
            <p:nvPr/>
          </p:nvSpPr>
          <p:spPr>
            <a:xfrm>
              <a:off x="5935431" y="5837963"/>
              <a:ext cx="311316" cy="273767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endParaRPr lang="zh-TW" altLang="en-US" sz="2400" baseline="-25000" dirty="0"/>
            </a:p>
          </p:txBody>
        </p:sp>
        <p:sp>
          <p:nvSpPr>
            <p:cNvPr id="2" name="文字方塊 1"/>
            <p:cNvSpPr txBox="1"/>
            <p:nvPr/>
          </p:nvSpPr>
          <p:spPr>
            <a:xfrm>
              <a:off x="5891338" y="5744015"/>
              <a:ext cx="39950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+</a:t>
              </a:r>
              <a:endParaRPr lang="zh-TW" altLang="en-US" sz="2400" dirty="0"/>
            </a:p>
          </p:txBody>
        </p:sp>
      </p:grpSp>
      <p:grpSp>
        <p:nvGrpSpPr>
          <p:cNvPr id="66" name="群組 65"/>
          <p:cNvGrpSpPr/>
          <p:nvPr/>
        </p:nvGrpSpPr>
        <p:grpSpPr>
          <a:xfrm>
            <a:off x="1311536" y="3600478"/>
            <a:ext cx="399503" cy="461665"/>
            <a:chOff x="5891338" y="5744015"/>
            <a:chExt cx="399503" cy="461665"/>
          </a:xfrm>
        </p:grpSpPr>
        <p:sp>
          <p:nvSpPr>
            <p:cNvPr id="67" name="文字方塊 66"/>
            <p:cNvSpPr txBox="1"/>
            <p:nvPr/>
          </p:nvSpPr>
          <p:spPr>
            <a:xfrm>
              <a:off x="5935431" y="5837963"/>
              <a:ext cx="311316" cy="273767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endParaRPr lang="zh-TW" altLang="en-US" sz="2400" baseline="-25000" dirty="0"/>
            </a:p>
          </p:txBody>
        </p:sp>
        <p:sp>
          <p:nvSpPr>
            <p:cNvPr id="68" name="文字方塊 67"/>
            <p:cNvSpPr txBox="1"/>
            <p:nvPr/>
          </p:nvSpPr>
          <p:spPr>
            <a:xfrm>
              <a:off x="5891338" y="5744015"/>
              <a:ext cx="39950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+</a:t>
              </a:r>
              <a:endParaRPr lang="zh-TW" altLang="en-US" sz="2400" dirty="0"/>
            </a:p>
          </p:txBody>
        </p:sp>
      </p:grpSp>
      <p:grpSp>
        <p:nvGrpSpPr>
          <p:cNvPr id="69" name="群組 68"/>
          <p:cNvGrpSpPr/>
          <p:nvPr/>
        </p:nvGrpSpPr>
        <p:grpSpPr>
          <a:xfrm>
            <a:off x="1304672" y="871536"/>
            <a:ext cx="399503" cy="461665"/>
            <a:chOff x="5891338" y="5744015"/>
            <a:chExt cx="399503" cy="461665"/>
          </a:xfrm>
        </p:grpSpPr>
        <p:sp>
          <p:nvSpPr>
            <p:cNvPr id="70" name="文字方塊 69"/>
            <p:cNvSpPr txBox="1"/>
            <p:nvPr/>
          </p:nvSpPr>
          <p:spPr>
            <a:xfrm>
              <a:off x="5935431" y="5837963"/>
              <a:ext cx="311316" cy="273767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endParaRPr lang="zh-TW" altLang="en-US" sz="2400" baseline="-25000" dirty="0"/>
            </a:p>
          </p:txBody>
        </p:sp>
        <p:sp>
          <p:nvSpPr>
            <p:cNvPr id="71" name="文字方塊 70"/>
            <p:cNvSpPr txBox="1"/>
            <p:nvPr/>
          </p:nvSpPr>
          <p:spPr>
            <a:xfrm>
              <a:off x="5891338" y="5744015"/>
              <a:ext cx="39950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+</a:t>
              </a:r>
              <a:endParaRPr lang="zh-TW" altLang="en-US" sz="2400" dirty="0"/>
            </a:p>
          </p:txBody>
        </p:sp>
      </p:grpSp>
      <p:grpSp>
        <p:nvGrpSpPr>
          <p:cNvPr id="72" name="群組 71"/>
          <p:cNvGrpSpPr/>
          <p:nvPr/>
        </p:nvGrpSpPr>
        <p:grpSpPr>
          <a:xfrm>
            <a:off x="4945159" y="2676861"/>
            <a:ext cx="399503" cy="461665"/>
            <a:chOff x="5891338" y="5744015"/>
            <a:chExt cx="399503" cy="461665"/>
          </a:xfrm>
        </p:grpSpPr>
        <p:sp>
          <p:nvSpPr>
            <p:cNvPr id="74" name="文字方塊 73"/>
            <p:cNvSpPr txBox="1"/>
            <p:nvPr/>
          </p:nvSpPr>
          <p:spPr>
            <a:xfrm>
              <a:off x="5935431" y="5837963"/>
              <a:ext cx="311316" cy="273767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endParaRPr lang="zh-TW" altLang="en-US" sz="2400" baseline="-25000" dirty="0"/>
            </a:p>
          </p:txBody>
        </p:sp>
        <p:sp>
          <p:nvSpPr>
            <p:cNvPr id="75" name="文字方塊 74"/>
            <p:cNvSpPr txBox="1"/>
            <p:nvPr/>
          </p:nvSpPr>
          <p:spPr>
            <a:xfrm>
              <a:off x="5891338" y="5744015"/>
              <a:ext cx="39950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+</a:t>
              </a:r>
              <a:endParaRPr lang="zh-TW" altLang="en-US" sz="2400" dirty="0"/>
            </a:p>
          </p:txBody>
        </p:sp>
      </p:grpSp>
      <p:sp>
        <p:nvSpPr>
          <p:cNvPr id="76" name="文字方塊 75"/>
          <p:cNvSpPr txBox="1"/>
          <p:nvPr/>
        </p:nvSpPr>
        <p:spPr>
          <a:xfrm>
            <a:off x="2319676" y="6088544"/>
            <a:ext cx="483079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3</a:t>
            </a:r>
            <a:endParaRPr lang="zh-TW" altLang="en-US" sz="2400" baseline="-25000" dirty="0"/>
          </a:p>
        </p:txBody>
      </p:sp>
      <p:sp>
        <p:nvSpPr>
          <p:cNvPr id="77" name="文字方塊 76"/>
          <p:cNvSpPr txBox="1"/>
          <p:nvPr/>
        </p:nvSpPr>
        <p:spPr>
          <a:xfrm>
            <a:off x="3071240" y="6088546"/>
            <a:ext cx="499336" cy="46166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baseline="-25000" dirty="0"/>
          </a:p>
        </p:txBody>
      </p:sp>
      <p:sp>
        <p:nvSpPr>
          <p:cNvPr id="78" name="文字方塊 77"/>
          <p:cNvSpPr txBox="1"/>
          <p:nvPr/>
        </p:nvSpPr>
        <p:spPr>
          <a:xfrm>
            <a:off x="3816496" y="6088546"/>
            <a:ext cx="499336" cy="46166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  <a:endParaRPr lang="zh-TW" altLang="en-US" sz="2400" baseline="-25000" dirty="0"/>
          </a:p>
        </p:txBody>
      </p:sp>
      <p:sp>
        <p:nvSpPr>
          <p:cNvPr id="79" name="文字方塊 78"/>
          <p:cNvSpPr txBox="1"/>
          <p:nvPr/>
        </p:nvSpPr>
        <p:spPr>
          <a:xfrm>
            <a:off x="144624" y="2900047"/>
            <a:ext cx="483079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3</a:t>
            </a:r>
            <a:endParaRPr lang="zh-TW" altLang="en-US" sz="2400" baseline="-25000" dirty="0"/>
          </a:p>
        </p:txBody>
      </p:sp>
      <p:sp>
        <p:nvSpPr>
          <p:cNvPr id="80" name="文字方塊 79"/>
          <p:cNvSpPr txBox="1"/>
          <p:nvPr/>
        </p:nvSpPr>
        <p:spPr>
          <a:xfrm>
            <a:off x="128367" y="3597914"/>
            <a:ext cx="499336" cy="46166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baseline="-25000" dirty="0"/>
          </a:p>
        </p:txBody>
      </p:sp>
      <p:sp>
        <p:nvSpPr>
          <p:cNvPr id="81" name="文字方塊 80"/>
          <p:cNvSpPr txBox="1"/>
          <p:nvPr/>
        </p:nvSpPr>
        <p:spPr>
          <a:xfrm>
            <a:off x="117832" y="4295779"/>
            <a:ext cx="499336" cy="46166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  <a:endParaRPr lang="zh-TW" altLang="en-US" sz="2400" baseline="-25000" dirty="0"/>
          </a:p>
        </p:txBody>
      </p:sp>
      <p:sp>
        <p:nvSpPr>
          <p:cNvPr id="82" name="文字方塊 81"/>
          <p:cNvSpPr txBox="1"/>
          <p:nvPr/>
        </p:nvSpPr>
        <p:spPr>
          <a:xfrm>
            <a:off x="191909" y="156113"/>
            <a:ext cx="483079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3</a:t>
            </a:r>
            <a:endParaRPr lang="zh-TW" altLang="en-US" sz="2400" baseline="-25000" dirty="0"/>
          </a:p>
        </p:txBody>
      </p:sp>
      <p:sp>
        <p:nvSpPr>
          <p:cNvPr id="83" name="文字方塊 82"/>
          <p:cNvSpPr txBox="1"/>
          <p:nvPr/>
        </p:nvSpPr>
        <p:spPr>
          <a:xfrm>
            <a:off x="175652" y="853980"/>
            <a:ext cx="499336" cy="46166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baseline="-25000" dirty="0"/>
          </a:p>
        </p:txBody>
      </p:sp>
      <p:sp>
        <p:nvSpPr>
          <p:cNvPr id="84" name="文字方塊 83"/>
          <p:cNvSpPr txBox="1"/>
          <p:nvPr/>
        </p:nvSpPr>
        <p:spPr>
          <a:xfrm>
            <a:off x="165117" y="1551845"/>
            <a:ext cx="499336" cy="46166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  <a:endParaRPr lang="zh-TW" altLang="en-US" sz="2400" baseline="-25000" dirty="0"/>
          </a:p>
        </p:txBody>
      </p:sp>
      <p:sp>
        <p:nvSpPr>
          <p:cNvPr id="85" name="文字方塊 84"/>
          <p:cNvSpPr txBox="1"/>
          <p:nvPr/>
        </p:nvSpPr>
        <p:spPr>
          <a:xfrm>
            <a:off x="6121757" y="1971348"/>
            <a:ext cx="483079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3</a:t>
            </a:r>
            <a:endParaRPr lang="zh-TW" altLang="en-US" sz="2400" baseline="-25000" dirty="0"/>
          </a:p>
        </p:txBody>
      </p:sp>
      <p:sp>
        <p:nvSpPr>
          <p:cNvPr id="86" name="文字方塊 85"/>
          <p:cNvSpPr txBox="1"/>
          <p:nvPr/>
        </p:nvSpPr>
        <p:spPr>
          <a:xfrm>
            <a:off x="6105500" y="2669215"/>
            <a:ext cx="499336" cy="46166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baseline="-25000" dirty="0"/>
          </a:p>
        </p:txBody>
      </p:sp>
      <p:sp>
        <p:nvSpPr>
          <p:cNvPr id="87" name="文字方塊 86"/>
          <p:cNvSpPr txBox="1"/>
          <p:nvPr/>
        </p:nvSpPr>
        <p:spPr>
          <a:xfrm>
            <a:off x="6094965" y="3367080"/>
            <a:ext cx="499336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  <a:endParaRPr lang="zh-TW" altLang="en-US" sz="2400" baseline="-25000" dirty="0"/>
          </a:p>
        </p:txBody>
      </p:sp>
      <p:sp>
        <p:nvSpPr>
          <p:cNvPr id="4" name="文字方塊 3"/>
          <p:cNvSpPr txBox="1"/>
          <p:nvPr/>
        </p:nvSpPr>
        <p:spPr>
          <a:xfrm>
            <a:off x="2956505" y="278621"/>
            <a:ext cx="4698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y</a:t>
            </a:r>
            <a:endParaRPr lang="zh-TW" altLang="en-US" sz="2400" dirty="0"/>
          </a:p>
        </p:txBody>
      </p:sp>
      <p:cxnSp>
        <p:nvCxnSpPr>
          <p:cNvPr id="7" name="直線單箭頭接點 6"/>
          <p:cNvCxnSpPr>
            <a:stCxn id="82" idx="3"/>
            <a:endCxn id="71" idx="1"/>
          </p:cNvCxnSpPr>
          <p:nvPr/>
        </p:nvCxnSpPr>
        <p:spPr>
          <a:xfrm>
            <a:off x="674988" y="386946"/>
            <a:ext cx="629684" cy="71542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線單箭頭接點 87"/>
          <p:cNvCxnSpPr>
            <a:endCxn id="71" idx="1"/>
          </p:cNvCxnSpPr>
          <p:nvPr/>
        </p:nvCxnSpPr>
        <p:spPr>
          <a:xfrm flipV="1">
            <a:off x="665347" y="1102369"/>
            <a:ext cx="639325" cy="1735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線單箭頭接點 88"/>
          <p:cNvCxnSpPr>
            <a:endCxn id="71" idx="1"/>
          </p:cNvCxnSpPr>
          <p:nvPr/>
        </p:nvCxnSpPr>
        <p:spPr>
          <a:xfrm flipV="1">
            <a:off x="674988" y="1102369"/>
            <a:ext cx="629684" cy="70832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線單箭頭接點 89"/>
          <p:cNvCxnSpPr/>
          <p:nvPr/>
        </p:nvCxnSpPr>
        <p:spPr>
          <a:xfrm>
            <a:off x="669299" y="3107952"/>
            <a:ext cx="629684" cy="71542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線單箭頭接點 90"/>
          <p:cNvCxnSpPr/>
          <p:nvPr/>
        </p:nvCxnSpPr>
        <p:spPr>
          <a:xfrm flipV="1">
            <a:off x="659658" y="3823375"/>
            <a:ext cx="639325" cy="1735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線單箭頭接點 91"/>
          <p:cNvCxnSpPr/>
          <p:nvPr/>
        </p:nvCxnSpPr>
        <p:spPr>
          <a:xfrm flipV="1">
            <a:off x="669299" y="3823375"/>
            <a:ext cx="629684" cy="70832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線單箭頭接點 92"/>
          <p:cNvCxnSpPr>
            <a:stCxn id="85" idx="1"/>
            <a:endCxn id="75" idx="3"/>
          </p:cNvCxnSpPr>
          <p:nvPr/>
        </p:nvCxnSpPr>
        <p:spPr>
          <a:xfrm flipH="1">
            <a:off x="5344662" y="2202181"/>
            <a:ext cx="777095" cy="70551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線單箭頭接點 93"/>
          <p:cNvCxnSpPr>
            <a:stCxn id="86" idx="1"/>
          </p:cNvCxnSpPr>
          <p:nvPr/>
        </p:nvCxnSpPr>
        <p:spPr>
          <a:xfrm flipH="1">
            <a:off x="5342227" y="2900047"/>
            <a:ext cx="763273" cy="536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線單箭頭接點 94"/>
          <p:cNvCxnSpPr>
            <a:stCxn id="87" idx="1"/>
          </p:cNvCxnSpPr>
          <p:nvPr/>
        </p:nvCxnSpPr>
        <p:spPr>
          <a:xfrm flipH="1" flipV="1">
            <a:off x="5351867" y="2905417"/>
            <a:ext cx="743098" cy="69249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線單箭頭接點 95"/>
          <p:cNvCxnSpPr/>
          <p:nvPr/>
        </p:nvCxnSpPr>
        <p:spPr>
          <a:xfrm rot="5400000" flipH="1">
            <a:off x="3469184" y="5407603"/>
            <a:ext cx="629684" cy="71542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線單箭頭接點 96"/>
          <p:cNvCxnSpPr/>
          <p:nvPr/>
        </p:nvCxnSpPr>
        <p:spPr>
          <a:xfrm rot="5400000" flipH="1" flipV="1">
            <a:off x="3034408" y="5751817"/>
            <a:ext cx="639325" cy="1735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線單箭頭接點 97"/>
          <p:cNvCxnSpPr/>
          <p:nvPr/>
        </p:nvCxnSpPr>
        <p:spPr>
          <a:xfrm rot="5400000" flipH="1" flipV="1">
            <a:off x="2632785" y="5396994"/>
            <a:ext cx="629684" cy="70832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/>
          <p:cNvSpPr txBox="1"/>
          <p:nvPr/>
        </p:nvSpPr>
        <p:spPr>
          <a:xfrm>
            <a:off x="2354033" y="5654786"/>
            <a:ext cx="3238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0000FF"/>
                </a:solidFill>
              </a:rPr>
              <a:t>1</a:t>
            </a:r>
            <a:endParaRPr lang="zh-TW" altLang="en-US" sz="2400" b="1" dirty="0">
              <a:solidFill>
                <a:srgbClr val="0000FF"/>
              </a:solidFill>
            </a:endParaRPr>
          </a:p>
        </p:txBody>
      </p:sp>
      <p:sp>
        <p:nvSpPr>
          <p:cNvPr id="99" name="文字方塊 98"/>
          <p:cNvSpPr txBox="1"/>
          <p:nvPr/>
        </p:nvSpPr>
        <p:spPr>
          <a:xfrm>
            <a:off x="3071240" y="5705240"/>
            <a:ext cx="3238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bg1">
                    <a:lumMod val="50000"/>
                  </a:schemeClr>
                </a:solidFill>
              </a:rPr>
              <a:t>0</a:t>
            </a:r>
            <a:endParaRPr lang="zh-TW" alt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0" name="文字方塊 99"/>
          <p:cNvSpPr txBox="1"/>
          <p:nvPr/>
        </p:nvSpPr>
        <p:spPr>
          <a:xfrm>
            <a:off x="3625970" y="5710409"/>
            <a:ext cx="3238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bg1">
                    <a:lumMod val="50000"/>
                  </a:schemeClr>
                </a:solidFill>
              </a:rPr>
              <a:t>0</a:t>
            </a:r>
            <a:endParaRPr lang="zh-TW" alt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1" name="文字方塊 100"/>
          <p:cNvSpPr txBox="1"/>
          <p:nvPr/>
        </p:nvSpPr>
        <p:spPr>
          <a:xfrm>
            <a:off x="646267" y="1456530"/>
            <a:ext cx="6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0000FF"/>
                </a:solidFill>
              </a:rPr>
              <a:t>100</a:t>
            </a:r>
            <a:endParaRPr lang="zh-TW" altLang="en-US" sz="2400" b="1" dirty="0">
              <a:solidFill>
                <a:srgbClr val="0000FF"/>
              </a:solidFill>
            </a:endParaRPr>
          </a:p>
        </p:txBody>
      </p:sp>
      <p:sp>
        <p:nvSpPr>
          <p:cNvPr id="102" name="文字方塊 101"/>
          <p:cNvSpPr txBox="1"/>
          <p:nvPr/>
        </p:nvSpPr>
        <p:spPr>
          <a:xfrm>
            <a:off x="5830247" y="1920356"/>
            <a:ext cx="3238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bg1">
                    <a:lumMod val="50000"/>
                  </a:schemeClr>
                </a:solidFill>
              </a:rPr>
              <a:t>0</a:t>
            </a:r>
            <a:endParaRPr lang="zh-TW" alt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3" name="文字方塊 102"/>
          <p:cNvSpPr txBox="1"/>
          <p:nvPr/>
        </p:nvSpPr>
        <p:spPr>
          <a:xfrm>
            <a:off x="5801339" y="3241343"/>
            <a:ext cx="2715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bg1">
                    <a:lumMod val="50000"/>
                  </a:schemeClr>
                </a:solidFill>
              </a:rPr>
              <a:t>0</a:t>
            </a:r>
            <a:endParaRPr lang="zh-TW" alt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4" name="文字方塊 103"/>
          <p:cNvSpPr txBox="1"/>
          <p:nvPr/>
        </p:nvSpPr>
        <p:spPr>
          <a:xfrm>
            <a:off x="4506358" y="6092794"/>
            <a:ext cx="499336" cy="46166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105" name="文字方塊 104"/>
          <p:cNvSpPr txBox="1"/>
          <p:nvPr/>
        </p:nvSpPr>
        <p:spPr>
          <a:xfrm>
            <a:off x="6105500" y="4018475"/>
            <a:ext cx="499336" cy="46166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baseline="-25000" dirty="0"/>
          </a:p>
        </p:txBody>
      </p:sp>
      <p:sp>
        <p:nvSpPr>
          <p:cNvPr id="106" name="文字方塊 105"/>
          <p:cNvSpPr txBox="1"/>
          <p:nvPr/>
        </p:nvSpPr>
        <p:spPr>
          <a:xfrm>
            <a:off x="117832" y="4922735"/>
            <a:ext cx="499336" cy="46166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baseline="-25000" dirty="0"/>
          </a:p>
        </p:txBody>
      </p:sp>
      <p:sp>
        <p:nvSpPr>
          <p:cNvPr id="107" name="文字方塊 106"/>
          <p:cNvSpPr txBox="1"/>
          <p:nvPr/>
        </p:nvSpPr>
        <p:spPr>
          <a:xfrm>
            <a:off x="144624" y="2213907"/>
            <a:ext cx="499336" cy="46166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baseline="-25000" dirty="0"/>
          </a:p>
        </p:txBody>
      </p:sp>
      <p:cxnSp>
        <p:nvCxnSpPr>
          <p:cNvPr id="108" name="直線單箭頭接點 107"/>
          <p:cNvCxnSpPr>
            <a:stCxn id="104" idx="0"/>
          </p:cNvCxnSpPr>
          <p:nvPr/>
        </p:nvCxnSpPr>
        <p:spPr>
          <a:xfrm flipH="1" flipV="1">
            <a:off x="3556076" y="5450473"/>
            <a:ext cx="1199950" cy="64232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線單箭頭接點 108"/>
          <p:cNvCxnSpPr>
            <a:endCxn id="75" idx="3"/>
          </p:cNvCxnSpPr>
          <p:nvPr/>
        </p:nvCxnSpPr>
        <p:spPr>
          <a:xfrm flipH="1" flipV="1">
            <a:off x="5344662" y="2907694"/>
            <a:ext cx="750303" cy="13880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線單箭頭接點 109"/>
          <p:cNvCxnSpPr>
            <a:stCxn id="106" idx="3"/>
          </p:cNvCxnSpPr>
          <p:nvPr/>
        </p:nvCxnSpPr>
        <p:spPr>
          <a:xfrm flipV="1">
            <a:off x="617168" y="3854018"/>
            <a:ext cx="677400" cy="129955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直線單箭頭接點 110"/>
          <p:cNvCxnSpPr>
            <a:stCxn id="107" idx="3"/>
          </p:cNvCxnSpPr>
          <p:nvPr/>
        </p:nvCxnSpPr>
        <p:spPr>
          <a:xfrm flipV="1">
            <a:off x="643960" y="1081684"/>
            <a:ext cx="655023" cy="136305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文字方塊 112"/>
          <p:cNvSpPr txBox="1"/>
          <p:nvPr/>
        </p:nvSpPr>
        <p:spPr>
          <a:xfrm>
            <a:off x="4303514" y="5686920"/>
            <a:ext cx="3238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bg1">
                    <a:lumMod val="50000"/>
                  </a:schemeClr>
                </a:solidFill>
              </a:rPr>
              <a:t>0</a:t>
            </a:r>
            <a:endParaRPr lang="zh-TW" alt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4" name="文字方塊 113"/>
          <p:cNvSpPr txBox="1"/>
          <p:nvPr/>
        </p:nvSpPr>
        <p:spPr>
          <a:xfrm>
            <a:off x="627703" y="2258796"/>
            <a:ext cx="6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FF0000"/>
                </a:solidFill>
              </a:rPr>
              <a:t>-10</a:t>
            </a:r>
            <a:endParaRPr lang="zh-TW" altLang="en-US" sz="2400" b="1" dirty="0">
              <a:solidFill>
                <a:srgbClr val="FF0000"/>
              </a:solidFill>
            </a:endParaRPr>
          </a:p>
        </p:txBody>
      </p:sp>
      <p:sp>
        <p:nvSpPr>
          <p:cNvPr id="115" name="文字方塊 114"/>
          <p:cNvSpPr txBox="1"/>
          <p:nvPr/>
        </p:nvSpPr>
        <p:spPr>
          <a:xfrm>
            <a:off x="655815" y="71691"/>
            <a:ext cx="6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bg1">
                    <a:lumMod val="50000"/>
                  </a:schemeClr>
                </a:solidFill>
              </a:rPr>
              <a:t>0</a:t>
            </a:r>
            <a:endParaRPr lang="zh-TW" alt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6" name="文字方塊 115"/>
          <p:cNvSpPr txBox="1"/>
          <p:nvPr/>
        </p:nvSpPr>
        <p:spPr>
          <a:xfrm>
            <a:off x="665951" y="731142"/>
            <a:ext cx="6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bg1">
                    <a:lumMod val="50000"/>
                  </a:schemeClr>
                </a:solidFill>
              </a:rPr>
              <a:t>0</a:t>
            </a:r>
            <a:endParaRPr lang="zh-TW" alt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7" name="文字方塊 116"/>
          <p:cNvSpPr txBox="1"/>
          <p:nvPr/>
        </p:nvSpPr>
        <p:spPr>
          <a:xfrm>
            <a:off x="556557" y="3486465"/>
            <a:ext cx="6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0000FF"/>
                </a:solidFill>
              </a:rPr>
              <a:t>100</a:t>
            </a:r>
            <a:endParaRPr lang="zh-TW" altLang="en-US" sz="2400" b="1" dirty="0">
              <a:solidFill>
                <a:srgbClr val="0000FF"/>
              </a:solidFill>
            </a:endParaRPr>
          </a:p>
        </p:txBody>
      </p:sp>
      <p:sp>
        <p:nvSpPr>
          <p:cNvPr id="119" name="文字方塊 118"/>
          <p:cNvSpPr txBox="1"/>
          <p:nvPr/>
        </p:nvSpPr>
        <p:spPr>
          <a:xfrm>
            <a:off x="612753" y="4956930"/>
            <a:ext cx="6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FF0000"/>
                </a:solidFill>
              </a:rPr>
              <a:t>-10</a:t>
            </a:r>
            <a:endParaRPr lang="zh-TW" altLang="en-US" sz="2400" b="1" dirty="0">
              <a:solidFill>
                <a:srgbClr val="FF0000"/>
              </a:solidFill>
            </a:endParaRPr>
          </a:p>
        </p:txBody>
      </p:sp>
      <p:sp>
        <p:nvSpPr>
          <p:cNvPr id="120" name="文字方塊 119"/>
          <p:cNvSpPr txBox="1"/>
          <p:nvPr/>
        </p:nvSpPr>
        <p:spPr>
          <a:xfrm>
            <a:off x="641473" y="2787325"/>
            <a:ext cx="6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bg1">
                    <a:lumMod val="50000"/>
                  </a:schemeClr>
                </a:solidFill>
              </a:rPr>
              <a:t>0</a:t>
            </a:r>
            <a:endParaRPr lang="zh-TW" alt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1" name="文字方塊 120"/>
          <p:cNvSpPr txBox="1"/>
          <p:nvPr/>
        </p:nvSpPr>
        <p:spPr>
          <a:xfrm>
            <a:off x="655814" y="4198863"/>
            <a:ext cx="6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bg1">
                    <a:lumMod val="50000"/>
                  </a:schemeClr>
                </a:solidFill>
              </a:rPr>
              <a:t>0</a:t>
            </a:r>
            <a:endParaRPr lang="zh-TW" alt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2" name="文字方塊 121"/>
          <p:cNvSpPr txBox="1"/>
          <p:nvPr/>
        </p:nvSpPr>
        <p:spPr>
          <a:xfrm>
            <a:off x="5659296" y="3891560"/>
            <a:ext cx="6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0000FF"/>
                </a:solidFill>
              </a:rPr>
              <a:t>10</a:t>
            </a:r>
            <a:endParaRPr lang="zh-TW" altLang="en-US" sz="2400" b="1" dirty="0">
              <a:solidFill>
                <a:srgbClr val="0000FF"/>
              </a:solidFill>
            </a:endParaRPr>
          </a:p>
        </p:txBody>
      </p:sp>
      <p:sp>
        <p:nvSpPr>
          <p:cNvPr id="123" name="文字方塊 122"/>
          <p:cNvSpPr txBox="1"/>
          <p:nvPr/>
        </p:nvSpPr>
        <p:spPr>
          <a:xfrm>
            <a:off x="5475699" y="2556492"/>
            <a:ext cx="9021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0000FF"/>
                </a:solidFill>
              </a:rPr>
              <a:t>100</a:t>
            </a:r>
            <a:endParaRPr lang="zh-TW" altLang="en-US" sz="2400" b="1" dirty="0">
              <a:solidFill>
                <a:srgbClr val="0000FF"/>
              </a:solidFill>
            </a:endParaRPr>
          </a:p>
        </p:txBody>
      </p:sp>
      <p:cxnSp>
        <p:nvCxnSpPr>
          <p:cNvPr id="128" name="直線接點 127"/>
          <p:cNvCxnSpPr/>
          <p:nvPr/>
        </p:nvCxnSpPr>
        <p:spPr>
          <a:xfrm flipH="1">
            <a:off x="3233547" y="4586214"/>
            <a:ext cx="256453" cy="256453"/>
          </a:xfrm>
          <a:prstGeom prst="line">
            <a:avLst/>
          </a:prstGeom>
          <a:ln w="762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直線接點 131"/>
          <p:cNvCxnSpPr/>
          <p:nvPr/>
        </p:nvCxnSpPr>
        <p:spPr>
          <a:xfrm flipH="1">
            <a:off x="3243747" y="1830421"/>
            <a:ext cx="256453" cy="256453"/>
          </a:xfrm>
          <a:prstGeom prst="line">
            <a:avLst/>
          </a:prstGeom>
          <a:ln w="762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文字方塊 135"/>
          <p:cNvSpPr txBox="1"/>
          <p:nvPr/>
        </p:nvSpPr>
        <p:spPr>
          <a:xfrm>
            <a:off x="3345393" y="4042128"/>
            <a:ext cx="531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3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37" name="文字方塊 136"/>
          <p:cNvSpPr txBox="1"/>
          <p:nvPr/>
        </p:nvSpPr>
        <p:spPr>
          <a:xfrm>
            <a:off x="2295352" y="3419570"/>
            <a:ext cx="531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≈1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38" name="文字方塊 137"/>
          <p:cNvSpPr txBox="1"/>
          <p:nvPr/>
        </p:nvSpPr>
        <p:spPr>
          <a:xfrm>
            <a:off x="3354070" y="3445999"/>
            <a:ext cx="531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3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41" name="文字方塊 140"/>
          <p:cNvSpPr txBox="1"/>
          <p:nvPr/>
        </p:nvSpPr>
        <p:spPr>
          <a:xfrm>
            <a:off x="3890188" y="2882350"/>
            <a:ext cx="531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≈1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42" name="文字方塊 141"/>
          <p:cNvSpPr txBox="1"/>
          <p:nvPr/>
        </p:nvSpPr>
        <p:spPr>
          <a:xfrm>
            <a:off x="3201022" y="2663780"/>
            <a:ext cx="361092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0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43" name="文字方塊 142"/>
          <p:cNvSpPr txBox="1"/>
          <p:nvPr/>
        </p:nvSpPr>
        <p:spPr>
          <a:xfrm>
            <a:off x="3194983" y="2670859"/>
            <a:ext cx="361092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3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44" name="文字方塊 143"/>
          <p:cNvSpPr txBox="1"/>
          <p:nvPr/>
        </p:nvSpPr>
        <p:spPr>
          <a:xfrm>
            <a:off x="3395099" y="1233868"/>
            <a:ext cx="361092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3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45" name="文字方塊 144"/>
          <p:cNvSpPr txBox="1"/>
          <p:nvPr/>
        </p:nvSpPr>
        <p:spPr>
          <a:xfrm>
            <a:off x="2100515" y="1247961"/>
            <a:ext cx="531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≈0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46" name="文字方塊 145"/>
          <p:cNvSpPr txBox="1"/>
          <p:nvPr/>
        </p:nvSpPr>
        <p:spPr>
          <a:xfrm>
            <a:off x="3290213" y="115021"/>
            <a:ext cx="531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≈0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0" grpId="0" animBg="1"/>
      <p:bldP spid="134" grpId="0" animBg="1"/>
      <p:bldP spid="136" grpId="0"/>
      <p:bldP spid="136" grpId="1"/>
      <p:bldP spid="137" grpId="0"/>
      <p:bldP spid="137" grpId="1"/>
      <p:bldP spid="138" grpId="0"/>
      <p:bldP spid="138" grpId="1"/>
      <p:bldP spid="141" grpId="0"/>
      <p:bldP spid="141" grpId="1"/>
      <p:bldP spid="143" grpId="0" animBg="1"/>
      <p:bldP spid="144" grpId="0" animBg="1"/>
      <p:bldP spid="144" grpId="1" animBg="1"/>
      <p:bldP spid="145" grpId="0"/>
      <p:bldP spid="145" grpId="1"/>
      <p:bldP spid="146" grpId="0"/>
      <p:bldP spid="146" grpId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矩形 150"/>
          <p:cNvSpPr/>
          <p:nvPr/>
        </p:nvSpPr>
        <p:spPr>
          <a:xfrm>
            <a:off x="7101011" y="5217278"/>
            <a:ext cx="621081" cy="1332931"/>
          </a:xfrm>
          <a:prstGeom prst="rect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4" name="矩形 133"/>
          <p:cNvSpPr/>
          <p:nvPr/>
        </p:nvSpPr>
        <p:spPr>
          <a:xfrm>
            <a:off x="6410131" y="5217278"/>
            <a:ext cx="621081" cy="1332931"/>
          </a:xfrm>
          <a:prstGeom prst="rect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2" name="圖片 5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87736" y="461347"/>
            <a:ext cx="3757175" cy="493333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6" name="文字方塊 45"/>
              <p:cNvSpPr txBox="1"/>
              <p:nvPr/>
            </p:nvSpPr>
            <p:spPr>
              <a:xfrm>
                <a:off x="5281173" y="5231248"/>
                <a:ext cx="3649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46" name="文字方塊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1173" y="5231248"/>
                <a:ext cx="364908" cy="369332"/>
              </a:xfrm>
              <a:prstGeom prst="rect">
                <a:avLst/>
              </a:prstGeom>
              <a:blipFill rotWithShape="1">
                <a:blip r:embed="rId2"/>
                <a:stretch>
                  <a:fillRect l="-141" t="-32" r="-10360" b="1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7" name="文字方塊 46"/>
              <p:cNvSpPr txBox="1"/>
              <p:nvPr/>
            </p:nvSpPr>
            <p:spPr>
              <a:xfrm>
                <a:off x="5281173" y="5651472"/>
                <a:ext cx="3720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47" name="文字方塊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1173" y="5651472"/>
                <a:ext cx="372025" cy="369332"/>
              </a:xfrm>
              <a:prstGeom prst="rect">
                <a:avLst/>
              </a:prstGeom>
              <a:blipFill rotWithShape="1">
                <a:blip r:embed="rId3"/>
                <a:stretch>
                  <a:fillRect l="-138" t="-164" r="-9273" b="1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8" name="文字方塊 47"/>
              <p:cNvSpPr txBox="1"/>
              <p:nvPr/>
            </p:nvSpPr>
            <p:spPr>
              <a:xfrm>
                <a:off x="5289687" y="6107075"/>
                <a:ext cx="3720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48" name="文字方塊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9687" y="6107075"/>
                <a:ext cx="372025" cy="369332"/>
              </a:xfrm>
              <a:prstGeom prst="rect">
                <a:avLst/>
              </a:prstGeom>
              <a:blipFill rotWithShape="1">
                <a:blip r:embed="rId4"/>
                <a:stretch>
                  <a:fillRect l="-37" t="-76" r="-9374" b="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9" name="文字方塊 48"/>
              <p:cNvSpPr txBox="1"/>
              <p:nvPr/>
            </p:nvSpPr>
            <p:spPr>
              <a:xfrm>
                <a:off x="5367822" y="645159"/>
                <a:ext cx="2457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49" name="文字方塊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7822" y="645159"/>
                <a:ext cx="245708" cy="369332"/>
              </a:xfrm>
              <a:prstGeom prst="rect">
                <a:avLst/>
              </a:prstGeom>
              <a:blipFill rotWithShape="1">
                <a:blip r:embed="rId5"/>
                <a:stretch>
                  <a:fillRect l="-68" t="-172" r="-12869" b="1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文字方塊 49"/>
          <p:cNvSpPr txBox="1"/>
          <p:nvPr/>
        </p:nvSpPr>
        <p:spPr>
          <a:xfrm>
            <a:off x="5766095" y="5258372"/>
            <a:ext cx="448574" cy="120032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3</a:t>
            </a:r>
            <a:endParaRPr lang="en-US" altLang="zh-TW" sz="2400" dirty="0"/>
          </a:p>
          <a:p>
            <a:pPr algn="ctr"/>
            <a:r>
              <a:rPr lang="en-US" altLang="zh-TW" sz="2400" dirty="0"/>
              <a:t>1</a:t>
            </a:r>
            <a:endParaRPr lang="en-US" altLang="zh-TW" sz="2400" dirty="0"/>
          </a:p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51" name="文字方塊 50"/>
          <p:cNvSpPr txBox="1"/>
          <p:nvPr/>
        </p:nvSpPr>
        <p:spPr>
          <a:xfrm>
            <a:off x="5780647" y="569220"/>
            <a:ext cx="448574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  <a:endParaRPr lang="en-US" altLang="zh-TW" sz="2400" dirty="0"/>
          </a:p>
        </p:txBody>
      </p:sp>
      <p:sp>
        <p:nvSpPr>
          <p:cNvPr id="54" name="文字方塊 53"/>
          <p:cNvSpPr txBox="1"/>
          <p:nvPr/>
        </p:nvSpPr>
        <p:spPr>
          <a:xfrm>
            <a:off x="6492300" y="5254237"/>
            <a:ext cx="448574" cy="120032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4</a:t>
            </a:r>
            <a:endParaRPr lang="en-US" altLang="zh-TW" sz="2400" dirty="0"/>
          </a:p>
          <a:p>
            <a:pPr algn="ctr"/>
            <a:r>
              <a:rPr lang="en-US" altLang="zh-TW" sz="2400" dirty="0"/>
              <a:t>1</a:t>
            </a:r>
            <a:endParaRPr lang="en-US" altLang="zh-TW" sz="2400" dirty="0"/>
          </a:p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55" name="文字方塊 54"/>
          <p:cNvSpPr txBox="1"/>
          <p:nvPr/>
        </p:nvSpPr>
        <p:spPr>
          <a:xfrm>
            <a:off x="6467461" y="570165"/>
            <a:ext cx="448574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  <a:endParaRPr lang="en-US" altLang="zh-TW" sz="2400" dirty="0"/>
          </a:p>
        </p:txBody>
      </p:sp>
      <p:sp>
        <p:nvSpPr>
          <p:cNvPr id="56" name="文字方塊 55"/>
          <p:cNvSpPr txBox="1"/>
          <p:nvPr/>
        </p:nvSpPr>
        <p:spPr>
          <a:xfrm>
            <a:off x="7173146" y="5268155"/>
            <a:ext cx="448574" cy="120032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2</a:t>
            </a:r>
            <a:endParaRPr lang="en-US" altLang="zh-TW" sz="2400" dirty="0"/>
          </a:p>
          <a:p>
            <a:pPr algn="ctr"/>
            <a:r>
              <a:rPr lang="en-US" altLang="zh-TW" sz="2400" dirty="0"/>
              <a:t>0</a:t>
            </a:r>
            <a:endParaRPr lang="en-US" altLang="zh-TW" sz="2400" dirty="0"/>
          </a:p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57" name="文字方塊 56"/>
          <p:cNvSpPr txBox="1"/>
          <p:nvPr/>
        </p:nvSpPr>
        <p:spPr>
          <a:xfrm>
            <a:off x="7130208" y="590436"/>
            <a:ext cx="448574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  <a:endParaRPr lang="en-US" altLang="zh-TW" sz="2400" dirty="0"/>
          </a:p>
        </p:txBody>
      </p:sp>
      <p:sp>
        <p:nvSpPr>
          <p:cNvPr id="58" name="文字方塊 57"/>
          <p:cNvSpPr txBox="1"/>
          <p:nvPr/>
        </p:nvSpPr>
        <p:spPr>
          <a:xfrm>
            <a:off x="7828156" y="5277289"/>
            <a:ext cx="448574" cy="120032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en-US" altLang="zh-TW" sz="2400" dirty="0"/>
          </a:p>
          <a:p>
            <a:pPr algn="ctr"/>
            <a:r>
              <a:rPr lang="en-US" altLang="zh-TW" sz="2400" dirty="0"/>
              <a:t>0</a:t>
            </a:r>
            <a:endParaRPr lang="en-US" altLang="zh-TW" sz="2400" dirty="0"/>
          </a:p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59" name="文字方塊 58"/>
          <p:cNvSpPr txBox="1"/>
          <p:nvPr/>
        </p:nvSpPr>
        <p:spPr>
          <a:xfrm>
            <a:off x="7792955" y="580192"/>
            <a:ext cx="448574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7</a:t>
            </a:r>
            <a:endParaRPr lang="en-US" altLang="zh-TW" sz="2400" dirty="0"/>
          </a:p>
        </p:txBody>
      </p:sp>
      <p:sp>
        <p:nvSpPr>
          <p:cNvPr id="60" name="文字方塊 59"/>
          <p:cNvSpPr txBox="1"/>
          <p:nvPr/>
        </p:nvSpPr>
        <p:spPr>
          <a:xfrm>
            <a:off x="8475046" y="5278025"/>
            <a:ext cx="448574" cy="120032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3</a:t>
            </a:r>
            <a:endParaRPr lang="en-US" altLang="zh-TW" sz="2400" dirty="0"/>
          </a:p>
          <a:p>
            <a:pPr algn="ctr"/>
            <a:r>
              <a:rPr lang="en-US" altLang="zh-TW" sz="2400" dirty="0"/>
              <a:t>-1</a:t>
            </a:r>
            <a:endParaRPr lang="en-US" altLang="zh-TW" sz="2400" dirty="0"/>
          </a:p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61" name="文字方塊 60"/>
          <p:cNvSpPr txBox="1"/>
          <p:nvPr/>
        </p:nvSpPr>
        <p:spPr>
          <a:xfrm>
            <a:off x="8433528" y="580192"/>
            <a:ext cx="448574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  <a:endParaRPr lang="en-US" altLang="zh-TW" sz="2400" dirty="0"/>
          </a:p>
        </p:txBody>
      </p:sp>
      <p:sp>
        <p:nvSpPr>
          <p:cNvPr id="62" name="矩形 61"/>
          <p:cNvSpPr/>
          <p:nvPr/>
        </p:nvSpPr>
        <p:spPr>
          <a:xfrm>
            <a:off x="5841470" y="5681509"/>
            <a:ext cx="319177" cy="349821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3" name="矩形 62"/>
          <p:cNvSpPr/>
          <p:nvPr/>
        </p:nvSpPr>
        <p:spPr>
          <a:xfrm>
            <a:off x="6556998" y="5677374"/>
            <a:ext cx="319177" cy="349821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4" name="矩形 63"/>
          <p:cNvSpPr/>
          <p:nvPr/>
        </p:nvSpPr>
        <p:spPr>
          <a:xfrm>
            <a:off x="7892854" y="6081072"/>
            <a:ext cx="319177" cy="349821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00B050"/>
              </a:solidFill>
            </a:endParaRPr>
          </a:p>
        </p:txBody>
      </p:sp>
      <p:sp>
        <p:nvSpPr>
          <p:cNvPr id="65" name="矩形 64"/>
          <p:cNvSpPr/>
          <p:nvPr/>
        </p:nvSpPr>
        <p:spPr>
          <a:xfrm>
            <a:off x="7857653" y="632555"/>
            <a:ext cx="319177" cy="34982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00B050"/>
              </a:solidFill>
            </a:endParaRPr>
          </a:p>
        </p:txBody>
      </p:sp>
      <p:sp>
        <p:nvSpPr>
          <p:cNvPr id="73" name="矩形 72"/>
          <p:cNvSpPr/>
          <p:nvPr/>
        </p:nvSpPr>
        <p:spPr>
          <a:xfrm>
            <a:off x="8546113" y="5707403"/>
            <a:ext cx="319177" cy="349821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3" name="群組 2"/>
          <p:cNvGrpSpPr/>
          <p:nvPr/>
        </p:nvGrpSpPr>
        <p:grpSpPr>
          <a:xfrm>
            <a:off x="3171073" y="5068598"/>
            <a:ext cx="399503" cy="461665"/>
            <a:chOff x="5891338" y="5744015"/>
            <a:chExt cx="399503" cy="461665"/>
          </a:xfrm>
        </p:grpSpPr>
        <p:sp>
          <p:nvSpPr>
            <p:cNvPr id="53" name="文字方塊 52"/>
            <p:cNvSpPr txBox="1"/>
            <p:nvPr/>
          </p:nvSpPr>
          <p:spPr>
            <a:xfrm>
              <a:off x="5935431" y="5837963"/>
              <a:ext cx="311316" cy="273767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endParaRPr lang="zh-TW" altLang="en-US" sz="2400" baseline="-25000" dirty="0"/>
            </a:p>
          </p:txBody>
        </p:sp>
        <p:sp>
          <p:nvSpPr>
            <p:cNvPr id="2" name="文字方塊 1"/>
            <p:cNvSpPr txBox="1"/>
            <p:nvPr/>
          </p:nvSpPr>
          <p:spPr>
            <a:xfrm>
              <a:off x="5891338" y="5744015"/>
              <a:ext cx="39950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+</a:t>
              </a:r>
              <a:endParaRPr lang="zh-TW" altLang="en-US" sz="2400" dirty="0"/>
            </a:p>
          </p:txBody>
        </p:sp>
      </p:grpSp>
      <p:grpSp>
        <p:nvGrpSpPr>
          <p:cNvPr id="66" name="群組 65"/>
          <p:cNvGrpSpPr/>
          <p:nvPr/>
        </p:nvGrpSpPr>
        <p:grpSpPr>
          <a:xfrm>
            <a:off x="1311536" y="3600478"/>
            <a:ext cx="399503" cy="461665"/>
            <a:chOff x="5891338" y="5744015"/>
            <a:chExt cx="399503" cy="461665"/>
          </a:xfrm>
        </p:grpSpPr>
        <p:sp>
          <p:nvSpPr>
            <p:cNvPr id="67" name="文字方塊 66"/>
            <p:cNvSpPr txBox="1"/>
            <p:nvPr/>
          </p:nvSpPr>
          <p:spPr>
            <a:xfrm>
              <a:off x="5935431" y="5837963"/>
              <a:ext cx="311316" cy="273767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endParaRPr lang="zh-TW" altLang="en-US" sz="2400" baseline="-25000" dirty="0"/>
            </a:p>
          </p:txBody>
        </p:sp>
        <p:sp>
          <p:nvSpPr>
            <p:cNvPr id="68" name="文字方塊 67"/>
            <p:cNvSpPr txBox="1"/>
            <p:nvPr/>
          </p:nvSpPr>
          <p:spPr>
            <a:xfrm>
              <a:off x="5891338" y="5744015"/>
              <a:ext cx="39950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+</a:t>
              </a:r>
              <a:endParaRPr lang="zh-TW" altLang="en-US" sz="2400" dirty="0"/>
            </a:p>
          </p:txBody>
        </p:sp>
      </p:grpSp>
      <p:grpSp>
        <p:nvGrpSpPr>
          <p:cNvPr id="69" name="群組 68"/>
          <p:cNvGrpSpPr/>
          <p:nvPr/>
        </p:nvGrpSpPr>
        <p:grpSpPr>
          <a:xfrm>
            <a:off x="1304672" y="871536"/>
            <a:ext cx="399503" cy="461665"/>
            <a:chOff x="5891338" y="5744015"/>
            <a:chExt cx="399503" cy="461665"/>
          </a:xfrm>
        </p:grpSpPr>
        <p:sp>
          <p:nvSpPr>
            <p:cNvPr id="70" name="文字方塊 69"/>
            <p:cNvSpPr txBox="1"/>
            <p:nvPr/>
          </p:nvSpPr>
          <p:spPr>
            <a:xfrm>
              <a:off x="5935431" y="5837963"/>
              <a:ext cx="311316" cy="273767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endParaRPr lang="zh-TW" altLang="en-US" sz="2400" baseline="-25000" dirty="0"/>
            </a:p>
          </p:txBody>
        </p:sp>
        <p:sp>
          <p:nvSpPr>
            <p:cNvPr id="71" name="文字方塊 70"/>
            <p:cNvSpPr txBox="1"/>
            <p:nvPr/>
          </p:nvSpPr>
          <p:spPr>
            <a:xfrm>
              <a:off x="5891338" y="5744015"/>
              <a:ext cx="39950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+</a:t>
              </a:r>
              <a:endParaRPr lang="zh-TW" altLang="en-US" sz="2400" dirty="0"/>
            </a:p>
          </p:txBody>
        </p:sp>
      </p:grpSp>
      <p:grpSp>
        <p:nvGrpSpPr>
          <p:cNvPr id="72" name="群組 71"/>
          <p:cNvGrpSpPr/>
          <p:nvPr/>
        </p:nvGrpSpPr>
        <p:grpSpPr>
          <a:xfrm>
            <a:off x="4945159" y="2676861"/>
            <a:ext cx="399503" cy="461665"/>
            <a:chOff x="5891338" y="5744015"/>
            <a:chExt cx="399503" cy="461665"/>
          </a:xfrm>
        </p:grpSpPr>
        <p:sp>
          <p:nvSpPr>
            <p:cNvPr id="74" name="文字方塊 73"/>
            <p:cNvSpPr txBox="1"/>
            <p:nvPr/>
          </p:nvSpPr>
          <p:spPr>
            <a:xfrm>
              <a:off x="5935431" y="5837963"/>
              <a:ext cx="311316" cy="273767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endParaRPr lang="zh-TW" altLang="en-US" sz="2400" baseline="-25000" dirty="0"/>
            </a:p>
          </p:txBody>
        </p:sp>
        <p:sp>
          <p:nvSpPr>
            <p:cNvPr id="75" name="文字方塊 74"/>
            <p:cNvSpPr txBox="1"/>
            <p:nvPr/>
          </p:nvSpPr>
          <p:spPr>
            <a:xfrm>
              <a:off x="5891338" y="5744015"/>
              <a:ext cx="39950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+</a:t>
              </a:r>
              <a:endParaRPr lang="zh-TW" altLang="en-US" sz="2400" dirty="0"/>
            </a:p>
          </p:txBody>
        </p:sp>
      </p:grpSp>
      <p:sp>
        <p:nvSpPr>
          <p:cNvPr id="76" name="文字方塊 75"/>
          <p:cNvSpPr txBox="1"/>
          <p:nvPr/>
        </p:nvSpPr>
        <p:spPr>
          <a:xfrm>
            <a:off x="2319676" y="6088544"/>
            <a:ext cx="483079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4</a:t>
            </a:r>
            <a:endParaRPr lang="zh-TW" altLang="en-US" sz="2400" baseline="-25000" dirty="0"/>
          </a:p>
        </p:txBody>
      </p:sp>
      <p:sp>
        <p:nvSpPr>
          <p:cNvPr id="77" name="文字方塊 76"/>
          <p:cNvSpPr txBox="1"/>
          <p:nvPr/>
        </p:nvSpPr>
        <p:spPr>
          <a:xfrm>
            <a:off x="3071240" y="6088546"/>
            <a:ext cx="499336" cy="46166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baseline="-25000" dirty="0"/>
          </a:p>
        </p:txBody>
      </p:sp>
      <p:sp>
        <p:nvSpPr>
          <p:cNvPr id="78" name="文字方塊 77"/>
          <p:cNvSpPr txBox="1"/>
          <p:nvPr/>
        </p:nvSpPr>
        <p:spPr>
          <a:xfrm>
            <a:off x="3816496" y="6088546"/>
            <a:ext cx="499336" cy="46166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  <a:endParaRPr lang="zh-TW" altLang="en-US" sz="2400" baseline="-25000" dirty="0"/>
          </a:p>
        </p:txBody>
      </p:sp>
      <p:sp>
        <p:nvSpPr>
          <p:cNvPr id="79" name="文字方塊 78"/>
          <p:cNvSpPr txBox="1"/>
          <p:nvPr/>
        </p:nvSpPr>
        <p:spPr>
          <a:xfrm>
            <a:off x="144624" y="2900047"/>
            <a:ext cx="483079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4</a:t>
            </a:r>
            <a:endParaRPr lang="zh-TW" altLang="en-US" sz="2400" baseline="-25000" dirty="0"/>
          </a:p>
        </p:txBody>
      </p:sp>
      <p:sp>
        <p:nvSpPr>
          <p:cNvPr id="80" name="文字方塊 79"/>
          <p:cNvSpPr txBox="1"/>
          <p:nvPr/>
        </p:nvSpPr>
        <p:spPr>
          <a:xfrm>
            <a:off x="128367" y="3597914"/>
            <a:ext cx="499336" cy="46166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baseline="-25000" dirty="0"/>
          </a:p>
        </p:txBody>
      </p:sp>
      <p:sp>
        <p:nvSpPr>
          <p:cNvPr id="81" name="文字方塊 80"/>
          <p:cNvSpPr txBox="1"/>
          <p:nvPr/>
        </p:nvSpPr>
        <p:spPr>
          <a:xfrm>
            <a:off x="117832" y="4295779"/>
            <a:ext cx="499336" cy="46166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  <a:endParaRPr lang="zh-TW" altLang="en-US" sz="2400" baseline="-25000" dirty="0"/>
          </a:p>
        </p:txBody>
      </p:sp>
      <p:sp>
        <p:nvSpPr>
          <p:cNvPr id="82" name="文字方塊 81"/>
          <p:cNvSpPr txBox="1"/>
          <p:nvPr/>
        </p:nvSpPr>
        <p:spPr>
          <a:xfrm>
            <a:off x="191909" y="156113"/>
            <a:ext cx="483079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4</a:t>
            </a:r>
            <a:endParaRPr lang="zh-TW" altLang="en-US" sz="2400" baseline="-25000" dirty="0"/>
          </a:p>
        </p:txBody>
      </p:sp>
      <p:sp>
        <p:nvSpPr>
          <p:cNvPr id="83" name="文字方塊 82"/>
          <p:cNvSpPr txBox="1"/>
          <p:nvPr/>
        </p:nvSpPr>
        <p:spPr>
          <a:xfrm>
            <a:off x="175652" y="853980"/>
            <a:ext cx="499336" cy="46166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baseline="-25000" dirty="0"/>
          </a:p>
        </p:txBody>
      </p:sp>
      <p:sp>
        <p:nvSpPr>
          <p:cNvPr id="84" name="文字方塊 83"/>
          <p:cNvSpPr txBox="1"/>
          <p:nvPr/>
        </p:nvSpPr>
        <p:spPr>
          <a:xfrm>
            <a:off x="165117" y="1551845"/>
            <a:ext cx="499336" cy="46166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  <a:endParaRPr lang="zh-TW" altLang="en-US" sz="2400" baseline="-25000" dirty="0"/>
          </a:p>
        </p:txBody>
      </p:sp>
      <p:sp>
        <p:nvSpPr>
          <p:cNvPr id="85" name="文字方塊 84"/>
          <p:cNvSpPr txBox="1"/>
          <p:nvPr/>
        </p:nvSpPr>
        <p:spPr>
          <a:xfrm>
            <a:off x="6121757" y="1971348"/>
            <a:ext cx="483079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4</a:t>
            </a:r>
            <a:endParaRPr lang="zh-TW" altLang="en-US" sz="2400" baseline="-25000" dirty="0"/>
          </a:p>
        </p:txBody>
      </p:sp>
      <p:sp>
        <p:nvSpPr>
          <p:cNvPr id="86" name="文字方塊 85"/>
          <p:cNvSpPr txBox="1"/>
          <p:nvPr/>
        </p:nvSpPr>
        <p:spPr>
          <a:xfrm>
            <a:off x="6105500" y="2669215"/>
            <a:ext cx="499336" cy="46166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baseline="-25000" dirty="0"/>
          </a:p>
        </p:txBody>
      </p:sp>
      <p:sp>
        <p:nvSpPr>
          <p:cNvPr id="87" name="文字方塊 86"/>
          <p:cNvSpPr txBox="1"/>
          <p:nvPr/>
        </p:nvSpPr>
        <p:spPr>
          <a:xfrm>
            <a:off x="6094965" y="3367080"/>
            <a:ext cx="499336" cy="46166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  <a:endParaRPr lang="zh-TW" altLang="en-US" sz="2400" baseline="-25000" dirty="0"/>
          </a:p>
        </p:txBody>
      </p:sp>
      <p:sp>
        <p:nvSpPr>
          <p:cNvPr id="4" name="文字方塊 3"/>
          <p:cNvSpPr txBox="1"/>
          <p:nvPr/>
        </p:nvSpPr>
        <p:spPr>
          <a:xfrm>
            <a:off x="2956505" y="278621"/>
            <a:ext cx="4698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y</a:t>
            </a:r>
            <a:endParaRPr lang="zh-TW" altLang="en-US" sz="2400" dirty="0"/>
          </a:p>
        </p:txBody>
      </p:sp>
      <p:cxnSp>
        <p:nvCxnSpPr>
          <p:cNvPr id="7" name="直線單箭頭接點 6"/>
          <p:cNvCxnSpPr>
            <a:stCxn id="82" idx="3"/>
            <a:endCxn id="71" idx="1"/>
          </p:cNvCxnSpPr>
          <p:nvPr/>
        </p:nvCxnSpPr>
        <p:spPr>
          <a:xfrm>
            <a:off x="674988" y="386946"/>
            <a:ext cx="629684" cy="71542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線單箭頭接點 87"/>
          <p:cNvCxnSpPr>
            <a:endCxn id="71" idx="1"/>
          </p:cNvCxnSpPr>
          <p:nvPr/>
        </p:nvCxnSpPr>
        <p:spPr>
          <a:xfrm flipV="1">
            <a:off x="665347" y="1102369"/>
            <a:ext cx="639325" cy="1735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線單箭頭接點 88"/>
          <p:cNvCxnSpPr>
            <a:endCxn id="71" idx="1"/>
          </p:cNvCxnSpPr>
          <p:nvPr/>
        </p:nvCxnSpPr>
        <p:spPr>
          <a:xfrm flipV="1">
            <a:off x="674988" y="1102369"/>
            <a:ext cx="629684" cy="70832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線單箭頭接點 89"/>
          <p:cNvCxnSpPr/>
          <p:nvPr/>
        </p:nvCxnSpPr>
        <p:spPr>
          <a:xfrm>
            <a:off x="669299" y="3107952"/>
            <a:ext cx="629684" cy="71542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線單箭頭接點 90"/>
          <p:cNvCxnSpPr/>
          <p:nvPr/>
        </p:nvCxnSpPr>
        <p:spPr>
          <a:xfrm flipV="1">
            <a:off x="659658" y="3823375"/>
            <a:ext cx="639325" cy="1735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線單箭頭接點 91"/>
          <p:cNvCxnSpPr/>
          <p:nvPr/>
        </p:nvCxnSpPr>
        <p:spPr>
          <a:xfrm flipV="1">
            <a:off x="669299" y="3823375"/>
            <a:ext cx="629684" cy="70832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線單箭頭接點 92"/>
          <p:cNvCxnSpPr>
            <a:stCxn id="85" idx="1"/>
            <a:endCxn id="75" idx="3"/>
          </p:cNvCxnSpPr>
          <p:nvPr/>
        </p:nvCxnSpPr>
        <p:spPr>
          <a:xfrm flipH="1">
            <a:off x="5344662" y="2202181"/>
            <a:ext cx="777095" cy="70551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線單箭頭接點 93"/>
          <p:cNvCxnSpPr>
            <a:stCxn id="86" idx="1"/>
          </p:cNvCxnSpPr>
          <p:nvPr/>
        </p:nvCxnSpPr>
        <p:spPr>
          <a:xfrm flipH="1">
            <a:off x="5342227" y="2900047"/>
            <a:ext cx="763273" cy="536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線單箭頭接點 94"/>
          <p:cNvCxnSpPr>
            <a:stCxn id="87" idx="1"/>
          </p:cNvCxnSpPr>
          <p:nvPr/>
        </p:nvCxnSpPr>
        <p:spPr>
          <a:xfrm flipH="1" flipV="1">
            <a:off x="5351867" y="2905415"/>
            <a:ext cx="743098" cy="69249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線單箭頭接點 95"/>
          <p:cNvCxnSpPr/>
          <p:nvPr/>
        </p:nvCxnSpPr>
        <p:spPr>
          <a:xfrm rot="5400000" flipH="1">
            <a:off x="3469184" y="5407603"/>
            <a:ext cx="629684" cy="71542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線單箭頭接點 96"/>
          <p:cNvCxnSpPr/>
          <p:nvPr/>
        </p:nvCxnSpPr>
        <p:spPr>
          <a:xfrm rot="5400000" flipH="1" flipV="1">
            <a:off x="3034408" y="5751817"/>
            <a:ext cx="639325" cy="1735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線單箭頭接點 97"/>
          <p:cNvCxnSpPr/>
          <p:nvPr/>
        </p:nvCxnSpPr>
        <p:spPr>
          <a:xfrm rot="5400000" flipH="1" flipV="1">
            <a:off x="2632785" y="5396994"/>
            <a:ext cx="629684" cy="70832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文字方塊 103"/>
          <p:cNvSpPr txBox="1"/>
          <p:nvPr/>
        </p:nvSpPr>
        <p:spPr>
          <a:xfrm>
            <a:off x="4506358" y="6092794"/>
            <a:ext cx="499336" cy="46166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105" name="文字方塊 104"/>
          <p:cNvSpPr txBox="1"/>
          <p:nvPr/>
        </p:nvSpPr>
        <p:spPr>
          <a:xfrm>
            <a:off x="6105500" y="4018475"/>
            <a:ext cx="499336" cy="46166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baseline="-25000" dirty="0"/>
          </a:p>
        </p:txBody>
      </p:sp>
      <p:sp>
        <p:nvSpPr>
          <p:cNvPr id="106" name="文字方塊 105"/>
          <p:cNvSpPr txBox="1"/>
          <p:nvPr/>
        </p:nvSpPr>
        <p:spPr>
          <a:xfrm>
            <a:off x="117832" y="4922735"/>
            <a:ext cx="499336" cy="46166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baseline="-25000" dirty="0"/>
          </a:p>
        </p:txBody>
      </p:sp>
      <p:sp>
        <p:nvSpPr>
          <p:cNvPr id="107" name="文字方塊 106"/>
          <p:cNvSpPr txBox="1"/>
          <p:nvPr/>
        </p:nvSpPr>
        <p:spPr>
          <a:xfrm>
            <a:off x="144624" y="2213907"/>
            <a:ext cx="499336" cy="46166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baseline="-25000" dirty="0"/>
          </a:p>
        </p:txBody>
      </p:sp>
      <p:cxnSp>
        <p:nvCxnSpPr>
          <p:cNvPr id="108" name="直線單箭頭接點 107"/>
          <p:cNvCxnSpPr>
            <a:stCxn id="104" idx="0"/>
          </p:cNvCxnSpPr>
          <p:nvPr/>
        </p:nvCxnSpPr>
        <p:spPr>
          <a:xfrm flipH="1" flipV="1">
            <a:off x="3556076" y="5450473"/>
            <a:ext cx="1199950" cy="64232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線單箭頭接點 108"/>
          <p:cNvCxnSpPr>
            <a:endCxn id="75" idx="3"/>
          </p:cNvCxnSpPr>
          <p:nvPr/>
        </p:nvCxnSpPr>
        <p:spPr>
          <a:xfrm flipH="1" flipV="1">
            <a:off x="5344662" y="2907694"/>
            <a:ext cx="750303" cy="13880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線單箭頭接點 109"/>
          <p:cNvCxnSpPr>
            <a:stCxn id="106" idx="3"/>
          </p:cNvCxnSpPr>
          <p:nvPr/>
        </p:nvCxnSpPr>
        <p:spPr>
          <a:xfrm flipV="1">
            <a:off x="617168" y="3854018"/>
            <a:ext cx="677400" cy="129955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直線單箭頭接點 110"/>
          <p:cNvCxnSpPr>
            <a:stCxn id="107" idx="3"/>
          </p:cNvCxnSpPr>
          <p:nvPr/>
        </p:nvCxnSpPr>
        <p:spPr>
          <a:xfrm flipV="1">
            <a:off x="643960" y="1081684"/>
            <a:ext cx="655023" cy="136305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直線接點 127"/>
          <p:cNvCxnSpPr/>
          <p:nvPr/>
        </p:nvCxnSpPr>
        <p:spPr>
          <a:xfrm flipH="1">
            <a:off x="3233547" y="4586214"/>
            <a:ext cx="256453" cy="256453"/>
          </a:xfrm>
          <a:prstGeom prst="line">
            <a:avLst/>
          </a:prstGeom>
          <a:ln w="762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直線接點 131"/>
          <p:cNvCxnSpPr/>
          <p:nvPr/>
        </p:nvCxnSpPr>
        <p:spPr>
          <a:xfrm flipH="1">
            <a:off x="3243747" y="1830421"/>
            <a:ext cx="256453" cy="256453"/>
          </a:xfrm>
          <a:prstGeom prst="line">
            <a:avLst/>
          </a:prstGeom>
          <a:ln w="762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文字方塊 135"/>
          <p:cNvSpPr txBox="1"/>
          <p:nvPr/>
        </p:nvSpPr>
        <p:spPr>
          <a:xfrm>
            <a:off x="3345393" y="4042128"/>
            <a:ext cx="531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4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37" name="文字方塊 136"/>
          <p:cNvSpPr txBox="1"/>
          <p:nvPr/>
        </p:nvSpPr>
        <p:spPr>
          <a:xfrm>
            <a:off x="2295352" y="3419570"/>
            <a:ext cx="531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≈1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38" name="文字方塊 137"/>
          <p:cNvSpPr txBox="1"/>
          <p:nvPr/>
        </p:nvSpPr>
        <p:spPr>
          <a:xfrm>
            <a:off x="3354070" y="3445999"/>
            <a:ext cx="531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4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41" name="文字方塊 140"/>
          <p:cNvSpPr txBox="1"/>
          <p:nvPr/>
        </p:nvSpPr>
        <p:spPr>
          <a:xfrm>
            <a:off x="3832671" y="2885974"/>
            <a:ext cx="531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≈1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42" name="文字方塊 141"/>
          <p:cNvSpPr txBox="1"/>
          <p:nvPr/>
        </p:nvSpPr>
        <p:spPr>
          <a:xfrm>
            <a:off x="3201022" y="2663780"/>
            <a:ext cx="361092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3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43" name="文字方塊 142"/>
          <p:cNvSpPr txBox="1"/>
          <p:nvPr/>
        </p:nvSpPr>
        <p:spPr>
          <a:xfrm>
            <a:off x="3208227" y="2649621"/>
            <a:ext cx="361092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7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44" name="文字方塊 143"/>
          <p:cNvSpPr txBox="1"/>
          <p:nvPr/>
        </p:nvSpPr>
        <p:spPr>
          <a:xfrm>
            <a:off x="3395099" y="1233868"/>
            <a:ext cx="361092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7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45" name="文字方塊 144"/>
          <p:cNvSpPr txBox="1"/>
          <p:nvPr/>
        </p:nvSpPr>
        <p:spPr>
          <a:xfrm>
            <a:off x="2100515" y="1247961"/>
            <a:ext cx="531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≈0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46" name="文字方塊 145"/>
          <p:cNvSpPr txBox="1"/>
          <p:nvPr/>
        </p:nvSpPr>
        <p:spPr>
          <a:xfrm>
            <a:off x="3290213" y="115021"/>
            <a:ext cx="531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≈0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12" name="文字方塊 111"/>
          <p:cNvSpPr txBox="1"/>
          <p:nvPr/>
        </p:nvSpPr>
        <p:spPr>
          <a:xfrm>
            <a:off x="2354033" y="5654786"/>
            <a:ext cx="3238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0000FF"/>
                </a:solidFill>
              </a:rPr>
              <a:t>1</a:t>
            </a:r>
            <a:endParaRPr lang="zh-TW" altLang="en-US" sz="2400" b="1" dirty="0">
              <a:solidFill>
                <a:srgbClr val="0000FF"/>
              </a:solidFill>
            </a:endParaRPr>
          </a:p>
        </p:txBody>
      </p:sp>
      <p:sp>
        <p:nvSpPr>
          <p:cNvPr id="118" name="文字方塊 117"/>
          <p:cNvSpPr txBox="1"/>
          <p:nvPr/>
        </p:nvSpPr>
        <p:spPr>
          <a:xfrm>
            <a:off x="3071240" y="5705240"/>
            <a:ext cx="3238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bg1">
                    <a:lumMod val="50000"/>
                  </a:schemeClr>
                </a:solidFill>
              </a:rPr>
              <a:t>0</a:t>
            </a:r>
            <a:endParaRPr lang="zh-TW" alt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4" name="文字方塊 123"/>
          <p:cNvSpPr txBox="1"/>
          <p:nvPr/>
        </p:nvSpPr>
        <p:spPr>
          <a:xfrm>
            <a:off x="3625970" y="5710409"/>
            <a:ext cx="3238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bg1">
                    <a:lumMod val="50000"/>
                  </a:schemeClr>
                </a:solidFill>
              </a:rPr>
              <a:t>0</a:t>
            </a:r>
            <a:endParaRPr lang="zh-TW" alt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5" name="文字方塊 124"/>
          <p:cNvSpPr txBox="1"/>
          <p:nvPr/>
        </p:nvSpPr>
        <p:spPr>
          <a:xfrm>
            <a:off x="646267" y="1456530"/>
            <a:ext cx="6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0000FF"/>
                </a:solidFill>
              </a:rPr>
              <a:t>100</a:t>
            </a:r>
            <a:endParaRPr lang="zh-TW" altLang="en-US" sz="2400" b="1" dirty="0">
              <a:solidFill>
                <a:srgbClr val="0000FF"/>
              </a:solidFill>
            </a:endParaRPr>
          </a:p>
        </p:txBody>
      </p:sp>
      <p:sp>
        <p:nvSpPr>
          <p:cNvPr id="126" name="文字方塊 125"/>
          <p:cNvSpPr txBox="1"/>
          <p:nvPr/>
        </p:nvSpPr>
        <p:spPr>
          <a:xfrm>
            <a:off x="5830247" y="1920356"/>
            <a:ext cx="3238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bg1">
                    <a:lumMod val="50000"/>
                  </a:schemeClr>
                </a:solidFill>
              </a:rPr>
              <a:t>0</a:t>
            </a:r>
            <a:endParaRPr lang="zh-TW" alt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7" name="文字方塊 126"/>
          <p:cNvSpPr txBox="1"/>
          <p:nvPr/>
        </p:nvSpPr>
        <p:spPr>
          <a:xfrm>
            <a:off x="5801339" y="3241343"/>
            <a:ext cx="2715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bg1">
                    <a:lumMod val="50000"/>
                  </a:schemeClr>
                </a:solidFill>
              </a:rPr>
              <a:t>0</a:t>
            </a:r>
            <a:endParaRPr lang="zh-TW" alt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9" name="文字方塊 128"/>
          <p:cNvSpPr txBox="1"/>
          <p:nvPr/>
        </p:nvSpPr>
        <p:spPr>
          <a:xfrm>
            <a:off x="4303514" y="5686920"/>
            <a:ext cx="3238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bg1">
                    <a:lumMod val="50000"/>
                  </a:schemeClr>
                </a:solidFill>
              </a:rPr>
              <a:t>0</a:t>
            </a:r>
            <a:endParaRPr lang="zh-TW" alt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30" name="文字方塊 129"/>
          <p:cNvSpPr txBox="1"/>
          <p:nvPr/>
        </p:nvSpPr>
        <p:spPr>
          <a:xfrm>
            <a:off x="627703" y="2258796"/>
            <a:ext cx="6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FF0000"/>
                </a:solidFill>
              </a:rPr>
              <a:t>-10</a:t>
            </a:r>
            <a:endParaRPr lang="zh-TW" altLang="en-US" sz="2400" b="1" dirty="0">
              <a:solidFill>
                <a:srgbClr val="FF0000"/>
              </a:solidFill>
            </a:endParaRPr>
          </a:p>
        </p:txBody>
      </p:sp>
      <p:sp>
        <p:nvSpPr>
          <p:cNvPr id="131" name="文字方塊 130"/>
          <p:cNvSpPr txBox="1"/>
          <p:nvPr/>
        </p:nvSpPr>
        <p:spPr>
          <a:xfrm>
            <a:off x="655815" y="71691"/>
            <a:ext cx="6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bg1">
                    <a:lumMod val="50000"/>
                  </a:schemeClr>
                </a:solidFill>
              </a:rPr>
              <a:t>0</a:t>
            </a:r>
            <a:endParaRPr lang="zh-TW" alt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33" name="文字方塊 132"/>
          <p:cNvSpPr txBox="1"/>
          <p:nvPr/>
        </p:nvSpPr>
        <p:spPr>
          <a:xfrm>
            <a:off x="665951" y="731142"/>
            <a:ext cx="6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bg1">
                    <a:lumMod val="50000"/>
                  </a:schemeClr>
                </a:solidFill>
              </a:rPr>
              <a:t>0</a:t>
            </a:r>
            <a:endParaRPr lang="zh-TW" alt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35" name="文字方塊 134"/>
          <p:cNvSpPr txBox="1"/>
          <p:nvPr/>
        </p:nvSpPr>
        <p:spPr>
          <a:xfrm>
            <a:off x="556557" y="3486465"/>
            <a:ext cx="6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0000FF"/>
                </a:solidFill>
              </a:rPr>
              <a:t>100</a:t>
            </a:r>
            <a:endParaRPr lang="zh-TW" altLang="en-US" sz="2400" b="1" dirty="0">
              <a:solidFill>
                <a:srgbClr val="0000FF"/>
              </a:solidFill>
            </a:endParaRPr>
          </a:p>
        </p:txBody>
      </p:sp>
      <p:sp>
        <p:nvSpPr>
          <p:cNvPr id="139" name="文字方塊 138"/>
          <p:cNvSpPr txBox="1"/>
          <p:nvPr/>
        </p:nvSpPr>
        <p:spPr>
          <a:xfrm>
            <a:off x="612753" y="4956930"/>
            <a:ext cx="6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FF0000"/>
                </a:solidFill>
              </a:rPr>
              <a:t>-10</a:t>
            </a:r>
            <a:endParaRPr lang="zh-TW" altLang="en-US" sz="2400" b="1" dirty="0">
              <a:solidFill>
                <a:srgbClr val="FF0000"/>
              </a:solidFill>
            </a:endParaRPr>
          </a:p>
        </p:txBody>
      </p:sp>
      <p:sp>
        <p:nvSpPr>
          <p:cNvPr id="140" name="文字方塊 139"/>
          <p:cNvSpPr txBox="1"/>
          <p:nvPr/>
        </p:nvSpPr>
        <p:spPr>
          <a:xfrm>
            <a:off x="641473" y="2787325"/>
            <a:ext cx="6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bg1">
                    <a:lumMod val="50000"/>
                  </a:schemeClr>
                </a:solidFill>
              </a:rPr>
              <a:t>0</a:t>
            </a:r>
            <a:endParaRPr lang="zh-TW" alt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7" name="文字方塊 146"/>
          <p:cNvSpPr txBox="1"/>
          <p:nvPr/>
        </p:nvSpPr>
        <p:spPr>
          <a:xfrm>
            <a:off x="655814" y="4198863"/>
            <a:ext cx="6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bg1">
                    <a:lumMod val="50000"/>
                  </a:schemeClr>
                </a:solidFill>
              </a:rPr>
              <a:t>0</a:t>
            </a:r>
            <a:endParaRPr lang="zh-TW" alt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8" name="文字方塊 147"/>
          <p:cNvSpPr txBox="1"/>
          <p:nvPr/>
        </p:nvSpPr>
        <p:spPr>
          <a:xfrm>
            <a:off x="5659296" y="3891560"/>
            <a:ext cx="6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0000FF"/>
                </a:solidFill>
              </a:rPr>
              <a:t>10</a:t>
            </a:r>
            <a:endParaRPr lang="zh-TW" altLang="en-US" sz="2400" b="1" dirty="0">
              <a:solidFill>
                <a:srgbClr val="0000FF"/>
              </a:solidFill>
            </a:endParaRPr>
          </a:p>
        </p:txBody>
      </p:sp>
      <p:sp>
        <p:nvSpPr>
          <p:cNvPr id="149" name="文字方塊 148"/>
          <p:cNvSpPr txBox="1"/>
          <p:nvPr/>
        </p:nvSpPr>
        <p:spPr>
          <a:xfrm>
            <a:off x="5475699" y="2556492"/>
            <a:ext cx="9021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0000FF"/>
                </a:solidFill>
              </a:rPr>
              <a:t>100</a:t>
            </a:r>
            <a:endParaRPr lang="zh-TW" altLang="en-US" sz="2400" b="1" dirty="0">
              <a:solidFill>
                <a:srgbClr val="0000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1" grpId="0" animBg="1"/>
      <p:bldP spid="134" grpId="0" animBg="1"/>
      <p:bldP spid="136" grpId="0"/>
      <p:bldP spid="136" grpId="1"/>
      <p:bldP spid="137" grpId="0"/>
      <p:bldP spid="137" grpId="1"/>
      <p:bldP spid="138" grpId="0"/>
      <p:bldP spid="138" grpId="1"/>
      <p:bldP spid="141" grpId="0"/>
      <p:bldP spid="141" grpId="1"/>
      <p:bldP spid="143" grpId="0" animBg="1"/>
      <p:bldP spid="144" grpId="0" animBg="1"/>
      <p:bldP spid="144" grpId="1" animBg="1"/>
      <p:bldP spid="145" grpId="0"/>
      <p:bldP spid="145" grpId="1"/>
      <p:bldP spid="146" grpId="0"/>
      <p:bldP spid="146" grpId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矩形 148"/>
          <p:cNvSpPr/>
          <p:nvPr/>
        </p:nvSpPr>
        <p:spPr>
          <a:xfrm>
            <a:off x="7753593" y="5217278"/>
            <a:ext cx="621081" cy="1332931"/>
          </a:xfrm>
          <a:prstGeom prst="rect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4" name="矩形 133"/>
          <p:cNvSpPr/>
          <p:nvPr/>
        </p:nvSpPr>
        <p:spPr>
          <a:xfrm>
            <a:off x="7101011" y="5217278"/>
            <a:ext cx="621081" cy="1332931"/>
          </a:xfrm>
          <a:prstGeom prst="rect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2" name="圖片 5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87736" y="461347"/>
            <a:ext cx="3757175" cy="493333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6" name="文字方塊 45"/>
              <p:cNvSpPr txBox="1"/>
              <p:nvPr/>
            </p:nvSpPr>
            <p:spPr>
              <a:xfrm>
                <a:off x="5281173" y="5231248"/>
                <a:ext cx="3649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46" name="文字方塊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1173" y="5231248"/>
                <a:ext cx="364908" cy="369332"/>
              </a:xfrm>
              <a:prstGeom prst="rect">
                <a:avLst/>
              </a:prstGeom>
              <a:blipFill rotWithShape="1">
                <a:blip r:embed="rId2"/>
                <a:stretch>
                  <a:fillRect l="-141" t="-32" r="-10360" b="1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7" name="文字方塊 46"/>
              <p:cNvSpPr txBox="1"/>
              <p:nvPr/>
            </p:nvSpPr>
            <p:spPr>
              <a:xfrm>
                <a:off x="5281173" y="5651472"/>
                <a:ext cx="3720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47" name="文字方塊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1173" y="5651472"/>
                <a:ext cx="372025" cy="369332"/>
              </a:xfrm>
              <a:prstGeom prst="rect">
                <a:avLst/>
              </a:prstGeom>
              <a:blipFill rotWithShape="1">
                <a:blip r:embed="rId3"/>
                <a:stretch>
                  <a:fillRect l="-138" t="-164" r="-9273" b="1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8" name="文字方塊 47"/>
              <p:cNvSpPr txBox="1"/>
              <p:nvPr/>
            </p:nvSpPr>
            <p:spPr>
              <a:xfrm>
                <a:off x="5289687" y="6107075"/>
                <a:ext cx="3720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48" name="文字方塊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9687" y="6107075"/>
                <a:ext cx="372025" cy="369332"/>
              </a:xfrm>
              <a:prstGeom prst="rect">
                <a:avLst/>
              </a:prstGeom>
              <a:blipFill rotWithShape="1">
                <a:blip r:embed="rId4"/>
                <a:stretch>
                  <a:fillRect l="-37" t="-76" r="-9374" b="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9" name="文字方塊 48"/>
              <p:cNvSpPr txBox="1"/>
              <p:nvPr/>
            </p:nvSpPr>
            <p:spPr>
              <a:xfrm>
                <a:off x="5367822" y="645159"/>
                <a:ext cx="2457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49" name="文字方塊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7822" y="645159"/>
                <a:ext cx="245708" cy="369332"/>
              </a:xfrm>
              <a:prstGeom prst="rect">
                <a:avLst/>
              </a:prstGeom>
              <a:blipFill rotWithShape="1">
                <a:blip r:embed="rId5"/>
                <a:stretch>
                  <a:fillRect l="-68" t="-172" r="-12869" b="1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文字方塊 49"/>
          <p:cNvSpPr txBox="1"/>
          <p:nvPr/>
        </p:nvSpPr>
        <p:spPr>
          <a:xfrm>
            <a:off x="5766095" y="5258372"/>
            <a:ext cx="448574" cy="120032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3</a:t>
            </a:r>
            <a:endParaRPr lang="en-US" altLang="zh-TW" sz="2400" dirty="0"/>
          </a:p>
          <a:p>
            <a:pPr algn="ctr"/>
            <a:r>
              <a:rPr lang="en-US" altLang="zh-TW" sz="2400" dirty="0"/>
              <a:t>1</a:t>
            </a:r>
            <a:endParaRPr lang="en-US" altLang="zh-TW" sz="2400" dirty="0"/>
          </a:p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51" name="文字方塊 50"/>
          <p:cNvSpPr txBox="1"/>
          <p:nvPr/>
        </p:nvSpPr>
        <p:spPr>
          <a:xfrm>
            <a:off x="5780647" y="569220"/>
            <a:ext cx="448574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  <a:endParaRPr lang="en-US" altLang="zh-TW" sz="2400" dirty="0"/>
          </a:p>
        </p:txBody>
      </p:sp>
      <p:sp>
        <p:nvSpPr>
          <p:cNvPr id="54" name="文字方塊 53"/>
          <p:cNvSpPr txBox="1"/>
          <p:nvPr/>
        </p:nvSpPr>
        <p:spPr>
          <a:xfrm>
            <a:off x="6492300" y="5254237"/>
            <a:ext cx="448574" cy="120032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4</a:t>
            </a:r>
            <a:endParaRPr lang="en-US" altLang="zh-TW" sz="2400" dirty="0"/>
          </a:p>
          <a:p>
            <a:pPr algn="ctr"/>
            <a:r>
              <a:rPr lang="en-US" altLang="zh-TW" sz="2400" dirty="0"/>
              <a:t>1</a:t>
            </a:r>
            <a:endParaRPr lang="en-US" altLang="zh-TW" sz="2400" dirty="0"/>
          </a:p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55" name="文字方塊 54"/>
          <p:cNvSpPr txBox="1"/>
          <p:nvPr/>
        </p:nvSpPr>
        <p:spPr>
          <a:xfrm>
            <a:off x="6467461" y="570165"/>
            <a:ext cx="448574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  <a:endParaRPr lang="en-US" altLang="zh-TW" sz="2400" dirty="0"/>
          </a:p>
        </p:txBody>
      </p:sp>
      <p:sp>
        <p:nvSpPr>
          <p:cNvPr id="56" name="文字方塊 55"/>
          <p:cNvSpPr txBox="1"/>
          <p:nvPr/>
        </p:nvSpPr>
        <p:spPr>
          <a:xfrm>
            <a:off x="7173146" y="5268155"/>
            <a:ext cx="448574" cy="120032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2</a:t>
            </a:r>
            <a:endParaRPr lang="en-US" altLang="zh-TW" sz="2400" dirty="0"/>
          </a:p>
          <a:p>
            <a:pPr algn="ctr"/>
            <a:r>
              <a:rPr lang="en-US" altLang="zh-TW" sz="2400" dirty="0"/>
              <a:t>0</a:t>
            </a:r>
            <a:endParaRPr lang="en-US" altLang="zh-TW" sz="2400" dirty="0"/>
          </a:p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57" name="文字方塊 56"/>
          <p:cNvSpPr txBox="1"/>
          <p:nvPr/>
        </p:nvSpPr>
        <p:spPr>
          <a:xfrm>
            <a:off x="7130208" y="590436"/>
            <a:ext cx="448574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  <a:endParaRPr lang="en-US" altLang="zh-TW" sz="2400" dirty="0"/>
          </a:p>
        </p:txBody>
      </p:sp>
      <p:sp>
        <p:nvSpPr>
          <p:cNvPr id="58" name="文字方塊 57"/>
          <p:cNvSpPr txBox="1"/>
          <p:nvPr/>
        </p:nvSpPr>
        <p:spPr>
          <a:xfrm>
            <a:off x="7828156" y="5277289"/>
            <a:ext cx="448574" cy="120032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en-US" altLang="zh-TW" sz="2400" dirty="0"/>
          </a:p>
          <a:p>
            <a:pPr algn="ctr"/>
            <a:r>
              <a:rPr lang="en-US" altLang="zh-TW" sz="2400" dirty="0"/>
              <a:t>0</a:t>
            </a:r>
            <a:endParaRPr lang="en-US" altLang="zh-TW" sz="2400" dirty="0"/>
          </a:p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59" name="文字方塊 58"/>
          <p:cNvSpPr txBox="1"/>
          <p:nvPr/>
        </p:nvSpPr>
        <p:spPr>
          <a:xfrm>
            <a:off x="7792955" y="580192"/>
            <a:ext cx="448574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7</a:t>
            </a:r>
            <a:endParaRPr lang="en-US" altLang="zh-TW" sz="2400" dirty="0"/>
          </a:p>
        </p:txBody>
      </p:sp>
      <p:sp>
        <p:nvSpPr>
          <p:cNvPr id="60" name="文字方塊 59"/>
          <p:cNvSpPr txBox="1"/>
          <p:nvPr/>
        </p:nvSpPr>
        <p:spPr>
          <a:xfrm>
            <a:off x="8475046" y="5278025"/>
            <a:ext cx="448574" cy="120032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3</a:t>
            </a:r>
            <a:endParaRPr lang="en-US" altLang="zh-TW" sz="2400" dirty="0"/>
          </a:p>
          <a:p>
            <a:pPr algn="ctr"/>
            <a:r>
              <a:rPr lang="en-US" altLang="zh-TW" sz="2400" dirty="0"/>
              <a:t>-1</a:t>
            </a:r>
            <a:endParaRPr lang="en-US" altLang="zh-TW" sz="2400" dirty="0"/>
          </a:p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61" name="文字方塊 60"/>
          <p:cNvSpPr txBox="1"/>
          <p:nvPr/>
        </p:nvSpPr>
        <p:spPr>
          <a:xfrm>
            <a:off x="8433528" y="580192"/>
            <a:ext cx="448574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  <a:endParaRPr lang="en-US" altLang="zh-TW" sz="2400" dirty="0"/>
          </a:p>
        </p:txBody>
      </p:sp>
      <p:sp>
        <p:nvSpPr>
          <p:cNvPr id="62" name="矩形 61"/>
          <p:cNvSpPr/>
          <p:nvPr/>
        </p:nvSpPr>
        <p:spPr>
          <a:xfrm>
            <a:off x="5841470" y="5681509"/>
            <a:ext cx="319177" cy="349821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3" name="矩形 62"/>
          <p:cNvSpPr/>
          <p:nvPr/>
        </p:nvSpPr>
        <p:spPr>
          <a:xfrm>
            <a:off x="6556998" y="5677374"/>
            <a:ext cx="319177" cy="349821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4" name="矩形 63"/>
          <p:cNvSpPr/>
          <p:nvPr/>
        </p:nvSpPr>
        <p:spPr>
          <a:xfrm>
            <a:off x="7892854" y="6081072"/>
            <a:ext cx="319177" cy="349821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00B050"/>
              </a:solidFill>
            </a:endParaRPr>
          </a:p>
        </p:txBody>
      </p:sp>
      <p:sp>
        <p:nvSpPr>
          <p:cNvPr id="65" name="矩形 64"/>
          <p:cNvSpPr/>
          <p:nvPr/>
        </p:nvSpPr>
        <p:spPr>
          <a:xfrm>
            <a:off x="7857653" y="632555"/>
            <a:ext cx="319177" cy="34982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00B050"/>
              </a:solidFill>
            </a:endParaRPr>
          </a:p>
        </p:txBody>
      </p:sp>
      <p:sp>
        <p:nvSpPr>
          <p:cNvPr id="73" name="矩形 72"/>
          <p:cNvSpPr/>
          <p:nvPr/>
        </p:nvSpPr>
        <p:spPr>
          <a:xfrm>
            <a:off x="8546113" y="5707403"/>
            <a:ext cx="319177" cy="349821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3" name="群組 2"/>
          <p:cNvGrpSpPr/>
          <p:nvPr/>
        </p:nvGrpSpPr>
        <p:grpSpPr>
          <a:xfrm>
            <a:off x="3171073" y="5068598"/>
            <a:ext cx="399503" cy="461665"/>
            <a:chOff x="5891338" y="5744015"/>
            <a:chExt cx="399503" cy="461665"/>
          </a:xfrm>
        </p:grpSpPr>
        <p:sp>
          <p:nvSpPr>
            <p:cNvPr id="53" name="文字方塊 52"/>
            <p:cNvSpPr txBox="1"/>
            <p:nvPr/>
          </p:nvSpPr>
          <p:spPr>
            <a:xfrm>
              <a:off x="5935431" y="5837963"/>
              <a:ext cx="311316" cy="273767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endParaRPr lang="zh-TW" altLang="en-US" sz="2400" baseline="-25000" dirty="0"/>
            </a:p>
          </p:txBody>
        </p:sp>
        <p:sp>
          <p:nvSpPr>
            <p:cNvPr id="2" name="文字方塊 1"/>
            <p:cNvSpPr txBox="1"/>
            <p:nvPr/>
          </p:nvSpPr>
          <p:spPr>
            <a:xfrm>
              <a:off x="5891338" y="5744015"/>
              <a:ext cx="39950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+</a:t>
              </a:r>
              <a:endParaRPr lang="zh-TW" altLang="en-US" sz="2400" dirty="0"/>
            </a:p>
          </p:txBody>
        </p:sp>
      </p:grpSp>
      <p:grpSp>
        <p:nvGrpSpPr>
          <p:cNvPr id="66" name="群組 65"/>
          <p:cNvGrpSpPr/>
          <p:nvPr/>
        </p:nvGrpSpPr>
        <p:grpSpPr>
          <a:xfrm>
            <a:off x="1311536" y="3600478"/>
            <a:ext cx="399503" cy="461665"/>
            <a:chOff x="5891338" y="5744015"/>
            <a:chExt cx="399503" cy="461665"/>
          </a:xfrm>
        </p:grpSpPr>
        <p:sp>
          <p:nvSpPr>
            <p:cNvPr id="67" name="文字方塊 66"/>
            <p:cNvSpPr txBox="1"/>
            <p:nvPr/>
          </p:nvSpPr>
          <p:spPr>
            <a:xfrm>
              <a:off x="5935431" y="5837963"/>
              <a:ext cx="311316" cy="273767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endParaRPr lang="zh-TW" altLang="en-US" sz="2400" baseline="-25000" dirty="0"/>
            </a:p>
          </p:txBody>
        </p:sp>
        <p:sp>
          <p:nvSpPr>
            <p:cNvPr id="68" name="文字方塊 67"/>
            <p:cNvSpPr txBox="1"/>
            <p:nvPr/>
          </p:nvSpPr>
          <p:spPr>
            <a:xfrm>
              <a:off x="5891338" y="5744015"/>
              <a:ext cx="39950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+</a:t>
              </a:r>
              <a:endParaRPr lang="zh-TW" altLang="en-US" sz="2400" dirty="0"/>
            </a:p>
          </p:txBody>
        </p:sp>
      </p:grpSp>
      <p:grpSp>
        <p:nvGrpSpPr>
          <p:cNvPr id="69" name="群組 68"/>
          <p:cNvGrpSpPr/>
          <p:nvPr/>
        </p:nvGrpSpPr>
        <p:grpSpPr>
          <a:xfrm>
            <a:off x="1304672" y="871536"/>
            <a:ext cx="399503" cy="461665"/>
            <a:chOff x="5891338" y="5744015"/>
            <a:chExt cx="399503" cy="461665"/>
          </a:xfrm>
        </p:grpSpPr>
        <p:sp>
          <p:nvSpPr>
            <p:cNvPr id="70" name="文字方塊 69"/>
            <p:cNvSpPr txBox="1"/>
            <p:nvPr/>
          </p:nvSpPr>
          <p:spPr>
            <a:xfrm>
              <a:off x="5935431" y="5837963"/>
              <a:ext cx="311316" cy="273767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endParaRPr lang="zh-TW" altLang="en-US" sz="2400" baseline="-25000" dirty="0"/>
            </a:p>
          </p:txBody>
        </p:sp>
        <p:sp>
          <p:nvSpPr>
            <p:cNvPr id="71" name="文字方塊 70"/>
            <p:cNvSpPr txBox="1"/>
            <p:nvPr/>
          </p:nvSpPr>
          <p:spPr>
            <a:xfrm>
              <a:off x="5891338" y="5744015"/>
              <a:ext cx="39950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+</a:t>
              </a:r>
              <a:endParaRPr lang="zh-TW" altLang="en-US" sz="2400" dirty="0"/>
            </a:p>
          </p:txBody>
        </p:sp>
      </p:grpSp>
      <p:grpSp>
        <p:nvGrpSpPr>
          <p:cNvPr id="72" name="群組 71"/>
          <p:cNvGrpSpPr/>
          <p:nvPr/>
        </p:nvGrpSpPr>
        <p:grpSpPr>
          <a:xfrm>
            <a:off x="4945159" y="2676861"/>
            <a:ext cx="399503" cy="461665"/>
            <a:chOff x="5891338" y="5744015"/>
            <a:chExt cx="399503" cy="461665"/>
          </a:xfrm>
        </p:grpSpPr>
        <p:sp>
          <p:nvSpPr>
            <p:cNvPr id="74" name="文字方塊 73"/>
            <p:cNvSpPr txBox="1"/>
            <p:nvPr/>
          </p:nvSpPr>
          <p:spPr>
            <a:xfrm>
              <a:off x="5935431" y="5837963"/>
              <a:ext cx="311316" cy="273767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endParaRPr lang="zh-TW" altLang="en-US" sz="2400" baseline="-25000" dirty="0"/>
            </a:p>
          </p:txBody>
        </p:sp>
        <p:sp>
          <p:nvSpPr>
            <p:cNvPr id="75" name="文字方塊 74"/>
            <p:cNvSpPr txBox="1"/>
            <p:nvPr/>
          </p:nvSpPr>
          <p:spPr>
            <a:xfrm>
              <a:off x="5891338" y="5744015"/>
              <a:ext cx="39950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+</a:t>
              </a:r>
              <a:endParaRPr lang="zh-TW" altLang="en-US" sz="2400" dirty="0"/>
            </a:p>
          </p:txBody>
        </p:sp>
      </p:grpSp>
      <p:sp>
        <p:nvSpPr>
          <p:cNvPr id="76" name="文字方塊 75"/>
          <p:cNvSpPr txBox="1"/>
          <p:nvPr/>
        </p:nvSpPr>
        <p:spPr>
          <a:xfrm>
            <a:off x="2319676" y="6088544"/>
            <a:ext cx="483079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2</a:t>
            </a:r>
            <a:endParaRPr lang="zh-TW" altLang="en-US" sz="2400" baseline="-25000" dirty="0"/>
          </a:p>
        </p:txBody>
      </p:sp>
      <p:sp>
        <p:nvSpPr>
          <p:cNvPr id="77" name="文字方塊 76"/>
          <p:cNvSpPr txBox="1"/>
          <p:nvPr/>
        </p:nvSpPr>
        <p:spPr>
          <a:xfrm>
            <a:off x="3071240" y="6088546"/>
            <a:ext cx="499336" cy="46166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  <a:endParaRPr lang="zh-TW" altLang="en-US" sz="2400" baseline="-25000" dirty="0"/>
          </a:p>
        </p:txBody>
      </p:sp>
      <p:sp>
        <p:nvSpPr>
          <p:cNvPr id="78" name="文字方塊 77"/>
          <p:cNvSpPr txBox="1"/>
          <p:nvPr/>
        </p:nvSpPr>
        <p:spPr>
          <a:xfrm>
            <a:off x="3816496" y="6088546"/>
            <a:ext cx="499336" cy="46166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  <a:endParaRPr lang="zh-TW" altLang="en-US" sz="2400" baseline="-25000" dirty="0"/>
          </a:p>
        </p:txBody>
      </p:sp>
      <p:sp>
        <p:nvSpPr>
          <p:cNvPr id="79" name="文字方塊 78"/>
          <p:cNvSpPr txBox="1"/>
          <p:nvPr/>
        </p:nvSpPr>
        <p:spPr>
          <a:xfrm>
            <a:off x="144624" y="2900047"/>
            <a:ext cx="483079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2</a:t>
            </a:r>
            <a:endParaRPr lang="zh-TW" altLang="en-US" sz="2400" baseline="-25000" dirty="0"/>
          </a:p>
        </p:txBody>
      </p:sp>
      <p:sp>
        <p:nvSpPr>
          <p:cNvPr id="80" name="文字方塊 79"/>
          <p:cNvSpPr txBox="1"/>
          <p:nvPr/>
        </p:nvSpPr>
        <p:spPr>
          <a:xfrm>
            <a:off x="128367" y="3597914"/>
            <a:ext cx="499336" cy="46166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  <a:endParaRPr lang="zh-TW" altLang="en-US" sz="2400" baseline="-25000" dirty="0"/>
          </a:p>
        </p:txBody>
      </p:sp>
      <p:sp>
        <p:nvSpPr>
          <p:cNvPr id="81" name="文字方塊 80"/>
          <p:cNvSpPr txBox="1"/>
          <p:nvPr/>
        </p:nvSpPr>
        <p:spPr>
          <a:xfrm>
            <a:off x="117832" y="4295779"/>
            <a:ext cx="499336" cy="46166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  <a:endParaRPr lang="zh-TW" altLang="en-US" sz="2400" baseline="-25000" dirty="0"/>
          </a:p>
        </p:txBody>
      </p:sp>
      <p:sp>
        <p:nvSpPr>
          <p:cNvPr id="82" name="文字方塊 81"/>
          <p:cNvSpPr txBox="1"/>
          <p:nvPr/>
        </p:nvSpPr>
        <p:spPr>
          <a:xfrm>
            <a:off x="191909" y="156113"/>
            <a:ext cx="483079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2</a:t>
            </a:r>
            <a:endParaRPr lang="zh-TW" altLang="en-US" sz="2400" baseline="-25000" dirty="0"/>
          </a:p>
        </p:txBody>
      </p:sp>
      <p:sp>
        <p:nvSpPr>
          <p:cNvPr id="83" name="文字方塊 82"/>
          <p:cNvSpPr txBox="1"/>
          <p:nvPr/>
        </p:nvSpPr>
        <p:spPr>
          <a:xfrm>
            <a:off x="175652" y="853980"/>
            <a:ext cx="499336" cy="46166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  <a:endParaRPr lang="zh-TW" altLang="en-US" sz="2400" baseline="-25000" dirty="0"/>
          </a:p>
        </p:txBody>
      </p:sp>
      <p:sp>
        <p:nvSpPr>
          <p:cNvPr id="84" name="文字方塊 83"/>
          <p:cNvSpPr txBox="1"/>
          <p:nvPr/>
        </p:nvSpPr>
        <p:spPr>
          <a:xfrm>
            <a:off x="165117" y="1551845"/>
            <a:ext cx="499336" cy="46166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  <a:endParaRPr lang="zh-TW" altLang="en-US" sz="2400" baseline="-25000" dirty="0"/>
          </a:p>
        </p:txBody>
      </p:sp>
      <p:sp>
        <p:nvSpPr>
          <p:cNvPr id="85" name="文字方塊 84"/>
          <p:cNvSpPr txBox="1"/>
          <p:nvPr/>
        </p:nvSpPr>
        <p:spPr>
          <a:xfrm>
            <a:off x="6121757" y="1971348"/>
            <a:ext cx="483079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2</a:t>
            </a:r>
            <a:endParaRPr lang="zh-TW" altLang="en-US" sz="2400" baseline="-25000" dirty="0"/>
          </a:p>
        </p:txBody>
      </p:sp>
      <p:sp>
        <p:nvSpPr>
          <p:cNvPr id="86" name="文字方塊 85"/>
          <p:cNvSpPr txBox="1"/>
          <p:nvPr/>
        </p:nvSpPr>
        <p:spPr>
          <a:xfrm>
            <a:off x="6105500" y="2669215"/>
            <a:ext cx="499336" cy="46166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  <a:endParaRPr lang="zh-TW" altLang="en-US" sz="2400" baseline="-25000" dirty="0"/>
          </a:p>
        </p:txBody>
      </p:sp>
      <p:sp>
        <p:nvSpPr>
          <p:cNvPr id="87" name="文字方塊 86"/>
          <p:cNvSpPr txBox="1"/>
          <p:nvPr/>
        </p:nvSpPr>
        <p:spPr>
          <a:xfrm>
            <a:off x="6094965" y="3367080"/>
            <a:ext cx="499336" cy="46166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  <a:endParaRPr lang="zh-TW" altLang="en-US" sz="2400" baseline="-25000" dirty="0"/>
          </a:p>
        </p:txBody>
      </p:sp>
      <p:sp>
        <p:nvSpPr>
          <p:cNvPr id="4" name="文字方塊 3"/>
          <p:cNvSpPr txBox="1"/>
          <p:nvPr/>
        </p:nvSpPr>
        <p:spPr>
          <a:xfrm>
            <a:off x="2956505" y="278621"/>
            <a:ext cx="4698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y</a:t>
            </a:r>
            <a:endParaRPr lang="zh-TW" altLang="en-US" sz="2400" dirty="0"/>
          </a:p>
        </p:txBody>
      </p:sp>
      <p:cxnSp>
        <p:nvCxnSpPr>
          <p:cNvPr id="7" name="直線單箭頭接點 6"/>
          <p:cNvCxnSpPr>
            <a:stCxn id="82" idx="3"/>
            <a:endCxn id="71" idx="1"/>
          </p:cNvCxnSpPr>
          <p:nvPr/>
        </p:nvCxnSpPr>
        <p:spPr>
          <a:xfrm>
            <a:off x="674988" y="386946"/>
            <a:ext cx="629684" cy="71542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線單箭頭接點 87"/>
          <p:cNvCxnSpPr>
            <a:endCxn id="71" idx="1"/>
          </p:cNvCxnSpPr>
          <p:nvPr/>
        </p:nvCxnSpPr>
        <p:spPr>
          <a:xfrm flipV="1">
            <a:off x="665347" y="1102369"/>
            <a:ext cx="639325" cy="1735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線單箭頭接點 88"/>
          <p:cNvCxnSpPr>
            <a:endCxn id="71" idx="1"/>
          </p:cNvCxnSpPr>
          <p:nvPr/>
        </p:nvCxnSpPr>
        <p:spPr>
          <a:xfrm flipV="1">
            <a:off x="674988" y="1102369"/>
            <a:ext cx="629684" cy="70832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線單箭頭接點 89"/>
          <p:cNvCxnSpPr/>
          <p:nvPr/>
        </p:nvCxnSpPr>
        <p:spPr>
          <a:xfrm>
            <a:off x="669299" y="3107952"/>
            <a:ext cx="629684" cy="71542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線單箭頭接點 90"/>
          <p:cNvCxnSpPr/>
          <p:nvPr/>
        </p:nvCxnSpPr>
        <p:spPr>
          <a:xfrm flipV="1">
            <a:off x="659658" y="3823375"/>
            <a:ext cx="639325" cy="1735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線單箭頭接點 91"/>
          <p:cNvCxnSpPr/>
          <p:nvPr/>
        </p:nvCxnSpPr>
        <p:spPr>
          <a:xfrm flipV="1">
            <a:off x="669299" y="3823375"/>
            <a:ext cx="629684" cy="70832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線單箭頭接點 92"/>
          <p:cNvCxnSpPr>
            <a:stCxn id="85" idx="1"/>
            <a:endCxn id="75" idx="3"/>
          </p:cNvCxnSpPr>
          <p:nvPr/>
        </p:nvCxnSpPr>
        <p:spPr>
          <a:xfrm flipH="1">
            <a:off x="5344662" y="2202181"/>
            <a:ext cx="777095" cy="70551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線單箭頭接點 93"/>
          <p:cNvCxnSpPr>
            <a:stCxn id="86" idx="1"/>
          </p:cNvCxnSpPr>
          <p:nvPr/>
        </p:nvCxnSpPr>
        <p:spPr>
          <a:xfrm flipH="1">
            <a:off x="5342227" y="2900047"/>
            <a:ext cx="763273" cy="536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線單箭頭接點 94"/>
          <p:cNvCxnSpPr>
            <a:stCxn id="87" idx="1"/>
          </p:cNvCxnSpPr>
          <p:nvPr/>
        </p:nvCxnSpPr>
        <p:spPr>
          <a:xfrm flipH="1" flipV="1">
            <a:off x="5351867" y="2905415"/>
            <a:ext cx="743098" cy="69249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線單箭頭接點 95"/>
          <p:cNvCxnSpPr/>
          <p:nvPr/>
        </p:nvCxnSpPr>
        <p:spPr>
          <a:xfrm rot="5400000" flipH="1">
            <a:off x="3469184" y="5407603"/>
            <a:ext cx="629684" cy="71542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線單箭頭接點 96"/>
          <p:cNvCxnSpPr/>
          <p:nvPr/>
        </p:nvCxnSpPr>
        <p:spPr>
          <a:xfrm rot="5400000" flipH="1" flipV="1">
            <a:off x="3034408" y="5751817"/>
            <a:ext cx="639325" cy="1735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線單箭頭接點 97"/>
          <p:cNvCxnSpPr/>
          <p:nvPr/>
        </p:nvCxnSpPr>
        <p:spPr>
          <a:xfrm rot="5400000" flipH="1" flipV="1">
            <a:off x="2632785" y="5396994"/>
            <a:ext cx="629684" cy="70832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文字方塊 103"/>
          <p:cNvSpPr txBox="1"/>
          <p:nvPr/>
        </p:nvSpPr>
        <p:spPr>
          <a:xfrm>
            <a:off x="4506358" y="6092794"/>
            <a:ext cx="499336" cy="46166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105" name="文字方塊 104"/>
          <p:cNvSpPr txBox="1"/>
          <p:nvPr/>
        </p:nvSpPr>
        <p:spPr>
          <a:xfrm>
            <a:off x="6105500" y="4018475"/>
            <a:ext cx="499336" cy="46166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baseline="-25000" dirty="0"/>
          </a:p>
        </p:txBody>
      </p:sp>
      <p:sp>
        <p:nvSpPr>
          <p:cNvPr id="106" name="文字方塊 105"/>
          <p:cNvSpPr txBox="1"/>
          <p:nvPr/>
        </p:nvSpPr>
        <p:spPr>
          <a:xfrm>
            <a:off x="117832" y="4922735"/>
            <a:ext cx="499336" cy="46166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baseline="-25000" dirty="0"/>
          </a:p>
        </p:txBody>
      </p:sp>
      <p:sp>
        <p:nvSpPr>
          <p:cNvPr id="107" name="文字方塊 106"/>
          <p:cNvSpPr txBox="1"/>
          <p:nvPr/>
        </p:nvSpPr>
        <p:spPr>
          <a:xfrm>
            <a:off x="144624" y="2213907"/>
            <a:ext cx="499336" cy="46166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baseline="-25000" dirty="0"/>
          </a:p>
        </p:txBody>
      </p:sp>
      <p:cxnSp>
        <p:nvCxnSpPr>
          <p:cNvPr id="108" name="直線單箭頭接點 107"/>
          <p:cNvCxnSpPr>
            <a:stCxn id="104" idx="0"/>
          </p:cNvCxnSpPr>
          <p:nvPr/>
        </p:nvCxnSpPr>
        <p:spPr>
          <a:xfrm flipH="1" flipV="1">
            <a:off x="3556076" y="5450473"/>
            <a:ext cx="1199950" cy="64232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線單箭頭接點 108"/>
          <p:cNvCxnSpPr>
            <a:endCxn id="75" idx="3"/>
          </p:cNvCxnSpPr>
          <p:nvPr/>
        </p:nvCxnSpPr>
        <p:spPr>
          <a:xfrm flipH="1" flipV="1">
            <a:off x="5344662" y="2907694"/>
            <a:ext cx="750303" cy="13880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線單箭頭接點 109"/>
          <p:cNvCxnSpPr>
            <a:stCxn id="106" idx="3"/>
          </p:cNvCxnSpPr>
          <p:nvPr/>
        </p:nvCxnSpPr>
        <p:spPr>
          <a:xfrm flipV="1">
            <a:off x="617168" y="3854018"/>
            <a:ext cx="677400" cy="129955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直線單箭頭接點 110"/>
          <p:cNvCxnSpPr>
            <a:stCxn id="107" idx="3"/>
          </p:cNvCxnSpPr>
          <p:nvPr/>
        </p:nvCxnSpPr>
        <p:spPr>
          <a:xfrm flipV="1">
            <a:off x="643960" y="1081684"/>
            <a:ext cx="655023" cy="136305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直線接點 127"/>
          <p:cNvCxnSpPr/>
          <p:nvPr/>
        </p:nvCxnSpPr>
        <p:spPr>
          <a:xfrm flipH="1">
            <a:off x="3233547" y="4586214"/>
            <a:ext cx="256453" cy="256453"/>
          </a:xfrm>
          <a:prstGeom prst="line">
            <a:avLst/>
          </a:prstGeom>
          <a:ln w="762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直線接點 131"/>
          <p:cNvCxnSpPr/>
          <p:nvPr/>
        </p:nvCxnSpPr>
        <p:spPr>
          <a:xfrm flipH="1">
            <a:off x="3243747" y="1830421"/>
            <a:ext cx="256453" cy="256453"/>
          </a:xfrm>
          <a:prstGeom prst="line">
            <a:avLst/>
          </a:prstGeom>
          <a:ln w="762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文字方塊 135"/>
          <p:cNvSpPr txBox="1"/>
          <p:nvPr/>
        </p:nvSpPr>
        <p:spPr>
          <a:xfrm>
            <a:off x="3345393" y="4042128"/>
            <a:ext cx="531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2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37" name="文字方塊 136"/>
          <p:cNvSpPr txBox="1"/>
          <p:nvPr/>
        </p:nvSpPr>
        <p:spPr>
          <a:xfrm>
            <a:off x="2295352" y="3419570"/>
            <a:ext cx="531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≈0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38" name="文字方塊 137"/>
          <p:cNvSpPr txBox="1"/>
          <p:nvPr/>
        </p:nvSpPr>
        <p:spPr>
          <a:xfrm>
            <a:off x="3354070" y="3445999"/>
            <a:ext cx="531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0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41" name="文字方塊 140"/>
          <p:cNvSpPr txBox="1"/>
          <p:nvPr/>
        </p:nvSpPr>
        <p:spPr>
          <a:xfrm>
            <a:off x="3832671" y="2885974"/>
            <a:ext cx="531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≈1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42" name="文字方塊 141"/>
          <p:cNvSpPr txBox="1"/>
          <p:nvPr/>
        </p:nvSpPr>
        <p:spPr>
          <a:xfrm>
            <a:off x="3201022" y="2663780"/>
            <a:ext cx="361092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7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44" name="文字方塊 143"/>
          <p:cNvSpPr txBox="1"/>
          <p:nvPr/>
        </p:nvSpPr>
        <p:spPr>
          <a:xfrm>
            <a:off x="3395099" y="1233868"/>
            <a:ext cx="361092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7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45" name="文字方塊 144"/>
          <p:cNvSpPr txBox="1"/>
          <p:nvPr/>
        </p:nvSpPr>
        <p:spPr>
          <a:xfrm>
            <a:off x="2100515" y="1247961"/>
            <a:ext cx="531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≈0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46" name="文字方塊 145"/>
          <p:cNvSpPr txBox="1"/>
          <p:nvPr/>
        </p:nvSpPr>
        <p:spPr>
          <a:xfrm>
            <a:off x="3290213" y="115021"/>
            <a:ext cx="531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≈0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12" name="文字方塊 111"/>
          <p:cNvSpPr txBox="1"/>
          <p:nvPr/>
        </p:nvSpPr>
        <p:spPr>
          <a:xfrm>
            <a:off x="2354033" y="5654786"/>
            <a:ext cx="3238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0000FF"/>
                </a:solidFill>
              </a:rPr>
              <a:t>1</a:t>
            </a:r>
            <a:endParaRPr lang="zh-TW" altLang="en-US" sz="2400" b="1" dirty="0">
              <a:solidFill>
                <a:srgbClr val="0000FF"/>
              </a:solidFill>
            </a:endParaRPr>
          </a:p>
        </p:txBody>
      </p:sp>
      <p:sp>
        <p:nvSpPr>
          <p:cNvPr id="118" name="文字方塊 117"/>
          <p:cNvSpPr txBox="1"/>
          <p:nvPr/>
        </p:nvSpPr>
        <p:spPr>
          <a:xfrm>
            <a:off x="3071240" y="5705240"/>
            <a:ext cx="3238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bg1">
                    <a:lumMod val="50000"/>
                  </a:schemeClr>
                </a:solidFill>
              </a:rPr>
              <a:t>0</a:t>
            </a:r>
            <a:endParaRPr lang="zh-TW" alt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4" name="文字方塊 123"/>
          <p:cNvSpPr txBox="1"/>
          <p:nvPr/>
        </p:nvSpPr>
        <p:spPr>
          <a:xfrm>
            <a:off x="3625970" y="5710409"/>
            <a:ext cx="3238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bg1">
                    <a:lumMod val="50000"/>
                  </a:schemeClr>
                </a:solidFill>
              </a:rPr>
              <a:t>0</a:t>
            </a:r>
            <a:endParaRPr lang="zh-TW" alt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5" name="文字方塊 124"/>
          <p:cNvSpPr txBox="1"/>
          <p:nvPr/>
        </p:nvSpPr>
        <p:spPr>
          <a:xfrm>
            <a:off x="646267" y="1456530"/>
            <a:ext cx="6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0000FF"/>
                </a:solidFill>
              </a:rPr>
              <a:t>100</a:t>
            </a:r>
            <a:endParaRPr lang="zh-TW" altLang="en-US" sz="2400" b="1" dirty="0">
              <a:solidFill>
                <a:srgbClr val="0000FF"/>
              </a:solidFill>
            </a:endParaRPr>
          </a:p>
        </p:txBody>
      </p:sp>
      <p:sp>
        <p:nvSpPr>
          <p:cNvPr id="126" name="文字方塊 125"/>
          <p:cNvSpPr txBox="1"/>
          <p:nvPr/>
        </p:nvSpPr>
        <p:spPr>
          <a:xfrm>
            <a:off x="5830247" y="1920356"/>
            <a:ext cx="3238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bg1">
                    <a:lumMod val="50000"/>
                  </a:schemeClr>
                </a:solidFill>
              </a:rPr>
              <a:t>0</a:t>
            </a:r>
            <a:endParaRPr lang="zh-TW" alt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7" name="文字方塊 126"/>
          <p:cNvSpPr txBox="1"/>
          <p:nvPr/>
        </p:nvSpPr>
        <p:spPr>
          <a:xfrm>
            <a:off x="5801339" y="3241343"/>
            <a:ext cx="2715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bg1">
                    <a:lumMod val="50000"/>
                  </a:schemeClr>
                </a:solidFill>
              </a:rPr>
              <a:t>0</a:t>
            </a:r>
            <a:endParaRPr lang="zh-TW" alt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9" name="文字方塊 128"/>
          <p:cNvSpPr txBox="1"/>
          <p:nvPr/>
        </p:nvSpPr>
        <p:spPr>
          <a:xfrm>
            <a:off x="4303514" y="5686920"/>
            <a:ext cx="3238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bg1">
                    <a:lumMod val="50000"/>
                  </a:schemeClr>
                </a:solidFill>
              </a:rPr>
              <a:t>0</a:t>
            </a:r>
            <a:endParaRPr lang="zh-TW" alt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30" name="文字方塊 129"/>
          <p:cNvSpPr txBox="1"/>
          <p:nvPr/>
        </p:nvSpPr>
        <p:spPr>
          <a:xfrm>
            <a:off x="627703" y="2258796"/>
            <a:ext cx="6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FF0000"/>
                </a:solidFill>
              </a:rPr>
              <a:t>-10</a:t>
            </a:r>
            <a:endParaRPr lang="zh-TW" altLang="en-US" sz="2400" b="1" dirty="0">
              <a:solidFill>
                <a:srgbClr val="FF0000"/>
              </a:solidFill>
            </a:endParaRPr>
          </a:p>
        </p:txBody>
      </p:sp>
      <p:sp>
        <p:nvSpPr>
          <p:cNvPr id="131" name="文字方塊 130"/>
          <p:cNvSpPr txBox="1"/>
          <p:nvPr/>
        </p:nvSpPr>
        <p:spPr>
          <a:xfrm>
            <a:off x="655815" y="71691"/>
            <a:ext cx="6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bg1">
                    <a:lumMod val="50000"/>
                  </a:schemeClr>
                </a:solidFill>
              </a:rPr>
              <a:t>0</a:t>
            </a:r>
            <a:endParaRPr lang="zh-TW" alt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33" name="文字方塊 132"/>
          <p:cNvSpPr txBox="1"/>
          <p:nvPr/>
        </p:nvSpPr>
        <p:spPr>
          <a:xfrm>
            <a:off x="665951" y="731142"/>
            <a:ext cx="6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bg1">
                    <a:lumMod val="50000"/>
                  </a:schemeClr>
                </a:solidFill>
              </a:rPr>
              <a:t>0</a:t>
            </a:r>
            <a:endParaRPr lang="zh-TW" alt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35" name="文字方塊 134"/>
          <p:cNvSpPr txBox="1"/>
          <p:nvPr/>
        </p:nvSpPr>
        <p:spPr>
          <a:xfrm>
            <a:off x="556557" y="3486465"/>
            <a:ext cx="6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0000FF"/>
                </a:solidFill>
              </a:rPr>
              <a:t>100</a:t>
            </a:r>
            <a:endParaRPr lang="zh-TW" altLang="en-US" sz="2400" b="1" dirty="0">
              <a:solidFill>
                <a:srgbClr val="0000FF"/>
              </a:solidFill>
            </a:endParaRPr>
          </a:p>
        </p:txBody>
      </p:sp>
      <p:sp>
        <p:nvSpPr>
          <p:cNvPr id="139" name="文字方塊 138"/>
          <p:cNvSpPr txBox="1"/>
          <p:nvPr/>
        </p:nvSpPr>
        <p:spPr>
          <a:xfrm>
            <a:off x="612753" y="4956930"/>
            <a:ext cx="6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FF0000"/>
                </a:solidFill>
              </a:rPr>
              <a:t>-10</a:t>
            </a:r>
            <a:endParaRPr lang="zh-TW" altLang="en-US" sz="2400" b="1" dirty="0">
              <a:solidFill>
                <a:srgbClr val="FF0000"/>
              </a:solidFill>
            </a:endParaRPr>
          </a:p>
        </p:txBody>
      </p:sp>
      <p:sp>
        <p:nvSpPr>
          <p:cNvPr id="140" name="文字方塊 139"/>
          <p:cNvSpPr txBox="1"/>
          <p:nvPr/>
        </p:nvSpPr>
        <p:spPr>
          <a:xfrm>
            <a:off x="641473" y="2787325"/>
            <a:ext cx="6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bg1">
                    <a:lumMod val="50000"/>
                  </a:schemeClr>
                </a:solidFill>
              </a:rPr>
              <a:t>0</a:t>
            </a:r>
            <a:endParaRPr lang="zh-TW" alt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3" name="文字方塊 142"/>
          <p:cNvSpPr txBox="1"/>
          <p:nvPr/>
        </p:nvSpPr>
        <p:spPr>
          <a:xfrm>
            <a:off x="655814" y="4198863"/>
            <a:ext cx="6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bg1">
                    <a:lumMod val="50000"/>
                  </a:schemeClr>
                </a:solidFill>
              </a:rPr>
              <a:t>0</a:t>
            </a:r>
            <a:endParaRPr lang="zh-TW" alt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7" name="文字方塊 146"/>
          <p:cNvSpPr txBox="1"/>
          <p:nvPr/>
        </p:nvSpPr>
        <p:spPr>
          <a:xfrm>
            <a:off x="5659296" y="3891560"/>
            <a:ext cx="6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0000FF"/>
                </a:solidFill>
              </a:rPr>
              <a:t>10</a:t>
            </a:r>
            <a:endParaRPr lang="zh-TW" altLang="en-US" sz="2400" b="1" dirty="0">
              <a:solidFill>
                <a:srgbClr val="0000FF"/>
              </a:solidFill>
            </a:endParaRPr>
          </a:p>
        </p:txBody>
      </p:sp>
      <p:sp>
        <p:nvSpPr>
          <p:cNvPr id="148" name="文字方塊 147"/>
          <p:cNvSpPr txBox="1"/>
          <p:nvPr/>
        </p:nvSpPr>
        <p:spPr>
          <a:xfrm>
            <a:off x="5475699" y="2556492"/>
            <a:ext cx="9021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0000FF"/>
                </a:solidFill>
              </a:rPr>
              <a:t>100</a:t>
            </a:r>
            <a:endParaRPr lang="zh-TW" altLang="en-US" sz="2400" b="1" dirty="0">
              <a:solidFill>
                <a:srgbClr val="0000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9" grpId="0" animBg="1"/>
      <p:bldP spid="134" grpId="0" animBg="1"/>
      <p:bldP spid="136" grpId="0"/>
      <p:bldP spid="136" grpId="1"/>
      <p:bldP spid="137" grpId="0"/>
      <p:bldP spid="137" grpId="1"/>
      <p:bldP spid="138" grpId="0"/>
      <p:bldP spid="138" grpId="1"/>
      <p:bldP spid="141" grpId="0"/>
      <p:bldP spid="141" grpId="1"/>
      <p:bldP spid="144" grpId="0" animBg="1"/>
      <p:bldP spid="144" grpId="1" animBg="1"/>
      <p:bldP spid="145" grpId="0"/>
      <p:bldP spid="145" grpId="1"/>
      <p:bldP spid="14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矩形 148"/>
          <p:cNvSpPr/>
          <p:nvPr/>
        </p:nvSpPr>
        <p:spPr>
          <a:xfrm>
            <a:off x="8413309" y="5231248"/>
            <a:ext cx="621081" cy="1332931"/>
          </a:xfrm>
          <a:prstGeom prst="rect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4" name="矩形 133"/>
          <p:cNvSpPr/>
          <p:nvPr/>
        </p:nvSpPr>
        <p:spPr>
          <a:xfrm>
            <a:off x="7732463" y="5217278"/>
            <a:ext cx="621081" cy="1332931"/>
          </a:xfrm>
          <a:prstGeom prst="rect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2" name="圖片 5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87736" y="461347"/>
            <a:ext cx="3757175" cy="493333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6" name="文字方塊 45"/>
              <p:cNvSpPr txBox="1"/>
              <p:nvPr/>
            </p:nvSpPr>
            <p:spPr>
              <a:xfrm>
                <a:off x="5281173" y="5231248"/>
                <a:ext cx="3649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46" name="文字方塊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1173" y="5231248"/>
                <a:ext cx="364908" cy="369332"/>
              </a:xfrm>
              <a:prstGeom prst="rect">
                <a:avLst/>
              </a:prstGeom>
              <a:blipFill rotWithShape="1">
                <a:blip r:embed="rId2"/>
                <a:stretch>
                  <a:fillRect l="-141" t="-32" r="-10360" b="1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7" name="文字方塊 46"/>
              <p:cNvSpPr txBox="1"/>
              <p:nvPr/>
            </p:nvSpPr>
            <p:spPr>
              <a:xfrm>
                <a:off x="5281173" y="5651472"/>
                <a:ext cx="3720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47" name="文字方塊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1173" y="5651472"/>
                <a:ext cx="372025" cy="369332"/>
              </a:xfrm>
              <a:prstGeom prst="rect">
                <a:avLst/>
              </a:prstGeom>
              <a:blipFill rotWithShape="1">
                <a:blip r:embed="rId3"/>
                <a:stretch>
                  <a:fillRect l="-138" t="-164" r="-9273" b="1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8" name="文字方塊 47"/>
              <p:cNvSpPr txBox="1"/>
              <p:nvPr/>
            </p:nvSpPr>
            <p:spPr>
              <a:xfrm>
                <a:off x="5289687" y="6107075"/>
                <a:ext cx="3720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48" name="文字方塊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9687" y="6107075"/>
                <a:ext cx="372025" cy="369332"/>
              </a:xfrm>
              <a:prstGeom prst="rect">
                <a:avLst/>
              </a:prstGeom>
              <a:blipFill rotWithShape="1">
                <a:blip r:embed="rId4"/>
                <a:stretch>
                  <a:fillRect l="-37" t="-76" r="-9374" b="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9" name="文字方塊 48"/>
              <p:cNvSpPr txBox="1"/>
              <p:nvPr/>
            </p:nvSpPr>
            <p:spPr>
              <a:xfrm>
                <a:off x="5367822" y="645159"/>
                <a:ext cx="2457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49" name="文字方塊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7822" y="645159"/>
                <a:ext cx="245708" cy="369332"/>
              </a:xfrm>
              <a:prstGeom prst="rect">
                <a:avLst/>
              </a:prstGeom>
              <a:blipFill rotWithShape="1">
                <a:blip r:embed="rId5"/>
                <a:stretch>
                  <a:fillRect l="-68" t="-172" r="-12869" b="1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文字方塊 49"/>
          <p:cNvSpPr txBox="1"/>
          <p:nvPr/>
        </p:nvSpPr>
        <p:spPr>
          <a:xfrm>
            <a:off x="5766095" y="5258372"/>
            <a:ext cx="448574" cy="120032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3</a:t>
            </a:r>
            <a:endParaRPr lang="en-US" altLang="zh-TW" sz="2400" dirty="0"/>
          </a:p>
          <a:p>
            <a:pPr algn="ctr"/>
            <a:r>
              <a:rPr lang="en-US" altLang="zh-TW" sz="2400" dirty="0"/>
              <a:t>1</a:t>
            </a:r>
            <a:endParaRPr lang="en-US" altLang="zh-TW" sz="2400" dirty="0"/>
          </a:p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51" name="文字方塊 50"/>
          <p:cNvSpPr txBox="1"/>
          <p:nvPr/>
        </p:nvSpPr>
        <p:spPr>
          <a:xfrm>
            <a:off x="5780647" y="569220"/>
            <a:ext cx="448574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  <a:endParaRPr lang="en-US" altLang="zh-TW" sz="2400" dirty="0"/>
          </a:p>
        </p:txBody>
      </p:sp>
      <p:sp>
        <p:nvSpPr>
          <p:cNvPr id="54" name="文字方塊 53"/>
          <p:cNvSpPr txBox="1"/>
          <p:nvPr/>
        </p:nvSpPr>
        <p:spPr>
          <a:xfrm>
            <a:off x="6492300" y="5254237"/>
            <a:ext cx="448574" cy="120032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4</a:t>
            </a:r>
            <a:endParaRPr lang="en-US" altLang="zh-TW" sz="2400" dirty="0"/>
          </a:p>
          <a:p>
            <a:pPr algn="ctr"/>
            <a:r>
              <a:rPr lang="en-US" altLang="zh-TW" sz="2400" dirty="0"/>
              <a:t>1</a:t>
            </a:r>
            <a:endParaRPr lang="en-US" altLang="zh-TW" sz="2400" dirty="0"/>
          </a:p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55" name="文字方塊 54"/>
          <p:cNvSpPr txBox="1"/>
          <p:nvPr/>
        </p:nvSpPr>
        <p:spPr>
          <a:xfrm>
            <a:off x="6467461" y="570165"/>
            <a:ext cx="448574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  <a:endParaRPr lang="en-US" altLang="zh-TW" sz="2400" dirty="0"/>
          </a:p>
        </p:txBody>
      </p:sp>
      <p:sp>
        <p:nvSpPr>
          <p:cNvPr id="56" name="文字方塊 55"/>
          <p:cNvSpPr txBox="1"/>
          <p:nvPr/>
        </p:nvSpPr>
        <p:spPr>
          <a:xfrm>
            <a:off x="7173146" y="5268155"/>
            <a:ext cx="448574" cy="120032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2</a:t>
            </a:r>
            <a:endParaRPr lang="en-US" altLang="zh-TW" sz="2400" dirty="0"/>
          </a:p>
          <a:p>
            <a:pPr algn="ctr"/>
            <a:r>
              <a:rPr lang="en-US" altLang="zh-TW" sz="2400" dirty="0"/>
              <a:t>0</a:t>
            </a:r>
            <a:endParaRPr lang="en-US" altLang="zh-TW" sz="2400" dirty="0"/>
          </a:p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57" name="文字方塊 56"/>
          <p:cNvSpPr txBox="1"/>
          <p:nvPr/>
        </p:nvSpPr>
        <p:spPr>
          <a:xfrm>
            <a:off x="7130208" y="590436"/>
            <a:ext cx="448574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  <a:endParaRPr lang="en-US" altLang="zh-TW" sz="2400" dirty="0"/>
          </a:p>
        </p:txBody>
      </p:sp>
      <p:sp>
        <p:nvSpPr>
          <p:cNvPr id="58" name="文字方塊 57"/>
          <p:cNvSpPr txBox="1"/>
          <p:nvPr/>
        </p:nvSpPr>
        <p:spPr>
          <a:xfrm>
            <a:off x="7828156" y="5277289"/>
            <a:ext cx="448574" cy="120032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en-US" altLang="zh-TW" sz="2400" dirty="0"/>
          </a:p>
          <a:p>
            <a:pPr algn="ctr"/>
            <a:r>
              <a:rPr lang="en-US" altLang="zh-TW" sz="2400" dirty="0"/>
              <a:t>0</a:t>
            </a:r>
            <a:endParaRPr lang="en-US" altLang="zh-TW" sz="2400" dirty="0"/>
          </a:p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59" name="文字方塊 58"/>
          <p:cNvSpPr txBox="1"/>
          <p:nvPr/>
        </p:nvSpPr>
        <p:spPr>
          <a:xfrm>
            <a:off x="7792955" y="580192"/>
            <a:ext cx="448574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7</a:t>
            </a:r>
            <a:endParaRPr lang="en-US" altLang="zh-TW" sz="2400" dirty="0"/>
          </a:p>
        </p:txBody>
      </p:sp>
      <p:sp>
        <p:nvSpPr>
          <p:cNvPr id="60" name="文字方塊 59"/>
          <p:cNvSpPr txBox="1"/>
          <p:nvPr/>
        </p:nvSpPr>
        <p:spPr>
          <a:xfrm>
            <a:off x="8475046" y="5278025"/>
            <a:ext cx="448574" cy="120032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3</a:t>
            </a:r>
            <a:endParaRPr lang="en-US" altLang="zh-TW" sz="2400" dirty="0"/>
          </a:p>
          <a:p>
            <a:pPr algn="ctr"/>
            <a:r>
              <a:rPr lang="en-US" altLang="zh-TW" sz="2400" dirty="0"/>
              <a:t>-1</a:t>
            </a:r>
            <a:endParaRPr lang="en-US" altLang="zh-TW" sz="2400" dirty="0"/>
          </a:p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61" name="文字方塊 60"/>
          <p:cNvSpPr txBox="1"/>
          <p:nvPr/>
        </p:nvSpPr>
        <p:spPr>
          <a:xfrm>
            <a:off x="8433528" y="580192"/>
            <a:ext cx="448574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  <a:endParaRPr lang="en-US" altLang="zh-TW" sz="2400" dirty="0"/>
          </a:p>
        </p:txBody>
      </p:sp>
      <p:sp>
        <p:nvSpPr>
          <p:cNvPr id="62" name="矩形 61"/>
          <p:cNvSpPr/>
          <p:nvPr/>
        </p:nvSpPr>
        <p:spPr>
          <a:xfrm>
            <a:off x="5841470" y="5681509"/>
            <a:ext cx="319177" cy="349821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3" name="矩形 62"/>
          <p:cNvSpPr/>
          <p:nvPr/>
        </p:nvSpPr>
        <p:spPr>
          <a:xfrm>
            <a:off x="6556998" y="5677374"/>
            <a:ext cx="319177" cy="349821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4" name="矩形 63"/>
          <p:cNvSpPr/>
          <p:nvPr/>
        </p:nvSpPr>
        <p:spPr>
          <a:xfrm>
            <a:off x="7892854" y="6081072"/>
            <a:ext cx="319177" cy="349821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00B050"/>
              </a:solidFill>
            </a:endParaRPr>
          </a:p>
        </p:txBody>
      </p:sp>
      <p:sp>
        <p:nvSpPr>
          <p:cNvPr id="65" name="矩形 64"/>
          <p:cNvSpPr/>
          <p:nvPr/>
        </p:nvSpPr>
        <p:spPr>
          <a:xfrm>
            <a:off x="7857653" y="632555"/>
            <a:ext cx="319177" cy="34982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00B050"/>
              </a:solidFill>
            </a:endParaRPr>
          </a:p>
        </p:txBody>
      </p:sp>
      <p:sp>
        <p:nvSpPr>
          <p:cNvPr id="73" name="矩形 72"/>
          <p:cNvSpPr/>
          <p:nvPr/>
        </p:nvSpPr>
        <p:spPr>
          <a:xfrm>
            <a:off x="8546113" y="5707403"/>
            <a:ext cx="319177" cy="349821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3" name="群組 2"/>
          <p:cNvGrpSpPr/>
          <p:nvPr/>
        </p:nvGrpSpPr>
        <p:grpSpPr>
          <a:xfrm>
            <a:off x="3171073" y="5068598"/>
            <a:ext cx="399503" cy="461665"/>
            <a:chOff x="5891338" y="5744015"/>
            <a:chExt cx="399503" cy="461665"/>
          </a:xfrm>
        </p:grpSpPr>
        <p:sp>
          <p:nvSpPr>
            <p:cNvPr id="53" name="文字方塊 52"/>
            <p:cNvSpPr txBox="1"/>
            <p:nvPr/>
          </p:nvSpPr>
          <p:spPr>
            <a:xfrm>
              <a:off x="5935431" y="5837963"/>
              <a:ext cx="311316" cy="273767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endParaRPr lang="zh-TW" altLang="en-US" sz="2400" baseline="-25000" dirty="0"/>
            </a:p>
          </p:txBody>
        </p:sp>
        <p:sp>
          <p:nvSpPr>
            <p:cNvPr id="2" name="文字方塊 1"/>
            <p:cNvSpPr txBox="1"/>
            <p:nvPr/>
          </p:nvSpPr>
          <p:spPr>
            <a:xfrm>
              <a:off x="5891338" y="5744015"/>
              <a:ext cx="39950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+</a:t>
              </a:r>
              <a:endParaRPr lang="zh-TW" altLang="en-US" sz="2400" dirty="0"/>
            </a:p>
          </p:txBody>
        </p:sp>
      </p:grpSp>
      <p:grpSp>
        <p:nvGrpSpPr>
          <p:cNvPr id="66" name="群組 65"/>
          <p:cNvGrpSpPr/>
          <p:nvPr/>
        </p:nvGrpSpPr>
        <p:grpSpPr>
          <a:xfrm>
            <a:off x="1311536" y="3600478"/>
            <a:ext cx="399503" cy="461665"/>
            <a:chOff x="5891338" y="5744015"/>
            <a:chExt cx="399503" cy="461665"/>
          </a:xfrm>
        </p:grpSpPr>
        <p:sp>
          <p:nvSpPr>
            <p:cNvPr id="67" name="文字方塊 66"/>
            <p:cNvSpPr txBox="1"/>
            <p:nvPr/>
          </p:nvSpPr>
          <p:spPr>
            <a:xfrm>
              <a:off x="5935431" y="5837963"/>
              <a:ext cx="311316" cy="273767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endParaRPr lang="zh-TW" altLang="en-US" sz="2400" baseline="-25000" dirty="0"/>
            </a:p>
          </p:txBody>
        </p:sp>
        <p:sp>
          <p:nvSpPr>
            <p:cNvPr id="68" name="文字方塊 67"/>
            <p:cNvSpPr txBox="1"/>
            <p:nvPr/>
          </p:nvSpPr>
          <p:spPr>
            <a:xfrm>
              <a:off x="5891338" y="5744015"/>
              <a:ext cx="39950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+</a:t>
              </a:r>
              <a:endParaRPr lang="zh-TW" altLang="en-US" sz="2400" dirty="0"/>
            </a:p>
          </p:txBody>
        </p:sp>
      </p:grpSp>
      <p:grpSp>
        <p:nvGrpSpPr>
          <p:cNvPr id="69" name="群組 68"/>
          <p:cNvGrpSpPr/>
          <p:nvPr/>
        </p:nvGrpSpPr>
        <p:grpSpPr>
          <a:xfrm>
            <a:off x="1304672" y="871536"/>
            <a:ext cx="399503" cy="461665"/>
            <a:chOff x="5891338" y="5744015"/>
            <a:chExt cx="399503" cy="461665"/>
          </a:xfrm>
        </p:grpSpPr>
        <p:sp>
          <p:nvSpPr>
            <p:cNvPr id="70" name="文字方塊 69"/>
            <p:cNvSpPr txBox="1"/>
            <p:nvPr/>
          </p:nvSpPr>
          <p:spPr>
            <a:xfrm>
              <a:off x="5935431" y="5837963"/>
              <a:ext cx="311316" cy="273767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endParaRPr lang="zh-TW" altLang="en-US" sz="2400" baseline="-25000" dirty="0"/>
            </a:p>
          </p:txBody>
        </p:sp>
        <p:sp>
          <p:nvSpPr>
            <p:cNvPr id="71" name="文字方塊 70"/>
            <p:cNvSpPr txBox="1"/>
            <p:nvPr/>
          </p:nvSpPr>
          <p:spPr>
            <a:xfrm>
              <a:off x="5891338" y="5744015"/>
              <a:ext cx="39950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+</a:t>
              </a:r>
              <a:endParaRPr lang="zh-TW" altLang="en-US" sz="2400" dirty="0"/>
            </a:p>
          </p:txBody>
        </p:sp>
      </p:grpSp>
      <p:grpSp>
        <p:nvGrpSpPr>
          <p:cNvPr id="72" name="群組 71"/>
          <p:cNvGrpSpPr/>
          <p:nvPr/>
        </p:nvGrpSpPr>
        <p:grpSpPr>
          <a:xfrm>
            <a:off x="4945159" y="2676861"/>
            <a:ext cx="399503" cy="461665"/>
            <a:chOff x="5891338" y="5744015"/>
            <a:chExt cx="399503" cy="461665"/>
          </a:xfrm>
        </p:grpSpPr>
        <p:sp>
          <p:nvSpPr>
            <p:cNvPr id="74" name="文字方塊 73"/>
            <p:cNvSpPr txBox="1"/>
            <p:nvPr/>
          </p:nvSpPr>
          <p:spPr>
            <a:xfrm>
              <a:off x="5935431" y="5837963"/>
              <a:ext cx="311316" cy="273767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endParaRPr lang="zh-TW" altLang="en-US" sz="2400" baseline="-25000" dirty="0"/>
            </a:p>
          </p:txBody>
        </p:sp>
        <p:sp>
          <p:nvSpPr>
            <p:cNvPr id="75" name="文字方塊 74"/>
            <p:cNvSpPr txBox="1"/>
            <p:nvPr/>
          </p:nvSpPr>
          <p:spPr>
            <a:xfrm>
              <a:off x="5891338" y="5744015"/>
              <a:ext cx="39950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+</a:t>
              </a:r>
              <a:endParaRPr lang="zh-TW" altLang="en-US" sz="2400" dirty="0"/>
            </a:p>
          </p:txBody>
        </p:sp>
      </p:grpSp>
      <p:sp>
        <p:nvSpPr>
          <p:cNvPr id="76" name="文字方塊 75"/>
          <p:cNvSpPr txBox="1"/>
          <p:nvPr/>
        </p:nvSpPr>
        <p:spPr>
          <a:xfrm>
            <a:off x="2319676" y="6088544"/>
            <a:ext cx="483079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baseline="-25000" dirty="0"/>
          </a:p>
        </p:txBody>
      </p:sp>
      <p:sp>
        <p:nvSpPr>
          <p:cNvPr id="77" name="文字方塊 76"/>
          <p:cNvSpPr txBox="1"/>
          <p:nvPr/>
        </p:nvSpPr>
        <p:spPr>
          <a:xfrm>
            <a:off x="3071240" y="6088546"/>
            <a:ext cx="499336" cy="46166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  <a:endParaRPr lang="zh-TW" altLang="en-US" sz="2400" baseline="-25000" dirty="0"/>
          </a:p>
        </p:txBody>
      </p:sp>
      <p:sp>
        <p:nvSpPr>
          <p:cNvPr id="78" name="文字方塊 77"/>
          <p:cNvSpPr txBox="1"/>
          <p:nvPr/>
        </p:nvSpPr>
        <p:spPr>
          <a:xfrm>
            <a:off x="3816496" y="6088546"/>
            <a:ext cx="499336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baseline="-25000" dirty="0"/>
          </a:p>
        </p:txBody>
      </p:sp>
      <p:sp>
        <p:nvSpPr>
          <p:cNvPr id="79" name="文字方塊 78"/>
          <p:cNvSpPr txBox="1"/>
          <p:nvPr/>
        </p:nvSpPr>
        <p:spPr>
          <a:xfrm>
            <a:off x="144624" y="2900047"/>
            <a:ext cx="483079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baseline="-25000" dirty="0"/>
          </a:p>
        </p:txBody>
      </p:sp>
      <p:sp>
        <p:nvSpPr>
          <p:cNvPr id="80" name="文字方塊 79"/>
          <p:cNvSpPr txBox="1"/>
          <p:nvPr/>
        </p:nvSpPr>
        <p:spPr>
          <a:xfrm>
            <a:off x="128367" y="3597914"/>
            <a:ext cx="499336" cy="46166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  <a:endParaRPr lang="zh-TW" altLang="en-US" sz="2400" baseline="-25000" dirty="0"/>
          </a:p>
        </p:txBody>
      </p:sp>
      <p:sp>
        <p:nvSpPr>
          <p:cNvPr id="81" name="文字方塊 80"/>
          <p:cNvSpPr txBox="1"/>
          <p:nvPr/>
        </p:nvSpPr>
        <p:spPr>
          <a:xfrm>
            <a:off x="117832" y="4295779"/>
            <a:ext cx="499336" cy="46166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baseline="-25000" dirty="0"/>
          </a:p>
        </p:txBody>
      </p:sp>
      <p:sp>
        <p:nvSpPr>
          <p:cNvPr id="82" name="文字方塊 81"/>
          <p:cNvSpPr txBox="1"/>
          <p:nvPr/>
        </p:nvSpPr>
        <p:spPr>
          <a:xfrm>
            <a:off x="191909" y="156113"/>
            <a:ext cx="483079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baseline="-25000" dirty="0"/>
          </a:p>
        </p:txBody>
      </p:sp>
      <p:sp>
        <p:nvSpPr>
          <p:cNvPr id="83" name="文字方塊 82"/>
          <p:cNvSpPr txBox="1"/>
          <p:nvPr/>
        </p:nvSpPr>
        <p:spPr>
          <a:xfrm>
            <a:off x="175652" y="853980"/>
            <a:ext cx="499336" cy="46166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  <a:endParaRPr lang="zh-TW" altLang="en-US" sz="2400" baseline="-25000" dirty="0"/>
          </a:p>
        </p:txBody>
      </p:sp>
      <p:sp>
        <p:nvSpPr>
          <p:cNvPr id="84" name="文字方塊 83"/>
          <p:cNvSpPr txBox="1"/>
          <p:nvPr/>
        </p:nvSpPr>
        <p:spPr>
          <a:xfrm>
            <a:off x="165117" y="1551845"/>
            <a:ext cx="499336" cy="46166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baseline="-25000" dirty="0"/>
          </a:p>
        </p:txBody>
      </p:sp>
      <p:sp>
        <p:nvSpPr>
          <p:cNvPr id="85" name="文字方塊 84"/>
          <p:cNvSpPr txBox="1"/>
          <p:nvPr/>
        </p:nvSpPr>
        <p:spPr>
          <a:xfrm>
            <a:off x="6121757" y="1971348"/>
            <a:ext cx="483079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baseline="-25000" dirty="0"/>
          </a:p>
        </p:txBody>
      </p:sp>
      <p:sp>
        <p:nvSpPr>
          <p:cNvPr id="86" name="文字方塊 85"/>
          <p:cNvSpPr txBox="1"/>
          <p:nvPr/>
        </p:nvSpPr>
        <p:spPr>
          <a:xfrm>
            <a:off x="6105500" y="2669215"/>
            <a:ext cx="499336" cy="46166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  <a:endParaRPr lang="zh-TW" altLang="en-US" sz="2400" baseline="-25000" dirty="0"/>
          </a:p>
        </p:txBody>
      </p:sp>
      <p:sp>
        <p:nvSpPr>
          <p:cNvPr id="87" name="文字方塊 86"/>
          <p:cNvSpPr txBox="1"/>
          <p:nvPr/>
        </p:nvSpPr>
        <p:spPr>
          <a:xfrm>
            <a:off x="6094965" y="3367080"/>
            <a:ext cx="499336" cy="46166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baseline="-25000" dirty="0"/>
          </a:p>
        </p:txBody>
      </p:sp>
      <p:sp>
        <p:nvSpPr>
          <p:cNvPr id="4" name="文字方塊 3"/>
          <p:cNvSpPr txBox="1"/>
          <p:nvPr/>
        </p:nvSpPr>
        <p:spPr>
          <a:xfrm>
            <a:off x="2956505" y="278621"/>
            <a:ext cx="4698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y</a:t>
            </a:r>
            <a:endParaRPr lang="zh-TW" altLang="en-US" sz="2400" dirty="0"/>
          </a:p>
        </p:txBody>
      </p:sp>
      <p:cxnSp>
        <p:nvCxnSpPr>
          <p:cNvPr id="7" name="直線單箭頭接點 6"/>
          <p:cNvCxnSpPr>
            <a:stCxn id="82" idx="3"/>
            <a:endCxn id="71" idx="1"/>
          </p:cNvCxnSpPr>
          <p:nvPr/>
        </p:nvCxnSpPr>
        <p:spPr>
          <a:xfrm>
            <a:off x="674988" y="386946"/>
            <a:ext cx="629684" cy="71542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線單箭頭接點 87"/>
          <p:cNvCxnSpPr>
            <a:endCxn id="71" idx="1"/>
          </p:cNvCxnSpPr>
          <p:nvPr/>
        </p:nvCxnSpPr>
        <p:spPr>
          <a:xfrm flipV="1">
            <a:off x="665347" y="1102369"/>
            <a:ext cx="639325" cy="1735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線單箭頭接點 88"/>
          <p:cNvCxnSpPr>
            <a:endCxn id="71" idx="1"/>
          </p:cNvCxnSpPr>
          <p:nvPr/>
        </p:nvCxnSpPr>
        <p:spPr>
          <a:xfrm flipV="1">
            <a:off x="674988" y="1102369"/>
            <a:ext cx="629684" cy="70832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線單箭頭接點 89"/>
          <p:cNvCxnSpPr/>
          <p:nvPr/>
        </p:nvCxnSpPr>
        <p:spPr>
          <a:xfrm>
            <a:off x="669299" y="3107952"/>
            <a:ext cx="629684" cy="71542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線單箭頭接點 90"/>
          <p:cNvCxnSpPr/>
          <p:nvPr/>
        </p:nvCxnSpPr>
        <p:spPr>
          <a:xfrm flipV="1">
            <a:off x="659658" y="3823375"/>
            <a:ext cx="639325" cy="1735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線單箭頭接點 91"/>
          <p:cNvCxnSpPr/>
          <p:nvPr/>
        </p:nvCxnSpPr>
        <p:spPr>
          <a:xfrm flipV="1">
            <a:off x="669299" y="3823375"/>
            <a:ext cx="629684" cy="70832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線單箭頭接點 92"/>
          <p:cNvCxnSpPr>
            <a:stCxn id="85" idx="1"/>
            <a:endCxn id="75" idx="3"/>
          </p:cNvCxnSpPr>
          <p:nvPr/>
        </p:nvCxnSpPr>
        <p:spPr>
          <a:xfrm flipH="1">
            <a:off x="5344662" y="2202181"/>
            <a:ext cx="777095" cy="70551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線單箭頭接點 93"/>
          <p:cNvCxnSpPr>
            <a:stCxn id="86" idx="1"/>
          </p:cNvCxnSpPr>
          <p:nvPr/>
        </p:nvCxnSpPr>
        <p:spPr>
          <a:xfrm flipH="1">
            <a:off x="5342227" y="2900047"/>
            <a:ext cx="763273" cy="536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線單箭頭接點 94"/>
          <p:cNvCxnSpPr>
            <a:stCxn id="87" idx="1"/>
          </p:cNvCxnSpPr>
          <p:nvPr/>
        </p:nvCxnSpPr>
        <p:spPr>
          <a:xfrm flipH="1" flipV="1">
            <a:off x="5351867" y="2905415"/>
            <a:ext cx="743098" cy="69249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線單箭頭接點 95"/>
          <p:cNvCxnSpPr/>
          <p:nvPr/>
        </p:nvCxnSpPr>
        <p:spPr>
          <a:xfrm rot="5400000" flipH="1">
            <a:off x="3469184" y="5407603"/>
            <a:ext cx="629684" cy="71542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線單箭頭接點 96"/>
          <p:cNvCxnSpPr/>
          <p:nvPr/>
        </p:nvCxnSpPr>
        <p:spPr>
          <a:xfrm rot="5400000" flipH="1" flipV="1">
            <a:off x="3034408" y="5751817"/>
            <a:ext cx="639325" cy="1735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線單箭頭接點 97"/>
          <p:cNvCxnSpPr/>
          <p:nvPr/>
        </p:nvCxnSpPr>
        <p:spPr>
          <a:xfrm rot="5400000" flipH="1" flipV="1">
            <a:off x="2632785" y="5396994"/>
            <a:ext cx="629684" cy="70832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文字方塊 103"/>
          <p:cNvSpPr txBox="1"/>
          <p:nvPr/>
        </p:nvSpPr>
        <p:spPr>
          <a:xfrm>
            <a:off x="4506358" y="6092794"/>
            <a:ext cx="499336" cy="46166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105" name="文字方塊 104"/>
          <p:cNvSpPr txBox="1"/>
          <p:nvPr/>
        </p:nvSpPr>
        <p:spPr>
          <a:xfrm>
            <a:off x="6105500" y="4018475"/>
            <a:ext cx="499336" cy="46166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baseline="-25000" dirty="0"/>
          </a:p>
        </p:txBody>
      </p:sp>
      <p:sp>
        <p:nvSpPr>
          <p:cNvPr id="106" name="文字方塊 105"/>
          <p:cNvSpPr txBox="1"/>
          <p:nvPr/>
        </p:nvSpPr>
        <p:spPr>
          <a:xfrm>
            <a:off x="117832" y="4922735"/>
            <a:ext cx="499336" cy="46166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baseline="-25000" dirty="0"/>
          </a:p>
        </p:txBody>
      </p:sp>
      <p:sp>
        <p:nvSpPr>
          <p:cNvPr id="107" name="文字方塊 106"/>
          <p:cNvSpPr txBox="1"/>
          <p:nvPr/>
        </p:nvSpPr>
        <p:spPr>
          <a:xfrm>
            <a:off x="144624" y="2213907"/>
            <a:ext cx="499336" cy="46166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baseline="-25000" dirty="0"/>
          </a:p>
        </p:txBody>
      </p:sp>
      <p:cxnSp>
        <p:nvCxnSpPr>
          <p:cNvPr id="108" name="直線單箭頭接點 107"/>
          <p:cNvCxnSpPr>
            <a:stCxn id="104" idx="0"/>
          </p:cNvCxnSpPr>
          <p:nvPr/>
        </p:nvCxnSpPr>
        <p:spPr>
          <a:xfrm flipH="1" flipV="1">
            <a:off x="3556076" y="5450473"/>
            <a:ext cx="1199950" cy="64232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線單箭頭接點 108"/>
          <p:cNvCxnSpPr>
            <a:endCxn id="75" idx="3"/>
          </p:cNvCxnSpPr>
          <p:nvPr/>
        </p:nvCxnSpPr>
        <p:spPr>
          <a:xfrm flipH="1" flipV="1">
            <a:off x="5344662" y="2907694"/>
            <a:ext cx="750303" cy="13880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線單箭頭接點 109"/>
          <p:cNvCxnSpPr>
            <a:stCxn id="106" idx="3"/>
          </p:cNvCxnSpPr>
          <p:nvPr/>
        </p:nvCxnSpPr>
        <p:spPr>
          <a:xfrm flipV="1">
            <a:off x="617168" y="3854018"/>
            <a:ext cx="677400" cy="129955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直線單箭頭接點 110"/>
          <p:cNvCxnSpPr>
            <a:stCxn id="107" idx="3"/>
          </p:cNvCxnSpPr>
          <p:nvPr/>
        </p:nvCxnSpPr>
        <p:spPr>
          <a:xfrm flipV="1">
            <a:off x="643960" y="1081684"/>
            <a:ext cx="655023" cy="136305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直線接點 127"/>
          <p:cNvCxnSpPr/>
          <p:nvPr/>
        </p:nvCxnSpPr>
        <p:spPr>
          <a:xfrm flipH="1">
            <a:off x="3233547" y="4586214"/>
            <a:ext cx="256453" cy="256453"/>
          </a:xfrm>
          <a:prstGeom prst="line">
            <a:avLst/>
          </a:prstGeom>
          <a:ln w="762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直線接點 131"/>
          <p:cNvCxnSpPr/>
          <p:nvPr/>
        </p:nvCxnSpPr>
        <p:spPr>
          <a:xfrm flipH="1">
            <a:off x="3243747" y="1830421"/>
            <a:ext cx="256453" cy="256453"/>
          </a:xfrm>
          <a:prstGeom prst="line">
            <a:avLst/>
          </a:prstGeom>
          <a:ln w="762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文字方塊 135"/>
          <p:cNvSpPr txBox="1"/>
          <p:nvPr/>
        </p:nvSpPr>
        <p:spPr>
          <a:xfrm>
            <a:off x="3345393" y="4042128"/>
            <a:ext cx="531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1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37" name="文字方塊 136"/>
          <p:cNvSpPr txBox="1"/>
          <p:nvPr/>
        </p:nvSpPr>
        <p:spPr>
          <a:xfrm>
            <a:off x="2295352" y="3419570"/>
            <a:ext cx="531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≈0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38" name="文字方塊 137"/>
          <p:cNvSpPr txBox="1"/>
          <p:nvPr/>
        </p:nvSpPr>
        <p:spPr>
          <a:xfrm>
            <a:off x="3354070" y="3445999"/>
            <a:ext cx="531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0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41" name="文字方塊 140"/>
          <p:cNvSpPr txBox="1"/>
          <p:nvPr/>
        </p:nvSpPr>
        <p:spPr>
          <a:xfrm>
            <a:off x="3832671" y="2885974"/>
            <a:ext cx="531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≈1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42" name="文字方塊 141"/>
          <p:cNvSpPr txBox="1"/>
          <p:nvPr/>
        </p:nvSpPr>
        <p:spPr>
          <a:xfrm>
            <a:off x="3201022" y="2663780"/>
            <a:ext cx="361092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7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44" name="文字方塊 143"/>
          <p:cNvSpPr txBox="1"/>
          <p:nvPr/>
        </p:nvSpPr>
        <p:spPr>
          <a:xfrm>
            <a:off x="3395099" y="1233868"/>
            <a:ext cx="361092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7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45" name="文字方塊 144"/>
          <p:cNvSpPr txBox="1"/>
          <p:nvPr/>
        </p:nvSpPr>
        <p:spPr>
          <a:xfrm>
            <a:off x="2100515" y="1247961"/>
            <a:ext cx="531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≈1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46" name="文字方塊 145"/>
          <p:cNvSpPr txBox="1"/>
          <p:nvPr/>
        </p:nvSpPr>
        <p:spPr>
          <a:xfrm>
            <a:off x="3290213" y="115021"/>
            <a:ext cx="531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≈7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12" name="文字方塊 111"/>
          <p:cNvSpPr txBox="1"/>
          <p:nvPr/>
        </p:nvSpPr>
        <p:spPr>
          <a:xfrm>
            <a:off x="2354033" y="5654786"/>
            <a:ext cx="3238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0000FF"/>
                </a:solidFill>
              </a:rPr>
              <a:t>1</a:t>
            </a:r>
            <a:endParaRPr lang="zh-TW" altLang="en-US" sz="2400" b="1" dirty="0">
              <a:solidFill>
                <a:srgbClr val="0000FF"/>
              </a:solidFill>
            </a:endParaRPr>
          </a:p>
        </p:txBody>
      </p:sp>
      <p:sp>
        <p:nvSpPr>
          <p:cNvPr id="118" name="文字方塊 117"/>
          <p:cNvSpPr txBox="1"/>
          <p:nvPr/>
        </p:nvSpPr>
        <p:spPr>
          <a:xfrm>
            <a:off x="3071240" y="5705240"/>
            <a:ext cx="3238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bg1">
                    <a:lumMod val="50000"/>
                  </a:schemeClr>
                </a:solidFill>
              </a:rPr>
              <a:t>0</a:t>
            </a:r>
            <a:endParaRPr lang="zh-TW" alt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4" name="文字方塊 123"/>
          <p:cNvSpPr txBox="1"/>
          <p:nvPr/>
        </p:nvSpPr>
        <p:spPr>
          <a:xfrm>
            <a:off x="3625970" y="5710409"/>
            <a:ext cx="3238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bg1">
                    <a:lumMod val="50000"/>
                  </a:schemeClr>
                </a:solidFill>
              </a:rPr>
              <a:t>0</a:t>
            </a:r>
            <a:endParaRPr lang="zh-TW" alt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5" name="文字方塊 124"/>
          <p:cNvSpPr txBox="1"/>
          <p:nvPr/>
        </p:nvSpPr>
        <p:spPr>
          <a:xfrm>
            <a:off x="646267" y="1456530"/>
            <a:ext cx="6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0000FF"/>
                </a:solidFill>
              </a:rPr>
              <a:t>100</a:t>
            </a:r>
            <a:endParaRPr lang="zh-TW" altLang="en-US" sz="2400" b="1" dirty="0">
              <a:solidFill>
                <a:srgbClr val="0000FF"/>
              </a:solidFill>
            </a:endParaRPr>
          </a:p>
        </p:txBody>
      </p:sp>
      <p:sp>
        <p:nvSpPr>
          <p:cNvPr id="126" name="文字方塊 125"/>
          <p:cNvSpPr txBox="1"/>
          <p:nvPr/>
        </p:nvSpPr>
        <p:spPr>
          <a:xfrm>
            <a:off x="5830247" y="1920356"/>
            <a:ext cx="3238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bg1">
                    <a:lumMod val="50000"/>
                  </a:schemeClr>
                </a:solidFill>
              </a:rPr>
              <a:t>0</a:t>
            </a:r>
            <a:endParaRPr lang="zh-TW" alt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7" name="文字方塊 126"/>
          <p:cNvSpPr txBox="1"/>
          <p:nvPr/>
        </p:nvSpPr>
        <p:spPr>
          <a:xfrm>
            <a:off x="5801339" y="3241343"/>
            <a:ext cx="2715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bg1">
                    <a:lumMod val="50000"/>
                  </a:schemeClr>
                </a:solidFill>
              </a:rPr>
              <a:t>0</a:t>
            </a:r>
            <a:endParaRPr lang="zh-TW" alt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9" name="文字方塊 128"/>
          <p:cNvSpPr txBox="1"/>
          <p:nvPr/>
        </p:nvSpPr>
        <p:spPr>
          <a:xfrm>
            <a:off x="4303514" y="5686920"/>
            <a:ext cx="3238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bg1">
                    <a:lumMod val="50000"/>
                  </a:schemeClr>
                </a:solidFill>
              </a:rPr>
              <a:t>0</a:t>
            </a:r>
            <a:endParaRPr lang="zh-TW" alt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30" name="文字方塊 129"/>
          <p:cNvSpPr txBox="1"/>
          <p:nvPr/>
        </p:nvSpPr>
        <p:spPr>
          <a:xfrm>
            <a:off x="627703" y="2258796"/>
            <a:ext cx="6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FF0000"/>
                </a:solidFill>
              </a:rPr>
              <a:t>-10</a:t>
            </a:r>
            <a:endParaRPr lang="zh-TW" altLang="en-US" sz="2400" b="1" dirty="0">
              <a:solidFill>
                <a:srgbClr val="FF0000"/>
              </a:solidFill>
            </a:endParaRPr>
          </a:p>
        </p:txBody>
      </p:sp>
      <p:sp>
        <p:nvSpPr>
          <p:cNvPr id="131" name="文字方塊 130"/>
          <p:cNvSpPr txBox="1"/>
          <p:nvPr/>
        </p:nvSpPr>
        <p:spPr>
          <a:xfrm>
            <a:off x="655815" y="71691"/>
            <a:ext cx="6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bg1">
                    <a:lumMod val="50000"/>
                  </a:schemeClr>
                </a:solidFill>
              </a:rPr>
              <a:t>0</a:t>
            </a:r>
            <a:endParaRPr lang="zh-TW" alt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33" name="文字方塊 132"/>
          <p:cNvSpPr txBox="1"/>
          <p:nvPr/>
        </p:nvSpPr>
        <p:spPr>
          <a:xfrm>
            <a:off x="665951" y="731142"/>
            <a:ext cx="6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bg1">
                    <a:lumMod val="50000"/>
                  </a:schemeClr>
                </a:solidFill>
              </a:rPr>
              <a:t>0</a:t>
            </a:r>
            <a:endParaRPr lang="zh-TW" alt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35" name="文字方塊 134"/>
          <p:cNvSpPr txBox="1"/>
          <p:nvPr/>
        </p:nvSpPr>
        <p:spPr>
          <a:xfrm>
            <a:off x="556557" y="3486465"/>
            <a:ext cx="6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0000FF"/>
                </a:solidFill>
              </a:rPr>
              <a:t>100</a:t>
            </a:r>
            <a:endParaRPr lang="zh-TW" altLang="en-US" sz="2400" b="1" dirty="0">
              <a:solidFill>
                <a:srgbClr val="0000FF"/>
              </a:solidFill>
            </a:endParaRPr>
          </a:p>
        </p:txBody>
      </p:sp>
      <p:sp>
        <p:nvSpPr>
          <p:cNvPr id="139" name="文字方塊 138"/>
          <p:cNvSpPr txBox="1"/>
          <p:nvPr/>
        </p:nvSpPr>
        <p:spPr>
          <a:xfrm>
            <a:off x="612753" y="4956930"/>
            <a:ext cx="6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FF0000"/>
                </a:solidFill>
              </a:rPr>
              <a:t>-10</a:t>
            </a:r>
            <a:endParaRPr lang="zh-TW" altLang="en-US" sz="2400" b="1" dirty="0">
              <a:solidFill>
                <a:srgbClr val="FF0000"/>
              </a:solidFill>
            </a:endParaRPr>
          </a:p>
        </p:txBody>
      </p:sp>
      <p:sp>
        <p:nvSpPr>
          <p:cNvPr id="140" name="文字方塊 139"/>
          <p:cNvSpPr txBox="1"/>
          <p:nvPr/>
        </p:nvSpPr>
        <p:spPr>
          <a:xfrm>
            <a:off x="641473" y="2787325"/>
            <a:ext cx="6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bg1">
                    <a:lumMod val="50000"/>
                  </a:schemeClr>
                </a:solidFill>
              </a:rPr>
              <a:t>0</a:t>
            </a:r>
            <a:endParaRPr lang="zh-TW" alt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3" name="文字方塊 142"/>
          <p:cNvSpPr txBox="1"/>
          <p:nvPr/>
        </p:nvSpPr>
        <p:spPr>
          <a:xfrm>
            <a:off x="655814" y="4198863"/>
            <a:ext cx="6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bg1">
                    <a:lumMod val="50000"/>
                  </a:schemeClr>
                </a:solidFill>
              </a:rPr>
              <a:t>0</a:t>
            </a:r>
            <a:endParaRPr lang="zh-TW" alt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7" name="文字方塊 146"/>
          <p:cNvSpPr txBox="1"/>
          <p:nvPr/>
        </p:nvSpPr>
        <p:spPr>
          <a:xfrm>
            <a:off x="5659296" y="3891560"/>
            <a:ext cx="6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0000FF"/>
                </a:solidFill>
              </a:rPr>
              <a:t>10</a:t>
            </a:r>
            <a:endParaRPr lang="zh-TW" altLang="en-US" sz="2400" b="1" dirty="0">
              <a:solidFill>
                <a:srgbClr val="0000FF"/>
              </a:solidFill>
            </a:endParaRPr>
          </a:p>
        </p:txBody>
      </p:sp>
      <p:sp>
        <p:nvSpPr>
          <p:cNvPr id="148" name="文字方塊 147"/>
          <p:cNvSpPr txBox="1"/>
          <p:nvPr/>
        </p:nvSpPr>
        <p:spPr>
          <a:xfrm>
            <a:off x="5475699" y="2556492"/>
            <a:ext cx="9021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0000FF"/>
                </a:solidFill>
              </a:rPr>
              <a:t>100</a:t>
            </a:r>
            <a:endParaRPr lang="zh-TW" altLang="en-US" sz="2400" b="1" dirty="0">
              <a:solidFill>
                <a:srgbClr val="0000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9" grpId="0" animBg="1"/>
      <p:bldP spid="134" grpId="0" animBg="1"/>
      <p:bldP spid="136" grpId="0"/>
      <p:bldP spid="136" grpId="1"/>
      <p:bldP spid="137" grpId="0"/>
      <p:bldP spid="137" grpId="1"/>
      <p:bldP spid="138" grpId="0"/>
      <p:bldP spid="138" grpId="1"/>
      <p:bldP spid="141" grpId="0"/>
      <p:bldP spid="141" grpId="1"/>
      <p:bldP spid="144" grpId="0" animBg="1"/>
      <p:bldP spid="144" grpId="1" animBg="1"/>
      <p:bldP spid="145" grpId="0"/>
      <p:bldP spid="145" grpId="1"/>
      <p:bldP spid="146" grpId="0"/>
      <p:bldP spid="146" grpId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矩形 133"/>
          <p:cNvSpPr/>
          <p:nvPr/>
        </p:nvSpPr>
        <p:spPr>
          <a:xfrm>
            <a:off x="8381113" y="5241086"/>
            <a:ext cx="621081" cy="1332931"/>
          </a:xfrm>
          <a:prstGeom prst="rect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2" name="圖片 5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87736" y="461347"/>
            <a:ext cx="3757175" cy="493333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6" name="文字方塊 45"/>
              <p:cNvSpPr txBox="1"/>
              <p:nvPr/>
            </p:nvSpPr>
            <p:spPr>
              <a:xfrm>
                <a:off x="5281173" y="5231248"/>
                <a:ext cx="3649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46" name="文字方塊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1173" y="5231248"/>
                <a:ext cx="364908" cy="369332"/>
              </a:xfrm>
              <a:prstGeom prst="rect">
                <a:avLst/>
              </a:prstGeom>
              <a:blipFill rotWithShape="1">
                <a:blip r:embed="rId2"/>
                <a:stretch>
                  <a:fillRect l="-141" t="-32" r="-10360" b="1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7" name="文字方塊 46"/>
              <p:cNvSpPr txBox="1"/>
              <p:nvPr/>
            </p:nvSpPr>
            <p:spPr>
              <a:xfrm>
                <a:off x="5281173" y="5651472"/>
                <a:ext cx="3720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47" name="文字方塊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1173" y="5651472"/>
                <a:ext cx="372025" cy="369332"/>
              </a:xfrm>
              <a:prstGeom prst="rect">
                <a:avLst/>
              </a:prstGeom>
              <a:blipFill rotWithShape="1">
                <a:blip r:embed="rId3"/>
                <a:stretch>
                  <a:fillRect l="-138" t="-164" r="-9273" b="1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8" name="文字方塊 47"/>
              <p:cNvSpPr txBox="1"/>
              <p:nvPr/>
            </p:nvSpPr>
            <p:spPr>
              <a:xfrm>
                <a:off x="5289687" y="6107075"/>
                <a:ext cx="3720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48" name="文字方塊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9687" y="6107075"/>
                <a:ext cx="372025" cy="369332"/>
              </a:xfrm>
              <a:prstGeom prst="rect">
                <a:avLst/>
              </a:prstGeom>
              <a:blipFill rotWithShape="1">
                <a:blip r:embed="rId4"/>
                <a:stretch>
                  <a:fillRect l="-37" t="-76" r="-9374" b="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9" name="文字方塊 48"/>
              <p:cNvSpPr txBox="1"/>
              <p:nvPr/>
            </p:nvSpPr>
            <p:spPr>
              <a:xfrm>
                <a:off x="5367822" y="645159"/>
                <a:ext cx="2457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49" name="文字方塊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7822" y="645159"/>
                <a:ext cx="245708" cy="369332"/>
              </a:xfrm>
              <a:prstGeom prst="rect">
                <a:avLst/>
              </a:prstGeom>
              <a:blipFill rotWithShape="1">
                <a:blip r:embed="rId5"/>
                <a:stretch>
                  <a:fillRect l="-68" t="-172" r="-12869" b="1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文字方塊 49"/>
          <p:cNvSpPr txBox="1"/>
          <p:nvPr/>
        </p:nvSpPr>
        <p:spPr>
          <a:xfrm>
            <a:off x="5766095" y="5258372"/>
            <a:ext cx="448574" cy="120032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3</a:t>
            </a:r>
            <a:endParaRPr lang="en-US" altLang="zh-TW" sz="2400" dirty="0"/>
          </a:p>
          <a:p>
            <a:pPr algn="ctr"/>
            <a:r>
              <a:rPr lang="en-US" altLang="zh-TW" sz="2400" dirty="0"/>
              <a:t>1</a:t>
            </a:r>
            <a:endParaRPr lang="en-US" altLang="zh-TW" sz="2400" dirty="0"/>
          </a:p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51" name="文字方塊 50"/>
          <p:cNvSpPr txBox="1"/>
          <p:nvPr/>
        </p:nvSpPr>
        <p:spPr>
          <a:xfrm>
            <a:off x="5780647" y="569220"/>
            <a:ext cx="448574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  <a:endParaRPr lang="en-US" altLang="zh-TW" sz="2400" dirty="0"/>
          </a:p>
        </p:txBody>
      </p:sp>
      <p:sp>
        <p:nvSpPr>
          <p:cNvPr id="54" name="文字方塊 53"/>
          <p:cNvSpPr txBox="1"/>
          <p:nvPr/>
        </p:nvSpPr>
        <p:spPr>
          <a:xfrm>
            <a:off x="6492300" y="5254237"/>
            <a:ext cx="448574" cy="120032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4</a:t>
            </a:r>
            <a:endParaRPr lang="en-US" altLang="zh-TW" sz="2400" dirty="0"/>
          </a:p>
          <a:p>
            <a:pPr algn="ctr"/>
            <a:r>
              <a:rPr lang="en-US" altLang="zh-TW" sz="2400" dirty="0"/>
              <a:t>1</a:t>
            </a:r>
            <a:endParaRPr lang="en-US" altLang="zh-TW" sz="2400" dirty="0"/>
          </a:p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55" name="文字方塊 54"/>
          <p:cNvSpPr txBox="1"/>
          <p:nvPr/>
        </p:nvSpPr>
        <p:spPr>
          <a:xfrm>
            <a:off x="6467461" y="570165"/>
            <a:ext cx="448574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  <a:endParaRPr lang="en-US" altLang="zh-TW" sz="2400" dirty="0"/>
          </a:p>
        </p:txBody>
      </p:sp>
      <p:sp>
        <p:nvSpPr>
          <p:cNvPr id="56" name="文字方塊 55"/>
          <p:cNvSpPr txBox="1"/>
          <p:nvPr/>
        </p:nvSpPr>
        <p:spPr>
          <a:xfrm>
            <a:off x="7173146" y="5268155"/>
            <a:ext cx="448574" cy="120032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2</a:t>
            </a:r>
            <a:endParaRPr lang="en-US" altLang="zh-TW" sz="2400" dirty="0"/>
          </a:p>
          <a:p>
            <a:pPr algn="ctr"/>
            <a:r>
              <a:rPr lang="en-US" altLang="zh-TW" sz="2400" dirty="0"/>
              <a:t>0</a:t>
            </a:r>
            <a:endParaRPr lang="en-US" altLang="zh-TW" sz="2400" dirty="0"/>
          </a:p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57" name="文字方塊 56"/>
          <p:cNvSpPr txBox="1"/>
          <p:nvPr/>
        </p:nvSpPr>
        <p:spPr>
          <a:xfrm>
            <a:off x="7130208" y="590436"/>
            <a:ext cx="448574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  <a:endParaRPr lang="en-US" altLang="zh-TW" sz="2400" dirty="0"/>
          </a:p>
        </p:txBody>
      </p:sp>
      <p:sp>
        <p:nvSpPr>
          <p:cNvPr id="58" name="文字方塊 57"/>
          <p:cNvSpPr txBox="1"/>
          <p:nvPr/>
        </p:nvSpPr>
        <p:spPr>
          <a:xfrm>
            <a:off x="7828156" y="5277289"/>
            <a:ext cx="448574" cy="120032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en-US" altLang="zh-TW" sz="2400" dirty="0"/>
          </a:p>
          <a:p>
            <a:pPr algn="ctr"/>
            <a:r>
              <a:rPr lang="en-US" altLang="zh-TW" sz="2400" dirty="0"/>
              <a:t>0</a:t>
            </a:r>
            <a:endParaRPr lang="en-US" altLang="zh-TW" sz="2400" dirty="0"/>
          </a:p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59" name="文字方塊 58"/>
          <p:cNvSpPr txBox="1"/>
          <p:nvPr/>
        </p:nvSpPr>
        <p:spPr>
          <a:xfrm>
            <a:off x="7792955" y="580192"/>
            <a:ext cx="448574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7</a:t>
            </a:r>
            <a:endParaRPr lang="en-US" altLang="zh-TW" sz="2400" dirty="0"/>
          </a:p>
        </p:txBody>
      </p:sp>
      <p:sp>
        <p:nvSpPr>
          <p:cNvPr id="60" name="文字方塊 59"/>
          <p:cNvSpPr txBox="1"/>
          <p:nvPr/>
        </p:nvSpPr>
        <p:spPr>
          <a:xfrm>
            <a:off x="8475046" y="5278025"/>
            <a:ext cx="448574" cy="120032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3</a:t>
            </a:r>
            <a:endParaRPr lang="en-US" altLang="zh-TW" sz="2400" dirty="0"/>
          </a:p>
          <a:p>
            <a:pPr algn="ctr"/>
            <a:r>
              <a:rPr lang="en-US" altLang="zh-TW" sz="2400" dirty="0"/>
              <a:t>-1</a:t>
            </a:r>
            <a:endParaRPr lang="en-US" altLang="zh-TW" sz="2400" dirty="0"/>
          </a:p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61" name="文字方塊 60"/>
          <p:cNvSpPr txBox="1"/>
          <p:nvPr/>
        </p:nvSpPr>
        <p:spPr>
          <a:xfrm>
            <a:off x="8433528" y="580192"/>
            <a:ext cx="448574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  <a:endParaRPr lang="en-US" altLang="zh-TW" sz="2400" dirty="0"/>
          </a:p>
        </p:txBody>
      </p:sp>
      <p:sp>
        <p:nvSpPr>
          <p:cNvPr id="62" name="矩形 61"/>
          <p:cNvSpPr/>
          <p:nvPr/>
        </p:nvSpPr>
        <p:spPr>
          <a:xfrm>
            <a:off x="5841470" y="5681509"/>
            <a:ext cx="319177" cy="349821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3" name="矩形 62"/>
          <p:cNvSpPr/>
          <p:nvPr/>
        </p:nvSpPr>
        <p:spPr>
          <a:xfrm>
            <a:off x="6556998" y="5677374"/>
            <a:ext cx="319177" cy="349821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4" name="矩形 63"/>
          <p:cNvSpPr/>
          <p:nvPr/>
        </p:nvSpPr>
        <p:spPr>
          <a:xfrm>
            <a:off x="7892854" y="6081072"/>
            <a:ext cx="319177" cy="349821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00B050"/>
              </a:solidFill>
            </a:endParaRPr>
          </a:p>
        </p:txBody>
      </p:sp>
      <p:sp>
        <p:nvSpPr>
          <p:cNvPr id="65" name="矩形 64"/>
          <p:cNvSpPr/>
          <p:nvPr/>
        </p:nvSpPr>
        <p:spPr>
          <a:xfrm>
            <a:off x="7857653" y="632555"/>
            <a:ext cx="319177" cy="34982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00B050"/>
              </a:solidFill>
            </a:endParaRPr>
          </a:p>
        </p:txBody>
      </p:sp>
      <p:sp>
        <p:nvSpPr>
          <p:cNvPr id="73" name="矩形 72"/>
          <p:cNvSpPr/>
          <p:nvPr/>
        </p:nvSpPr>
        <p:spPr>
          <a:xfrm>
            <a:off x="8546113" y="5707403"/>
            <a:ext cx="319177" cy="349821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3" name="群組 2"/>
          <p:cNvGrpSpPr/>
          <p:nvPr/>
        </p:nvGrpSpPr>
        <p:grpSpPr>
          <a:xfrm>
            <a:off x="3171073" y="5068598"/>
            <a:ext cx="399503" cy="461665"/>
            <a:chOff x="5891338" y="5744015"/>
            <a:chExt cx="399503" cy="461665"/>
          </a:xfrm>
        </p:grpSpPr>
        <p:sp>
          <p:nvSpPr>
            <p:cNvPr id="53" name="文字方塊 52"/>
            <p:cNvSpPr txBox="1"/>
            <p:nvPr/>
          </p:nvSpPr>
          <p:spPr>
            <a:xfrm>
              <a:off x="5935431" y="5837963"/>
              <a:ext cx="311316" cy="273767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endParaRPr lang="zh-TW" altLang="en-US" sz="2400" baseline="-25000" dirty="0"/>
            </a:p>
          </p:txBody>
        </p:sp>
        <p:sp>
          <p:nvSpPr>
            <p:cNvPr id="2" name="文字方塊 1"/>
            <p:cNvSpPr txBox="1"/>
            <p:nvPr/>
          </p:nvSpPr>
          <p:spPr>
            <a:xfrm>
              <a:off x="5891338" y="5744015"/>
              <a:ext cx="39950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+</a:t>
              </a:r>
              <a:endParaRPr lang="zh-TW" altLang="en-US" sz="2400" dirty="0"/>
            </a:p>
          </p:txBody>
        </p:sp>
      </p:grpSp>
      <p:grpSp>
        <p:nvGrpSpPr>
          <p:cNvPr id="66" name="群組 65"/>
          <p:cNvGrpSpPr/>
          <p:nvPr/>
        </p:nvGrpSpPr>
        <p:grpSpPr>
          <a:xfrm>
            <a:off x="1311536" y="3600478"/>
            <a:ext cx="399503" cy="461665"/>
            <a:chOff x="5891338" y="5744015"/>
            <a:chExt cx="399503" cy="461665"/>
          </a:xfrm>
        </p:grpSpPr>
        <p:sp>
          <p:nvSpPr>
            <p:cNvPr id="67" name="文字方塊 66"/>
            <p:cNvSpPr txBox="1"/>
            <p:nvPr/>
          </p:nvSpPr>
          <p:spPr>
            <a:xfrm>
              <a:off x="5935431" y="5837963"/>
              <a:ext cx="311316" cy="273767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endParaRPr lang="zh-TW" altLang="en-US" sz="2400" baseline="-25000" dirty="0"/>
            </a:p>
          </p:txBody>
        </p:sp>
        <p:sp>
          <p:nvSpPr>
            <p:cNvPr id="68" name="文字方塊 67"/>
            <p:cNvSpPr txBox="1"/>
            <p:nvPr/>
          </p:nvSpPr>
          <p:spPr>
            <a:xfrm>
              <a:off x="5891338" y="5744015"/>
              <a:ext cx="39950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+</a:t>
              </a:r>
              <a:endParaRPr lang="zh-TW" altLang="en-US" sz="2400" dirty="0"/>
            </a:p>
          </p:txBody>
        </p:sp>
      </p:grpSp>
      <p:grpSp>
        <p:nvGrpSpPr>
          <p:cNvPr id="69" name="群組 68"/>
          <p:cNvGrpSpPr/>
          <p:nvPr/>
        </p:nvGrpSpPr>
        <p:grpSpPr>
          <a:xfrm>
            <a:off x="1304672" y="871536"/>
            <a:ext cx="399503" cy="461665"/>
            <a:chOff x="5891338" y="5744015"/>
            <a:chExt cx="399503" cy="461665"/>
          </a:xfrm>
        </p:grpSpPr>
        <p:sp>
          <p:nvSpPr>
            <p:cNvPr id="70" name="文字方塊 69"/>
            <p:cNvSpPr txBox="1"/>
            <p:nvPr/>
          </p:nvSpPr>
          <p:spPr>
            <a:xfrm>
              <a:off x="5935431" y="5837963"/>
              <a:ext cx="311316" cy="273767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endParaRPr lang="zh-TW" altLang="en-US" sz="2400" baseline="-25000" dirty="0"/>
            </a:p>
          </p:txBody>
        </p:sp>
        <p:sp>
          <p:nvSpPr>
            <p:cNvPr id="71" name="文字方塊 70"/>
            <p:cNvSpPr txBox="1"/>
            <p:nvPr/>
          </p:nvSpPr>
          <p:spPr>
            <a:xfrm>
              <a:off x="5891338" y="5744015"/>
              <a:ext cx="39950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+</a:t>
              </a:r>
              <a:endParaRPr lang="zh-TW" altLang="en-US" sz="2400" dirty="0"/>
            </a:p>
          </p:txBody>
        </p:sp>
      </p:grpSp>
      <p:grpSp>
        <p:nvGrpSpPr>
          <p:cNvPr id="72" name="群組 71"/>
          <p:cNvGrpSpPr/>
          <p:nvPr/>
        </p:nvGrpSpPr>
        <p:grpSpPr>
          <a:xfrm>
            <a:off x="4945159" y="2676861"/>
            <a:ext cx="399503" cy="461665"/>
            <a:chOff x="5891338" y="5744015"/>
            <a:chExt cx="399503" cy="461665"/>
          </a:xfrm>
        </p:grpSpPr>
        <p:sp>
          <p:nvSpPr>
            <p:cNvPr id="74" name="文字方塊 73"/>
            <p:cNvSpPr txBox="1"/>
            <p:nvPr/>
          </p:nvSpPr>
          <p:spPr>
            <a:xfrm>
              <a:off x="5935431" y="5837963"/>
              <a:ext cx="311316" cy="273767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endParaRPr lang="zh-TW" altLang="en-US" sz="2400" baseline="-25000" dirty="0"/>
            </a:p>
          </p:txBody>
        </p:sp>
        <p:sp>
          <p:nvSpPr>
            <p:cNvPr id="75" name="文字方塊 74"/>
            <p:cNvSpPr txBox="1"/>
            <p:nvPr/>
          </p:nvSpPr>
          <p:spPr>
            <a:xfrm>
              <a:off x="5891338" y="5744015"/>
              <a:ext cx="39950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+</a:t>
              </a:r>
              <a:endParaRPr lang="zh-TW" altLang="en-US" sz="2400" dirty="0"/>
            </a:p>
          </p:txBody>
        </p:sp>
      </p:grpSp>
      <p:sp>
        <p:nvSpPr>
          <p:cNvPr id="76" name="文字方塊 75"/>
          <p:cNvSpPr txBox="1"/>
          <p:nvPr/>
        </p:nvSpPr>
        <p:spPr>
          <a:xfrm>
            <a:off x="2319676" y="6088544"/>
            <a:ext cx="483079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3</a:t>
            </a:r>
            <a:endParaRPr lang="zh-TW" altLang="en-US" sz="2400" baseline="-25000" dirty="0"/>
          </a:p>
        </p:txBody>
      </p:sp>
      <p:sp>
        <p:nvSpPr>
          <p:cNvPr id="77" name="文字方塊 76"/>
          <p:cNvSpPr txBox="1"/>
          <p:nvPr/>
        </p:nvSpPr>
        <p:spPr>
          <a:xfrm>
            <a:off x="3071240" y="6088546"/>
            <a:ext cx="499336" cy="46166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-1</a:t>
            </a:r>
            <a:endParaRPr lang="zh-TW" altLang="en-US" sz="2400" baseline="-25000" dirty="0"/>
          </a:p>
        </p:txBody>
      </p:sp>
      <p:sp>
        <p:nvSpPr>
          <p:cNvPr id="78" name="文字方塊 77"/>
          <p:cNvSpPr txBox="1"/>
          <p:nvPr/>
        </p:nvSpPr>
        <p:spPr>
          <a:xfrm>
            <a:off x="3816496" y="6088546"/>
            <a:ext cx="499336" cy="46166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  <a:endParaRPr lang="zh-TW" altLang="en-US" sz="2400" baseline="-25000" dirty="0"/>
          </a:p>
        </p:txBody>
      </p:sp>
      <p:sp>
        <p:nvSpPr>
          <p:cNvPr id="79" name="文字方塊 78"/>
          <p:cNvSpPr txBox="1"/>
          <p:nvPr/>
        </p:nvSpPr>
        <p:spPr>
          <a:xfrm>
            <a:off x="144624" y="2900047"/>
            <a:ext cx="483079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3</a:t>
            </a:r>
            <a:endParaRPr lang="zh-TW" altLang="en-US" sz="2400" baseline="-25000" dirty="0"/>
          </a:p>
        </p:txBody>
      </p:sp>
      <p:sp>
        <p:nvSpPr>
          <p:cNvPr id="80" name="文字方塊 79"/>
          <p:cNvSpPr txBox="1"/>
          <p:nvPr/>
        </p:nvSpPr>
        <p:spPr>
          <a:xfrm>
            <a:off x="128367" y="3597914"/>
            <a:ext cx="499336" cy="46166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-1</a:t>
            </a:r>
            <a:endParaRPr lang="zh-TW" altLang="en-US" sz="2400" baseline="-25000" dirty="0"/>
          </a:p>
        </p:txBody>
      </p:sp>
      <p:sp>
        <p:nvSpPr>
          <p:cNvPr id="81" name="文字方塊 80"/>
          <p:cNvSpPr txBox="1"/>
          <p:nvPr/>
        </p:nvSpPr>
        <p:spPr>
          <a:xfrm>
            <a:off x="117832" y="4295779"/>
            <a:ext cx="499336" cy="46166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  <a:endParaRPr lang="zh-TW" altLang="en-US" sz="2400" baseline="-25000" dirty="0"/>
          </a:p>
        </p:txBody>
      </p:sp>
      <p:sp>
        <p:nvSpPr>
          <p:cNvPr id="82" name="文字方塊 81"/>
          <p:cNvSpPr txBox="1"/>
          <p:nvPr/>
        </p:nvSpPr>
        <p:spPr>
          <a:xfrm>
            <a:off x="191909" y="156113"/>
            <a:ext cx="483079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3</a:t>
            </a:r>
            <a:endParaRPr lang="zh-TW" altLang="en-US" sz="2400" baseline="-25000" dirty="0"/>
          </a:p>
        </p:txBody>
      </p:sp>
      <p:sp>
        <p:nvSpPr>
          <p:cNvPr id="83" name="文字方塊 82"/>
          <p:cNvSpPr txBox="1"/>
          <p:nvPr/>
        </p:nvSpPr>
        <p:spPr>
          <a:xfrm>
            <a:off x="175652" y="853980"/>
            <a:ext cx="499336" cy="46166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-1</a:t>
            </a:r>
            <a:endParaRPr lang="zh-TW" altLang="en-US" sz="2400" baseline="-25000" dirty="0"/>
          </a:p>
        </p:txBody>
      </p:sp>
      <p:sp>
        <p:nvSpPr>
          <p:cNvPr id="84" name="文字方塊 83"/>
          <p:cNvSpPr txBox="1"/>
          <p:nvPr/>
        </p:nvSpPr>
        <p:spPr>
          <a:xfrm>
            <a:off x="165117" y="1551845"/>
            <a:ext cx="499336" cy="46166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  <a:endParaRPr lang="zh-TW" altLang="en-US" sz="2400" baseline="-25000" dirty="0"/>
          </a:p>
        </p:txBody>
      </p:sp>
      <p:sp>
        <p:nvSpPr>
          <p:cNvPr id="85" name="文字方塊 84"/>
          <p:cNvSpPr txBox="1"/>
          <p:nvPr/>
        </p:nvSpPr>
        <p:spPr>
          <a:xfrm>
            <a:off x="6121757" y="1971348"/>
            <a:ext cx="483079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3</a:t>
            </a:r>
            <a:endParaRPr lang="zh-TW" altLang="en-US" sz="2400" baseline="-25000" dirty="0"/>
          </a:p>
        </p:txBody>
      </p:sp>
      <p:sp>
        <p:nvSpPr>
          <p:cNvPr id="86" name="文字方塊 85"/>
          <p:cNvSpPr txBox="1"/>
          <p:nvPr/>
        </p:nvSpPr>
        <p:spPr>
          <a:xfrm>
            <a:off x="6105500" y="2669215"/>
            <a:ext cx="499336" cy="46166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-1</a:t>
            </a:r>
            <a:endParaRPr lang="zh-TW" altLang="en-US" sz="2400" baseline="-25000" dirty="0"/>
          </a:p>
        </p:txBody>
      </p:sp>
      <p:sp>
        <p:nvSpPr>
          <p:cNvPr id="87" name="文字方塊 86"/>
          <p:cNvSpPr txBox="1"/>
          <p:nvPr/>
        </p:nvSpPr>
        <p:spPr>
          <a:xfrm>
            <a:off x="6094965" y="3367080"/>
            <a:ext cx="499336" cy="46166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  <a:endParaRPr lang="zh-TW" altLang="en-US" sz="2400" baseline="-25000" dirty="0"/>
          </a:p>
        </p:txBody>
      </p:sp>
      <p:sp>
        <p:nvSpPr>
          <p:cNvPr id="4" name="文字方塊 3"/>
          <p:cNvSpPr txBox="1"/>
          <p:nvPr/>
        </p:nvSpPr>
        <p:spPr>
          <a:xfrm>
            <a:off x="2956505" y="278621"/>
            <a:ext cx="4698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y</a:t>
            </a:r>
            <a:endParaRPr lang="zh-TW" altLang="en-US" sz="2400" dirty="0"/>
          </a:p>
        </p:txBody>
      </p:sp>
      <p:cxnSp>
        <p:nvCxnSpPr>
          <p:cNvPr id="7" name="直線單箭頭接點 6"/>
          <p:cNvCxnSpPr>
            <a:stCxn id="82" idx="3"/>
            <a:endCxn id="71" idx="1"/>
          </p:cNvCxnSpPr>
          <p:nvPr/>
        </p:nvCxnSpPr>
        <p:spPr>
          <a:xfrm>
            <a:off x="674988" y="386946"/>
            <a:ext cx="629684" cy="71542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線單箭頭接點 87"/>
          <p:cNvCxnSpPr>
            <a:endCxn id="71" idx="1"/>
          </p:cNvCxnSpPr>
          <p:nvPr/>
        </p:nvCxnSpPr>
        <p:spPr>
          <a:xfrm flipV="1">
            <a:off x="665347" y="1102369"/>
            <a:ext cx="639325" cy="1735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線單箭頭接點 88"/>
          <p:cNvCxnSpPr>
            <a:endCxn id="71" idx="1"/>
          </p:cNvCxnSpPr>
          <p:nvPr/>
        </p:nvCxnSpPr>
        <p:spPr>
          <a:xfrm flipV="1">
            <a:off x="674988" y="1102369"/>
            <a:ext cx="629684" cy="70832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線單箭頭接點 89"/>
          <p:cNvCxnSpPr/>
          <p:nvPr/>
        </p:nvCxnSpPr>
        <p:spPr>
          <a:xfrm>
            <a:off x="669299" y="3107952"/>
            <a:ext cx="629684" cy="71542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線單箭頭接點 90"/>
          <p:cNvCxnSpPr/>
          <p:nvPr/>
        </p:nvCxnSpPr>
        <p:spPr>
          <a:xfrm flipV="1">
            <a:off x="659658" y="3823375"/>
            <a:ext cx="639325" cy="1735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線單箭頭接點 91"/>
          <p:cNvCxnSpPr/>
          <p:nvPr/>
        </p:nvCxnSpPr>
        <p:spPr>
          <a:xfrm flipV="1">
            <a:off x="669299" y="3823375"/>
            <a:ext cx="629684" cy="70832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線單箭頭接點 92"/>
          <p:cNvCxnSpPr>
            <a:stCxn id="85" idx="1"/>
            <a:endCxn id="75" idx="3"/>
          </p:cNvCxnSpPr>
          <p:nvPr/>
        </p:nvCxnSpPr>
        <p:spPr>
          <a:xfrm flipH="1">
            <a:off x="5344662" y="2202181"/>
            <a:ext cx="777095" cy="70551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線單箭頭接點 93"/>
          <p:cNvCxnSpPr>
            <a:stCxn id="86" idx="1"/>
          </p:cNvCxnSpPr>
          <p:nvPr/>
        </p:nvCxnSpPr>
        <p:spPr>
          <a:xfrm flipH="1">
            <a:off x="5342227" y="2900047"/>
            <a:ext cx="763273" cy="536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線單箭頭接點 94"/>
          <p:cNvCxnSpPr>
            <a:stCxn id="87" idx="1"/>
          </p:cNvCxnSpPr>
          <p:nvPr/>
        </p:nvCxnSpPr>
        <p:spPr>
          <a:xfrm flipH="1" flipV="1">
            <a:off x="5351867" y="2905415"/>
            <a:ext cx="743098" cy="69249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線單箭頭接點 95"/>
          <p:cNvCxnSpPr/>
          <p:nvPr/>
        </p:nvCxnSpPr>
        <p:spPr>
          <a:xfrm rot="5400000" flipH="1">
            <a:off x="3469184" y="5407603"/>
            <a:ext cx="629684" cy="71542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線單箭頭接點 96"/>
          <p:cNvCxnSpPr/>
          <p:nvPr/>
        </p:nvCxnSpPr>
        <p:spPr>
          <a:xfrm rot="5400000" flipH="1" flipV="1">
            <a:off x="3034408" y="5751817"/>
            <a:ext cx="639325" cy="1735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線單箭頭接點 97"/>
          <p:cNvCxnSpPr/>
          <p:nvPr/>
        </p:nvCxnSpPr>
        <p:spPr>
          <a:xfrm rot="5400000" flipH="1" flipV="1">
            <a:off x="2632785" y="5396994"/>
            <a:ext cx="629684" cy="70832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文字方塊 103"/>
          <p:cNvSpPr txBox="1"/>
          <p:nvPr/>
        </p:nvSpPr>
        <p:spPr>
          <a:xfrm>
            <a:off x="4506358" y="6092794"/>
            <a:ext cx="499336" cy="46166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105" name="文字方塊 104"/>
          <p:cNvSpPr txBox="1"/>
          <p:nvPr/>
        </p:nvSpPr>
        <p:spPr>
          <a:xfrm>
            <a:off x="6105500" y="4018475"/>
            <a:ext cx="499336" cy="46166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baseline="-25000" dirty="0"/>
          </a:p>
        </p:txBody>
      </p:sp>
      <p:sp>
        <p:nvSpPr>
          <p:cNvPr id="106" name="文字方塊 105"/>
          <p:cNvSpPr txBox="1"/>
          <p:nvPr/>
        </p:nvSpPr>
        <p:spPr>
          <a:xfrm>
            <a:off x="117832" y="4922735"/>
            <a:ext cx="499336" cy="46166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baseline="-25000" dirty="0"/>
          </a:p>
        </p:txBody>
      </p:sp>
      <p:sp>
        <p:nvSpPr>
          <p:cNvPr id="107" name="文字方塊 106"/>
          <p:cNvSpPr txBox="1"/>
          <p:nvPr/>
        </p:nvSpPr>
        <p:spPr>
          <a:xfrm>
            <a:off x="144624" y="2213907"/>
            <a:ext cx="499336" cy="46166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baseline="-25000" dirty="0"/>
          </a:p>
        </p:txBody>
      </p:sp>
      <p:cxnSp>
        <p:nvCxnSpPr>
          <p:cNvPr id="108" name="直線單箭頭接點 107"/>
          <p:cNvCxnSpPr>
            <a:stCxn id="104" idx="0"/>
          </p:cNvCxnSpPr>
          <p:nvPr/>
        </p:nvCxnSpPr>
        <p:spPr>
          <a:xfrm flipH="1" flipV="1">
            <a:off x="3556076" y="5450473"/>
            <a:ext cx="1199950" cy="64232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線單箭頭接點 108"/>
          <p:cNvCxnSpPr>
            <a:endCxn id="75" idx="3"/>
          </p:cNvCxnSpPr>
          <p:nvPr/>
        </p:nvCxnSpPr>
        <p:spPr>
          <a:xfrm flipH="1" flipV="1">
            <a:off x="5344662" y="2907694"/>
            <a:ext cx="750303" cy="13880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線單箭頭接點 109"/>
          <p:cNvCxnSpPr>
            <a:stCxn id="106" idx="3"/>
          </p:cNvCxnSpPr>
          <p:nvPr/>
        </p:nvCxnSpPr>
        <p:spPr>
          <a:xfrm flipV="1">
            <a:off x="617168" y="3854018"/>
            <a:ext cx="677400" cy="129955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直線單箭頭接點 110"/>
          <p:cNvCxnSpPr>
            <a:stCxn id="107" idx="3"/>
          </p:cNvCxnSpPr>
          <p:nvPr/>
        </p:nvCxnSpPr>
        <p:spPr>
          <a:xfrm flipV="1">
            <a:off x="643960" y="1081684"/>
            <a:ext cx="655023" cy="136305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直線接點 127"/>
          <p:cNvCxnSpPr/>
          <p:nvPr/>
        </p:nvCxnSpPr>
        <p:spPr>
          <a:xfrm flipH="1">
            <a:off x="3233547" y="4586214"/>
            <a:ext cx="256453" cy="256453"/>
          </a:xfrm>
          <a:prstGeom prst="line">
            <a:avLst/>
          </a:prstGeom>
          <a:ln w="762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直線接點 131"/>
          <p:cNvCxnSpPr/>
          <p:nvPr/>
        </p:nvCxnSpPr>
        <p:spPr>
          <a:xfrm flipH="1">
            <a:off x="3243747" y="1830421"/>
            <a:ext cx="256453" cy="256453"/>
          </a:xfrm>
          <a:prstGeom prst="line">
            <a:avLst/>
          </a:prstGeom>
          <a:ln w="762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文字方塊 135"/>
          <p:cNvSpPr txBox="1"/>
          <p:nvPr/>
        </p:nvSpPr>
        <p:spPr>
          <a:xfrm>
            <a:off x="3345393" y="4042128"/>
            <a:ext cx="531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3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37" name="文字方塊 136"/>
          <p:cNvSpPr txBox="1"/>
          <p:nvPr/>
        </p:nvSpPr>
        <p:spPr>
          <a:xfrm>
            <a:off x="2295352" y="3419570"/>
            <a:ext cx="531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≈0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38" name="文字方塊 137"/>
          <p:cNvSpPr txBox="1"/>
          <p:nvPr/>
        </p:nvSpPr>
        <p:spPr>
          <a:xfrm>
            <a:off x="3354070" y="3445999"/>
            <a:ext cx="531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0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41" name="文字方塊 140"/>
          <p:cNvSpPr txBox="1"/>
          <p:nvPr/>
        </p:nvSpPr>
        <p:spPr>
          <a:xfrm>
            <a:off x="3832671" y="2885974"/>
            <a:ext cx="531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≈0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42" name="文字方塊 141"/>
          <p:cNvSpPr txBox="1"/>
          <p:nvPr/>
        </p:nvSpPr>
        <p:spPr>
          <a:xfrm>
            <a:off x="3201022" y="2663780"/>
            <a:ext cx="361092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7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44" name="文字方塊 143"/>
          <p:cNvSpPr txBox="1"/>
          <p:nvPr/>
        </p:nvSpPr>
        <p:spPr>
          <a:xfrm>
            <a:off x="3395099" y="1233868"/>
            <a:ext cx="361092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0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45" name="文字方塊 144"/>
          <p:cNvSpPr txBox="1"/>
          <p:nvPr/>
        </p:nvSpPr>
        <p:spPr>
          <a:xfrm>
            <a:off x="2100515" y="1247961"/>
            <a:ext cx="531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≈0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46" name="文字方塊 145"/>
          <p:cNvSpPr txBox="1"/>
          <p:nvPr/>
        </p:nvSpPr>
        <p:spPr>
          <a:xfrm>
            <a:off x="3290213" y="115021"/>
            <a:ext cx="531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≈0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12" name="文字方塊 111"/>
          <p:cNvSpPr txBox="1"/>
          <p:nvPr/>
        </p:nvSpPr>
        <p:spPr>
          <a:xfrm>
            <a:off x="3191410" y="2656883"/>
            <a:ext cx="361092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0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18" name="文字方塊 117"/>
          <p:cNvSpPr txBox="1"/>
          <p:nvPr/>
        </p:nvSpPr>
        <p:spPr>
          <a:xfrm>
            <a:off x="2354033" y="5654786"/>
            <a:ext cx="3238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0000FF"/>
                </a:solidFill>
              </a:rPr>
              <a:t>1</a:t>
            </a:r>
            <a:endParaRPr lang="zh-TW" altLang="en-US" sz="2400" b="1" dirty="0">
              <a:solidFill>
                <a:srgbClr val="0000FF"/>
              </a:solidFill>
            </a:endParaRPr>
          </a:p>
        </p:txBody>
      </p:sp>
      <p:sp>
        <p:nvSpPr>
          <p:cNvPr id="124" name="文字方塊 123"/>
          <p:cNvSpPr txBox="1"/>
          <p:nvPr/>
        </p:nvSpPr>
        <p:spPr>
          <a:xfrm>
            <a:off x="3071240" y="5705240"/>
            <a:ext cx="3238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bg1">
                    <a:lumMod val="50000"/>
                  </a:schemeClr>
                </a:solidFill>
              </a:rPr>
              <a:t>0</a:t>
            </a:r>
            <a:endParaRPr lang="zh-TW" alt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5" name="文字方塊 124"/>
          <p:cNvSpPr txBox="1"/>
          <p:nvPr/>
        </p:nvSpPr>
        <p:spPr>
          <a:xfrm>
            <a:off x="3625970" y="5710409"/>
            <a:ext cx="3238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bg1">
                    <a:lumMod val="50000"/>
                  </a:schemeClr>
                </a:solidFill>
              </a:rPr>
              <a:t>0</a:t>
            </a:r>
            <a:endParaRPr lang="zh-TW" alt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6" name="文字方塊 125"/>
          <p:cNvSpPr txBox="1"/>
          <p:nvPr/>
        </p:nvSpPr>
        <p:spPr>
          <a:xfrm>
            <a:off x="646267" y="1456530"/>
            <a:ext cx="6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0000FF"/>
                </a:solidFill>
              </a:rPr>
              <a:t>100</a:t>
            </a:r>
            <a:endParaRPr lang="zh-TW" altLang="en-US" sz="2400" b="1" dirty="0">
              <a:solidFill>
                <a:srgbClr val="0000FF"/>
              </a:solidFill>
            </a:endParaRPr>
          </a:p>
        </p:txBody>
      </p:sp>
      <p:sp>
        <p:nvSpPr>
          <p:cNvPr id="127" name="文字方塊 126"/>
          <p:cNvSpPr txBox="1"/>
          <p:nvPr/>
        </p:nvSpPr>
        <p:spPr>
          <a:xfrm>
            <a:off x="5830247" y="1920356"/>
            <a:ext cx="3238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bg1">
                    <a:lumMod val="50000"/>
                  </a:schemeClr>
                </a:solidFill>
              </a:rPr>
              <a:t>0</a:t>
            </a:r>
            <a:endParaRPr lang="zh-TW" alt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9" name="文字方塊 128"/>
          <p:cNvSpPr txBox="1"/>
          <p:nvPr/>
        </p:nvSpPr>
        <p:spPr>
          <a:xfrm>
            <a:off x="5801339" y="3241343"/>
            <a:ext cx="2715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bg1">
                    <a:lumMod val="50000"/>
                  </a:schemeClr>
                </a:solidFill>
              </a:rPr>
              <a:t>0</a:t>
            </a:r>
            <a:endParaRPr lang="zh-TW" alt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30" name="文字方塊 129"/>
          <p:cNvSpPr txBox="1"/>
          <p:nvPr/>
        </p:nvSpPr>
        <p:spPr>
          <a:xfrm>
            <a:off x="4303514" y="5686920"/>
            <a:ext cx="3238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bg1">
                    <a:lumMod val="50000"/>
                  </a:schemeClr>
                </a:solidFill>
              </a:rPr>
              <a:t>0</a:t>
            </a:r>
            <a:endParaRPr lang="zh-TW" alt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31" name="文字方塊 130"/>
          <p:cNvSpPr txBox="1"/>
          <p:nvPr/>
        </p:nvSpPr>
        <p:spPr>
          <a:xfrm>
            <a:off x="627703" y="2258796"/>
            <a:ext cx="6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FF0000"/>
                </a:solidFill>
              </a:rPr>
              <a:t>-10</a:t>
            </a:r>
            <a:endParaRPr lang="zh-TW" altLang="en-US" sz="2400" b="1" dirty="0">
              <a:solidFill>
                <a:srgbClr val="FF0000"/>
              </a:solidFill>
            </a:endParaRPr>
          </a:p>
        </p:txBody>
      </p:sp>
      <p:sp>
        <p:nvSpPr>
          <p:cNvPr id="133" name="文字方塊 132"/>
          <p:cNvSpPr txBox="1"/>
          <p:nvPr/>
        </p:nvSpPr>
        <p:spPr>
          <a:xfrm>
            <a:off x="655815" y="71691"/>
            <a:ext cx="6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bg1">
                    <a:lumMod val="50000"/>
                  </a:schemeClr>
                </a:solidFill>
              </a:rPr>
              <a:t>0</a:t>
            </a:r>
            <a:endParaRPr lang="zh-TW" alt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35" name="文字方塊 134"/>
          <p:cNvSpPr txBox="1"/>
          <p:nvPr/>
        </p:nvSpPr>
        <p:spPr>
          <a:xfrm>
            <a:off x="665951" y="731142"/>
            <a:ext cx="6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bg1">
                    <a:lumMod val="50000"/>
                  </a:schemeClr>
                </a:solidFill>
              </a:rPr>
              <a:t>0</a:t>
            </a:r>
            <a:endParaRPr lang="zh-TW" alt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39" name="文字方塊 138"/>
          <p:cNvSpPr txBox="1"/>
          <p:nvPr/>
        </p:nvSpPr>
        <p:spPr>
          <a:xfrm>
            <a:off x="556557" y="3486465"/>
            <a:ext cx="6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0000FF"/>
                </a:solidFill>
              </a:rPr>
              <a:t>100</a:t>
            </a:r>
            <a:endParaRPr lang="zh-TW" altLang="en-US" sz="2400" b="1" dirty="0">
              <a:solidFill>
                <a:srgbClr val="0000FF"/>
              </a:solidFill>
            </a:endParaRPr>
          </a:p>
        </p:txBody>
      </p:sp>
      <p:sp>
        <p:nvSpPr>
          <p:cNvPr id="140" name="文字方塊 139"/>
          <p:cNvSpPr txBox="1"/>
          <p:nvPr/>
        </p:nvSpPr>
        <p:spPr>
          <a:xfrm>
            <a:off x="612753" y="4956930"/>
            <a:ext cx="6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FF0000"/>
                </a:solidFill>
              </a:rPr>
              <a:t>-10</a:t>
            </a:r>
            <a:endParaRPr lang="zh-TW" altLang="en-US" sz="2400" b="1" dirty="0">
              <a:solidFill>
                <a:srgbClr val="FF0000"/>
              </a:solidFill>
            </a:endParaRPr>
          </a:p>
        </p:txBody>
      </p:sp>
      <p:sp>
        <p:nvSpPr>
          <p:cNvPr id="143" name="文字方塊 142"/>
          <p:cNvSpPr txBox="1"/>
          <p:nvPr/>
        </p:nvSpPr>
        <p:spPr>
          <a:xfrm>
            <a:off x="641473" y="2787325"/>
            <a:ext cx="6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bg1">
                    <a:lumMod val="50000"/>
                  </a:schemeClr>
                </a:solidFill>
              </a:rPr>
              <a:t>0</a:t>
            </a:r>
            <a:endParaRPr lang="zh-TW" alt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7" name="文字方塊 146"/>
          <p:cNvSpPr txBox="1"/>
          <p:nvPr/>
        </p:nvSpPr>
        <p:spPr>
          <a:xfrm>
            <a:off x="655814" y="4198863"/>
            <a:ext cx="6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bg1">
                    <a:lumMod val="50000"/>
                  </a:schemeClr>
                </a:solidFill>
              </a:rPr>
              <a:t>0</a:t>
            </a:r>
            <a:endParaRPr lang="zh-TW" alt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8" name="文字方塊 147"/>
          <p:cNvSpPr txBox="1"/>
          <p:nvPr/>
        </p:nvSpPr>
        <p:spPr>
          <a:xfrm>
            <a:off x="5659296" y="3891560"/>
            <a:ext cx="6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0000FF"/>
                </a:solidFill>
              </a:rPr>
              <a:t>10</a:t>
            </a:r>
            <a:endParaRPr lang="zh-TW" altLang="en-US" sz="2400" b="1" dirty="0">
              <a:solidFill>
                <a:srgbClr val="0000FF"/>
              </a:solidFill>
            </a:endParaRPr>
          </a:p>
        </p:txBody>
      </p:sp>
      <p:sp>
        <p:nvSpPr>
          <p:cNvPr id="149" name="文字方塊 148"/>
          <p:cNvSpPr txBox="1"/>
          <p:nvPr/>
        </p:nvSpPr>
        <p:spPr>
          <a:xfrm>
            <a:off x="5475699" y="2556492"/>
            <a:ext cx="9021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0000FF"/>
                </a:solidFill>
              </a:rPr>
              <a:t>100</a:t>
            </a:r>
            <a:endParaRPr lang="zh-TW" altLang="en-US" sz="2400" b="1" dirty="0">
              <a:solidFill>
                <a:srgbClr val="0000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6" grpId="0"/>
      <p:bldP spid="137" grpId="0"/>
      <p:bldP spid="138" grpId="0"/>
      <p:bldP spid="141" grpId="0"/>
      <p:bldP spid="144" grpId="0" animBg="1"/>
      <p:bldP spid="145" grpId="0"/>
      <p:bldP spid="146" grpId="0"/>
      <p:bldP spid="11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字方塊 10"/>
          <p:cNvSpPr txBox="1"/>
          <p:nvPr/>
        </p:nvSpPr>
        <p:spPr>
          <a:xfrm>
            <a:off x="3674459" y="6067134"/>
            <a:ext cx="483079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x</a:t>
            </a:r>
            <a:r>
              <a:rPr lang="en-US" altLang="zh-TW" sz="2400" baseline="-25000" dirty="0"/>
              <a:t>1</a:t>
            </a:r>
            <a:endParaRPr lang="zh-TW" altLang="en-US" sz="2400" baseline="-25000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5036029" y="6067136"/>
            <a:ext cx="570185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x</a:t>
            </a:r>
            <a:r>
              <a:rPr lang="en-US" altLang="zh-TW" sz="2400" baseline="-25000" dirty="0"/>
              <a:t>2</a:t>
            </a:r>
            <a:endParaRPr lang="zh-TW" altLang="en-US" sz="2400" baseline="-25000" dirty="0"/>
          </a:p>
        </p:txBody>
      </p:sp>
      <p:sp>
        <p:nvSpPr>
          <p:cNvPr id="4" name="文字方塊 3"/>
          <p:cNvSpPr txBox="1"/>
          <p:nvPr/>
        </p:nvSpPr>
        <p:spPr>
          <a:xfrm>
            <a:off x="5918083" y="6067134"/>
            <a:ext cx="17108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Input</a:t>
            </a:r>
            <a:endParaRPr lang="zh-TW" altLang="en-US" sz="2400" dirty="0"/>
          </a:p>
        </p:txBody>
      </p:sp>
      <p:sp>
        <p:nvSpPr>
          <p:cNvPr id="2" name="橢圓 1"/>
          <p:cNvSpPr/>
          <p:nvPr/>
        </p:nvSpPr>
        <p:spPr>
          <a:xfrm>
            <a:off x="2686050" y="3067049"/>
            <a:ext cx="1200150" cy="120015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橢圓 35"/>
          <p:cNvSpPr/>
          <p:nvPr/>
        </p:nvSpPr>
        <p:spPr>
          <a:xfrm>
            <a:off x="5573339" y="3067049"/>
            <a:ext cx="1200150" cy="120015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文字方塊 2"/>
          <p:cNvSpPr txBox="1"/>
          <p:nvPr/>
        </p:nvSpPr>
        <p:spPr>
          <a:xfrm>
            <a:off x="341677" y="247650"/>
            <a:ext cx="29444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Original Network:</a:t>
            </a:r>
            <a:endParaRPr lang="zh-TW" altLang="en-US" sz="2800" dirty="0"/>
          </a:p>
        </p:txBody>
      </p:sp>
      <p:sp>
        <p:nvSpPr>
          <p:cNvPr id="5" name="文字方塊 4"/>
          <p:cNvSpPr txBox="1"/>
          <p:nvPr/>
        </p:nvSpPr>
        <p:spPr>
          <a:xfrm>
            <a:off x="1586373" y="820576"/>
            <a:ext cx="62415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TW" sz="2800" dirty="0"/>
              <a:t>Simply replace the neurons with LSTM</a:t>
            </a:r>
            <a:endParaRPr lang="zh-TW" altLang="en-US" sz="2800" dirty="0"/>
          </a:p>
        </p:txBody>
      </p:sp>
      <p:sp>
        <p:nvSpPr>
          <p:cNvPr id="7" name="手繪多邊形 6"/>
          <p:cNvSpPr/>
          <p:nvPr/>
        </p:nvSpPr>
        <p:spPr>
          <a:xfrm>
            <a:off x="2836259" y="3357206"/>
            <a:ext cx="838200" cy="619836"/>
          </a:xfrm>
          <a:custGeom>
            <a:avLst/>
            <a:gdLst>
              <a:gd name="connsiteX0" fmla="*/ 0 w 838200"/>
              <a:gd name="connsiteY0" fmla="*/ 619836 h 619836"/>
              <a:gd name="connsiteX1" fmla="*/ 361950 w 838200"/>
              <a:gd name="connsiteY1" fmla="*/ 486486 h 619836"/>
              <a:gd name="connsiteX2" fmla="*/ 457200 w 838200"/>
              <a:gd name="connsiteY2" fmla="*/ 257886 h 619836"/>
              <a:gd name="connsiteX3" fmla="*/ 552450 w 838200"/>
              <a:gd name="connsiteY3" fmla="*/ 29286 h 619836"/>
              <a:gd name="connsiteX4" fmla="*/ 838200 w 838200"/>
              <a:gd name="connsiteY4" fmla="*/ 10236 h 619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8200" h="619836">
                <a:moveTo>
                  <a:pt x="0" y="619836"/>
                </a:moveTo>
                <a:cubicBezTo>
                  <a:pt x="142875" y="583323"/>
                  <a:pt x="285750" y="546811"/>
                  <a:pt x="361950" y="486486"/>
                </a:cubicBezTo>
                <a:cubicBezTo>
                  <a:pt x="438150" y="426161"/>
                  <a:pt x="457200" y="257886"/>
                  <a:pt x="457200" y="257886"/>
                </a:cubicBezTo>
                <a:cubicBezTo>
                  <a:pt x="488950" y="181686"/>
                  <a:pt x="488950" y="70561"/>
                  <a:pt x="552450" y="29286"/>
                </a:cubicBezTo>
                <a:cubicBezTo>
                  <a:pt x="615950" y="-11989"/>
                  <a:pt x="727075" y="-877"/>
                  <a:pt x="838200" y="10236"/>
                </a:cubicBezTo>
              </a:path>
            </a:pathLst>
          </a:cu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手繪多邊形 40"/>
          <p:cNvSpPr/>
          <p:nvPr/>
        </p:nvSpPr>
        <p:spPr>
          <a:xfrm>
            <a:off x="5751201" y="3325715"/>
            <a:ext cx="838200" cy="619836"/>
          </a:xfrm>
          <a:custGeom>
            <a:avLst/>
            <a:gdLst>
              <a:gd name="connsiteX0" fmla="*/ 0 w 838200"/>
              <a:gd name="connsiteY0" fmla="*/ 619836 h 619836"/>
              <a:gd name="connsiteX1" fmla="*/ 361950 w 838200"/>
              <a:gd name="connsiteY1" fmla="*/ 486486 h 619836"/>
              <a:gd name="connsiteX2" fmla="*/ 457200 w 838200"/>
              <a:gd name="connsiteY2" fmla="*/ 257886 h 619836"/>
              <a:gd name="connsiteX3" fmla="*/ 552450 w 838200"/>
              <a:gd name="connsiteY3" fmla="*/ 29286 h 619836"/>
              <a:gd name="connsiteX4" fmla="*/ 838200 w 838200"/>
              <a:gd name="connsiteY4" fmla="*/ 10236 h 619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8200" h="619836">
                <a:moveTo>
                  <a:pt x="0" y="619836"/>
                </a:moveTo>
                <a:cubicBezTo>
                  <a:pt x="142875" y="583323"/>
                  <a:pt x="285750" y="546811"/>
                  <a:pt x="361950" y="486486"/>
                </a:cubicBezTo>
                <a:cubicBezTo>
                  <a:pt x="438150" y="426161"/>
                  <a:pt x="457200" y="257886"/>
                  <a:pt x="457200" y="257886"/>
                </a:cubicBezTo>
                <a:cubicBezTo>
                  <a:pt x="488950" y="181686"/>
                  <a:pt x="488950" y="70561"/>
                  <a:pt x="552450" y="29286"/>
                </a:cubicBezTo>
                <a:cubicBezTo>
                  <a:pt x="615950" y="-11989"/>
                  <a:pt x="727075" y="-877"/>
                  <a:pt x="838200" y="10236"/>
                </a:cubicBezTo>
              </a:path>
            </a:pathLst>
          </a:cu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3" name="直線單箭頭接點 12"/>
          <p:cNvCxnSpPr>
            <a:stCxn id="2" idx="0"/>
          </p:cNvCxnSpPr>
          <p:nvPr/>
        </p:nvCxnSpPr>
        <p:spPr>
          <a:xfrm flipV="1">
            <a:off x="3286125" y="2476500"/>
            <a:ext cx="0" cy="59054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單箭頭接點 46"/>
          <p:cNvCxnSpPr/>
          <p:nvPr/>
        </p:nvCxnSpPr>
        <p:spPr>
          <a:xfrm flipV="1">
            <a:off x="6200775" y="2476500"/>
            <a:ext cx="0" cy="59054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8" name="文字方塊 47"/>
              <p:cNvSpPr txBox="1"/>
              <p:nvPr/>
            </p:nvSpPr>
            <p:spPr>
              <a:xfrm>
                <a:off x="3117206" y="2039777"/>
                <a:ext cx="3759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48" name="文字方塊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7206" y="2039777"/>
                <a:ext cx="375937" cy="369332"/>
              </a:xfrm>
              <a:prstGeom prst="rect">
                <a:avLst/>
              </a:prstGeom>
              <a:blipFill rotWithShape="1">
                <a:blip r:embed="rId1"/>
                <a:stretch>
                  <a:fillRect l="-167" t="-43" r="-9626" b="1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0" name="文字方塊 49"/>
              <p:cNvSpPr txBox="1"/>
              <p:nvPr/>
            </p:nvSpPr>
            <p:spPr>
              <a:xfrm>
                <a:off x="6009248" y="2033168"/>
                <a:ext cx="3830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50" name="文字方塊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9248" y="2033168"/>
                <a:ext cx="383054" cy="369332"/>
              </a:xfrm>
              <a:prstGeom prst="rect">
                <a:avLst/>
              </a:prstGeom>
              <a:blipFill rotWithShape="1">
                <a:blip r:embed="rId2"/>
                <a:stretch>
                  <a:fillRect l="-63" t="-144" r="-8684" b="8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文字方塊 24"/>
          <p:cNvSpPr txBox="1"/>
          <p:nvPr/>
        </p:nvSpPr>
        <p:spPr>
          <a:xfrm rot="5400000">
            <a:off x="2866668" y="1511467"/>
            <a:ext cx="1085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200" dirty="0"/>
              <a:t>……</a:t>
            </a:r>
            <a:endParaRPr lang="zh-TW" altLang="en-US" sz="3200" dirty="0"/>
          </a:p>
        </p:txBody>
      </p:sp>
      <p:sp>
        <p:nvSpPr>
          <p:cNvPr id="52" name="文字方塊 51"/>
          <p:cNvSpPr txBox="1"/>
          <p:nvPr/>
        </p:nvSpPr>
        <p:spPr>
          <a:xfrm rot="5400000">
            <a:off x="5773139" y="1511467"/>
            <a:ext cx="1085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200" dirty="0"/>
              <a:t>……</a:t>
            </a:r>
            <a:endParaRPr lang="zh-TW" altLang="en-US" sz="32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3" name="文字方塊 52"/>
              <p:cNvSpPr txBox="1"/>
              <p:nvPr/>
            </p:nvSpPr>
            <p:spPr>
              <a:xfrm>
                <a:off x="2947504" y="4209044"/>
                <a:ext cx="34599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53" name="文字方塊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7504" y="4209044"/>
                <a:ext cx="345992" cy="369332"/>
              </a:xfrm>
              <a:prstGeom prst="rect">
                <a:avLst/>
              </a:prstGeom>
              <a:blipFill rotWithShape="1">
                <a:blip r:embed="rId3"/>
                <a:stretch>
                  <a:fillRect l="-136" t="-71" r="-11634" b="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5" name="文字方塊 54"/>
              <p:cNvSpPr txBox="1"/>
              <p:nvPr/>
            </p:nvSpPr>
            <p:spPr>
              <a:xfrm>
                <a:off x="6187452" y="4235475"/>
                <a:ext cx="35310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55" name="文字方塊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7452" y="4235475"/>
                <a:ext cx="353109" cy="369332"/>
              </a:xfrm>
              <a:prstGeom prst="rect">
                <a:avLst/>
              </a:prstGeom>
              <a:blipFill rotWithShape="1">
                <a:blip r:embed="rId4"/>
                <a:stretch>
                  <a:fillRect l="-3" t="-7" r="-10593" b="1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直線單箭頭接點 55"/>
          <p:cNvCxnSpPr>
            <a:endCxn id="2" idx="4"/>
          </p:cNvCxnSpPr>
          <p:nvPr/>
        </p:nvCxnSpPr>
        <p:spPr>
          <a:xfrm flipH="1" flipV="1">
            <a:off x="3286125" y="4267199"/>
            <a:ext cx="600075" cy="179993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單箭頭接點 56"/>
          <p:cNvCxnSpPr>
            <a:stCxn id="11" idx="0"/>
            <a:endCxn id="36" idx="4"/>
          </p:cNvCxnSpPr>
          <p:nvPr/>
        </p:nvCxnSpPr>
        <p:spPr>
          <a:xfrm flipV="1">
            <a:off x="3915999" y="4267199"/>
            <a:ext cx="2257415" cy="179993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單箭頭接點 57"/>
          <p:cNvCxnSpPr>
            <a:endCxn id="2" idx="4"/>
          </p:cNvCxnSpPr>
          <p:nvPr/>
        </p:nvCxnSpPr>
        <p:spPr>
          <a:xfrm flipH="1" flipV="1">
            <a:off x="3286125" y="4267199"/>
            <a:ext cx="2013386" cy="179993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單箭頭接點 58"/>
          <p:cNvCxnSpPr>
            <a:endCxn id="36" idx="4"/>
          </p:cNvCxnSpPr>
          <p:nvPr/>
        </p:nvCxnSpPr>
        <p:spPr>
          <a:xfrm flipV="1">
            <a:off x="5317343" y="4267199"/>
            <a:ext cx="856071" cy="179993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4" grpId="0"/>
      <p:bldP spid="2" grpId="0" animBg="1"/>
      <p:bldP spid="36" grpId="0" animBg="1"/>
      <p:bldP spid="3" grpId="0"/>
      <p:bldP spid="5" grpId="0"/>
      <p:bldP spid="7" grpId="0" animBg="1"/>
      <p:bldP spid="41" grpId="0" animBg="1"/>
      <p:bldP spid="48" grpId="0"/>
      <p:bldP spid="50" grpId="0"/>
      <p:bldP spid="25" grpId="0"/>
      <p:bldP spid="52" grpId="0"/>
      <p:bldP spid="53" grpId="0"/>
      <p:bldP spid="5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19429" y="464078"/>
            <a:ext cx="2763125" cy="3628103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47296" y="428301"/>
            <a:ext cx="2763125" cy="3628103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3674459" y="6067134"/>
            <a:ext cx="483079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x</a:t>
            </a:r>
            <a:r>
              <a:rPr lang="en-US" altLang="zh-TW" sz="2400" baseline="-25000" dirty="0"/>
              <a:t>1</a:t>
            </a:r>
            <a:endParaRPr lang="zh-TW" altLang="en-US" sz="2400" baseline="-25000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5036029" y="6067136"/>
            <a:ext cx="570185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x</a:t>
            </a:r>
            <a:r>
              <a:rPr lang="en-US" altLang="zh-TW" sz="2400" baseline="-25000" dirty="0"/>
              <a:t>2</a:t>
            </a:r>
            <a:endParaRPr lang="zh-TW" altLang="en-US" sz="2400" baseline="-25000" dirty="0"/>
          </a:p>
        </p:txBody>
      </p:sp>
      <p:sp>
        <p:nvSpPr>
          <p:cNvPr id="14" name="文字方塊 13"/>
          <p:cNvSpPr txBox="1"/>
          <p:nvPr/>
        </p:nvSpPr>
        <p:spPr>
          <a:xfrm>
            <a:off x="2664227" y="4056404"/>
            <a:ext cx="483079" cy="46166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+</a:t>
            </a:r>
            <a:endParaRPr lang="zh-TW" altLang="en-US" sz="2400" baseline="-25000" dirty="0"/>
          </a:p>
        </p:txBody>
      </p:sp>
      <p:sp>
        <p:nvSpPr>
          <p:cNvPr id="15" name="文字方塊 14"/>
          <p:cNvSpPr txBox="1"/>
          <p:nvPr/>
        </p:nvSpPr>
        <p:spPr>
          <a:xfrm>
            <a:off x="955400" y="2722904"/>
            <a:ext cx="483079" cy="46166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+</a:t>
            </a:r>
            <a:endParaRPr lang="zh-TW" altLang="en-US" sz="2400" baseline="-25000" dirty="0"/>
          </a:p>
        </p:txBody>
      </p:sp>
      <p:sp>
        <p:nvSpPr>
          <p:cNvPr id="16" name="文字方塊 15"/>
          <p:cNvSpPr txBox="1"/>
          <p:nvPr/>
        </p:nvSpPr>
        <p:spPr>
          <a:xfrm>
            <a:off x="4163504" y="2028245"/>
            <a:ext cx="483079" cy="46166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+</a:t>
            </a:r>
            <a:endParaRPr lang="zh-TW" altLang="en-US" sz="2400" baseline="-25000" dirty="0"/>
          </a:p>
        </p:txBody>
      </p:sp>
      <p:sp>
        <p:nvSpPr>
          <p:cNvPr id="17" name="文字方塊 16"/>
          <p:cNvSpPr txBox="1"/>
          <p:nvPr/>
        </p:nvSpPr>
        <p:spPr>
          <a:xfrm>
            <a:off x="936350" y="756155"/>
            <a:ext cx="483079" cy="46166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+</a:t>
            </a:r>
            <a:endParaRPr lang="zh-TW" altLang="en-US" sz="2400" baseline="-25000" dirty="0"/>
          </a:p>
        </p:txBody>
      </p:sp>
      <p:sp>
        <p:nvSpPr>
          <p:cNvPr id="18" name="文字方塊 17"/>
          <p:cNvSpPr txBox="1"/>
          <p:nvPr/>
        </p:nvSpPr>
        <p:spPr>
          <a:xfrm>
            <a:off x="7011144" y="3977971"/>
            <a:ext cx="483079" cy="46166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+</a:t>
            </a:r>
            <a:endParaRPr lang="zh-TW" altLang="en-US" sz="2400" baseline="-25000" dirty="0"/>
          </a:p>
        </p:txBody>
      </p:sp>
      <p:sp>
        <p:nvSpPr>
          <p:cNvPr id="19" name="文字方塊 18"/>
          <p:cNvSpPr txBox="1"/>
          <p:nvPr/>
        </p:nvSpPr>
        <p:spPr>
          <a:xfrm>
            <a:off x="5302317" y="2644471"/>
            <a:ext cx="483079" cy="46166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+</a:t>
            </a:r>
            <a:endParaRPr lang="zh-TW" altLang="en-US" sz="2400" baseline="-25000" dirty="0"/>
          </a:p>
        </p:txBody>
      </p:sp>
      <p:sp>
        <p:nvSpPr>
          <p:cNvPr id="20" name="文字方塊 19"/>
          <p:cNvSpPr txBox="1"/>
          <p:nvPr/>
        </p:nvSpPr>
        <p:spPr>
          <a:xfrm>
            <a:off x="8510421" y="1949812"/>
            <a:ext cx="483079" cy="46166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+</a:t>
            </a:r>
            <a:endParaRPr lang="zh-TW" altLang="en-US" sz="2400" baseline="-25000" dirty="0"/>
          </a:p>
        </p:txBody>
      </p:sp>
      <p:sp>
        <p:nvSpPr>
          <p:cNvPr id="21" name="文字方塊 20"/>
          <p:cNvSpPr txBox="1"/>
          <p:nvPr/>
        </p:nvSpPr>
        <p:spPr>
          <a:xfrm>
            <a:off x="5368987" y="649253"/>
            <a:ext cx="483079" cy="46166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+</a:t>
            </a:r>
            <a:endParaRPr lang="zh-TW" altLang="en-US" sz="2400" baseline="-25000" dirty="0"/>
          </a:p>
        </p:txBody>
      </p:sp>
      <p:sp>
        <p:nvSpPr>
          <p:cNvPr id="4" name="文字方塊 3"/>
          <p:cNvSpPr txBox="1"/>
          <p:nvPr/>
        </p:nvSpPr>
        <p:spPr>
          <a:xfrm>
            <a:off x="5918083" y="6067134"/>
            <a:ext cx="17108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Input</a:t>
            </a:r>
            <a:endParaRPr lang="zh-TW" altLang="en-US" sz="2400" dirty="0"/>
          </a:p>
        </p:txBody>
      </p:sp>
      <p:sp>
        <p:nvSpPr>
          <p:cNvPr id="22" name="手繪多邊形 21"/>
          <p:cNvSpPr/>
          <p:nvPr/>
        </p:nvSpPr>
        <p:spPr>
          <a:xfrm>
            <a:off x="2858007" y="4518069"/>
            <a:ext cx="1075364" cy="1563417"/>
          </a:xfrm>
          <a:custGeom>
            <a:avLst/>
            <a:gdLst>
              <a:gd name="connsiteX0" fmla="*/ 1204685 w 1204685"/>
              <a:gd name="connsiteY0" fmla="*/ 899886 h 899886"/>
              <a:gd name="connsiteX1" fmla="*/ 0 w 1204685"/>
              <a:gd name="connsiteY1" fmla="*/ 0 h 899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04685" h="899886">
                <a:moveTo>
                  <a:pt x="1204685" y="899886"/>
                </a:moveTo>
                <a:lnTo>
                  <a:pt x="0" y="0"/>
                </a:lnTo>
              </a:path>
            </a:pathLst>
          </a:custGeom>
          <a:noFill/>
          <a:ln w="38100">
            <a:solidFill>
              <a:srgbClr val="FFFF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手繪多邊形 22"/>
          <p:cNvSpPr/>
          <p:nvPr/>
        </p:nvSpPr>
        <p:spPr>
          <a:xfrm>
            <a:off x="2858007" y="4485129"/>
            <a:ext cx="2463115" cy="1561686"/>
          </a:xfrm>
          <a:custGeom>
            <a:avLst/>
            <a:gdLst>
              <a:gd name="connsiteX0" fmla="*/ 2627085 w 2668189"/>
              <a:gd name="connsiteY0" fmla="*/ 870857 h 890814"/>
              <a:gd name="connsiteX1" fmla="*/ 2481943 w 2668189"/>
              <a:gd name="connsiteY1" fmla="*/ 841829 h 890814"/>
              <a:gd name="connsiteX2" fmla="*/ 0 w 2668189"/>
              <a:gd name="connsiteY2" fmla="*/ 0 h 890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68189" h="890814">
                <a:moveTo>
                  <a:pt x="2627085" y="870857"/>
                </a:moveTo>
                <a:cubicBezTo>
                  <a:pt x="2773437" y="928914"/>
                  <a:pt x="2481943" y="841829"/>
                  <a:pt x="2481943" y="841829"/>
                </a:cubicBezTo>
                <a:lnTo>
                  <a:pt x="0" y="0"/>
                </a:lnTo>
              </a:path>
            </a:pathLst>
          </a:custGeom>
          <a:noFill/>
          <a:ln w="38100">
            <a:solidFill>
              <a:srgbClr val="FFFF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手繪多邊形 23"/>
          <p:cNvSpPr/>
          <p:nvPr/>
        </p:nvSpPr>
        <p:spPr>
          <a:xfrm>
            <a:off x="3875314" y="2504588"/>
            <a:ext cx="477665" cy="3562384"/>
          </a:xfrm>
          <a:custGeom>
            <a:avLst/>
            <a:gdLst>
              <a:gd name="connsiteX0" fmla="*/ 0 w 333829"/>
              <a:gd name="connsiteY0" fmla="*/ 2902857 h 2902857"/>
              <a:gd name="connsiteX1" fmla="*/ 333829 w 333829"/>
              <a:gd name="connsiteY1" fmla="*/ 0 h 2902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33829" h="2902857">
                <a:moveTo>
                  <a:pt x="0" y="2902857"/>
                </a:moveTo>
                <a:lnTo>
                  <a:pt x="333829" y="0"/>
                </a:lnTo>
              </a:path>
            </a:pathLst>
          </a:custGeom>
          <a:noFill/>
          <a:ln w="38100">
            <a:solidFill>
              <a:srgbClr val="92D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6" name="直線單箭頭接點 25"/>
          <p:cNvCxnSpPr>
            <a:stCxn id="12" idx="0"/>
            <a:endCxn id="16" idx="2"/>
          </p:cNvCxnSpPr>
          <p:nvPr/>
        </p:nvCxnSpPr>
        <p:spPr>
          <a:xfrm flipH="1" flipV="1">
            <a:off x="4405044" y="2489910"/>
            <a:ext cx="916078" cy="3577226"/>
          </a:xfrm>
          <a:prstGeom prst="straightConnector1">
            <a:avLst/>
          </a:prstGeom>
          <a:ln w="38100">
            <a:solidFill>
              <a:srgbClr val="92D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手繪多邊形 37"/>
          <p:cNvSpPr/>
          <p:nvPr/>
        </p:nvSpPr>
        <p:spPr>
          <a:xfrm>
            <a:off x="81280" y="1097280"/>
            <a:ext cx="3779520" cy="4998720"/>
          </a:xfrm>
          <a:custGeom>
            <a:avLst/>
            <a:gdLst>
              <a:gd name="connsiteX0" fmla="*/ 3779520 w 3779520"/>
              <a:gd name="connsiteY0" fmla="*/ 4998720 h 4998720"/>
              <a:gd name="connsiteX1" fmla="*/ 3657600 w 3779520"/>
              <a:gd name="connsiteY1" fmla="*/ 4978400 h 4998720"/>
              <a:gd name="connsiteX2" fmla="*/ 3596640 w 3779520"/>
              <a:gd name="connsiteY2" fmla="*/ 4958080 h 4998720"/>
              <a:gd name="connsiteX3" fmla="*/ 2722880 w 3779520"/>
              <a:gd name="connsiteY3" fmla="*/ 4917440 h 4998720"/>
              <a:gd name="connsiteX4" fmla="*/ 2600960 w 3779520"/>
              <a:gd name="connsiteY4" fmla="*/ 4897120 h 4998720"/>
              <a:gd name="connsiteX5" fmla="*/ 2458720 w 3779520"/>
              <a:gd name="connsiteY5" fmla="*/ 4876800 h 4998720"/>
              <a:gd name="connsiteX6" fmla="*/ 2397760 w 3779520"/>
              <a:gd name="connsiteY6" fmla="*/ 4836160 h 4998720"/>
              <a:gd name="connsiteX7" fmla="*/ 2275840 w 3779520"/>
              <a:gd name="connsiteY7" fmla="*/ 4815840 h 4998720"/>
              <a:gd name="connsiteX8" fmla="*/ 1991360 w 3779520"/>
              <a:gd name="connsiteY8" fmla="*/ 4754880 h 4998720"/>
              <a:gd name="connsiteX9" fmla="*/ 1828800 w 3779520"/>
              <a:gd name="connsiteY9" fmla="*/ 4734560 h 4998720"/>
              <a:gd name="connsiteX10" fmla="*/ 1605280 w 3779520"/>
              <a:gd name="connsiteY10" fmla="*/ 4693920 h 4998720"/>
              <a:gd name="connsiteX11" fmla="*/ 1503680 w 3779520"/>
              <a:gd name="connsiteY11" fmla="*/ 4673600 h 4998720"/>
              <a:gd name="connsiteX12" fmla="*/ 1442720 w 3779520"/>
              <a:gd name="connsiteY12" fmla="*/ 4653280 h 4998720"/>
              <a:gd name="connsiteX13" fmla="*/ 1300480 w 3779520"/>
              <a:gd name="connsiteY13" fmla="*/ 4632960 h 4998720"/>
              <a:gd name="connsiteX14" fmla="*/ 1158240 w 3779520"/>
              <a:gd name="connsiteY14" fmla="*/ 4592320 h 4998720"/>
              <a:gd name="connsiteX15" fmla="*/ 1097280 w 3779520"/>
              <a:gd name="connsiteY15" fmla="*/ 4572000 h 4998720"/>
              <a:gd name="connsiteX16" fmla="*/ 995680 w 3779520"/>
              <a:gd name="connsiteY16" fmla="*/ 4551680 h 4998720"/>
              <a:gd name="connsiteX17" fmla="*/ 934720 w 3779520"/>
              <a:gd name="connsiteY17" fmla="*/ 4531360 h 4998720"/>
              <a:gd name="connsiteX18" fmla="*/ 751840 w 3779520"/>
              <a:gd name="connsiteY18" fmla="*/ 4490720 h 4998720"/>
              <a:gd name="connsiteX19" fmla="*/ 650240 w 3779520"/>
              <a:gd name="connsiteY19" fmla="*/ 4368800 h 4998720"/>
              <a:gd name="connsiteX20" fmla="*/ 589280 w 3779520"/>
              <a:gd name="connsiteY20" fmla="*/ 4348480 h 4998720"/>
              <a:gd name="connsiteX21" fmla="*/ 528320 w 3779520"/>
              <a:gd name="connsiteY21" fmla="*/ 4226560 h 4998720"/>
              <a:gd name="connsiteX22" fmla="*/ 467360 w 3779520"/>
              <a:gd name="connsiteY22" fmla="*/ 4165600 h 4998720"/>
              <a:gd name="connsiteX23" fmla="*/ 386080 w 3779520"/>
              <a:gd name="connsiteY23" fmla="*/ 4043680 h 4998720"/>
              <a:gd name="connsiteX24" fmla="*/ 345440 w 3779520"/>
              <a:gd name="connsiteY24" fmla="*/ 3982720 h 4998720"/>
              <a:gd name="connsiteX25" fmla="*/ 325120 w 3779520"/>
              <a:gd name="connsiteY25" fmla="*/ 3881120 h 4998720"/>
              <a:gd name="connsiteX26" fmla="*/ 284480 w 3779520"/>
              <a:gd name="connsiteY26" fmla="*/ 3637280 h 4998720"/>
              <a:gd name="connsiteX27" fmla="*/ 264160 w 3779520"/>
              <a:gd name="connsiteY27" fmla="*/ 3474720 h 4998720"/>
              <a:gd name="connsiteX28" fmla="*/ 243840 w 3779520"/>
              <a:gd name="connsiteY28" fmla="*/ 3149600 h 4998720"/>
              <a:gd name="connsiteX29" fmla="*/ 203200 w 3779520"/>
              <a:gd name="connsiteY29" fmla="*/ 3027680 h 4998720"/>
              <a:gd name="connsiteX30" fmla="*/ 162560 w 3779520"/>
              <a:gd name="connsiteY30" fmla="*/ 2844800 h 4998720"/>
              <a:gd name="connsiteX31" fmla="*/ 121920 w 3779520"/>
              <a:gd name="connsiteY31" fmla="*/ 2783840 h 4998720"/>
              <a:gd name="connsiteX32" fmla="*/ 60960 w 3779520"/>
              <a:gd name="connsiteY32" fmla="*/ 2560320 h 4998720"/>
              <a:gd name="connsiteX33" fmla="*/ 40640 w 3779520"/>
              <a:gd name="connsiteY33" fmla="*/ 2275840 h 4998720"/>
              <a:gd name="connsiteX34" fmla="*/ 20320 w 3779520"/>
              <a:gd name="connsiteY34" fmla="*/ 2174240 h 4998720"/>
              <a:gd name="connsiteX35" fmla="*/ 0 w 3779520"/>
              <a:gd name="connsiteY35" fmla="*/ 1645920 h 4998720"/>
              <a:gd name="connsiteX36" fmla="*/ 40640 w 3779520"/>
              <a:gd name="connsiteY36" fmla="*/ 568960 h 4998720"/>
              <a:gd name="connsiteX37" fmla="*/ 60960 w 3779520"/>
              <a:gd name="connsiteY37" fmla="*/ 447040 h 4998720"/>
              <a:gd name="connsiteX38" fmla="*/ 182880 w 3779520"/>
              <a:gd name="connsiteY38" fmla="*/ 325120 h 4998720"/>
              <a:gd name="connsiteX39" fmla="*/ 304800 w 3779520"/>
              <a:gd name="connsiteY39" fmla="*/ 243840 h 4998720"/>
              <a:gd name="connsiteX40" fmla="*/ 447040 w 3779520"/>
              <a:gd name="connsiteY40" fmla="*/ 162560 h 4998720"/>
              <a:gd name="connsiteX41" fmla="*/ 711200 w 3779520"/>
              <a:gd name="connsiteY41" fmla="*/ 101600 h 4998720"/>
              <a:gd name="connsiteX42" fmla="*/ 873760 w 3779520"/>
              <a:gd name="connsiteY42" fmla="*/ 0 h 4998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3779520" h="4998720">
                <a:moveTo>
                  <a:pt x="3779520" y="4998720"/>
                </a:moveTo>
                <a:cubicBezTo>
                  <a:pt x="3738880" y="4991947"/>
                  <a:pt x="3697819" y="4987338"/>
                  <a:pt x="3657600" y="4978400"/>
                </a:cubicBezTo>
                <a:cubicBezTo>
                  <a:pt x="3636691" y="4973754"/>
                  <a:pt x="3617871" y="4960911"/>
                  <a:pt x="3596640" y="4958080"/>
                </a:cubicBezTo>
                <a:cubicBezTo>
                  <a:pt x="3367631" y="4927545"/>
                  <a:pt x="2856868" y="4921762"/>
                  <a:pt x="2722880" y="4917440"/>
                </a:cubicBezTo>
                <a:lnTo>
                  <a:pt x="2600960" y="4897120"/>
                </a:lnTo>
                <a:cubicBezTo>
                  <a:pt x="2553622" y="4889837"/>
                  <a:pt x="2504595" y="4890562"/>
                  <a:pt x="2458720" y="4876800"/>
                </a:cubicBezTo>
                <a:cubicBezTo>
                  <a:pt x="2435328" y="4869783"/>
                  <a:pt x="2420928" y="4843883"/>
                  <a:pt x="2397760" y="4836160"/>
                </a:cubicBezTo>
                <a:cubicBezTo>
                  <a:pt x="2358674" y="4823131"/>
                  <a:pt x="2316240" y="4823920"/>
                  <a:pt x="2275840" y="4815840"/>
                </a:cubicBezTo>
                <a:cubicBezTo>
                  <a:pt x="2121912" y="4785054"/>
                  <a:pt x="2235883" y="4785445"/>
                  <a:pt x="1991360" y="4754880"/>
                </a:cubicBezTo>
                <a:lnTo>
                  <a:pt x="1828800" y="4734560"/>
                </a:lnTo>
                <a:cubicBezTo>
                  <a:pt x="1704447" y="4693109"/>
                  <a:pt x="1818635" y="4726744"/>
                  <a:pt x="1605280" y="4693920"/>
                </a:cubicBezTo>
                <a:cubicBezTo>
                  <a:pt x="1571144" y="4688668"/>
                  <a:pt x="1537186" y="4681977"/>
                  <a:pt x="1503680" y="4673600"/>
                </a:cubicBezTo>
                <a:cubicBezTo>
                  <a:pt x="1482900" y="4668405"/>
                  <a:pt x="1463723" y="4657481"/>
                  <a:pt x="1442720" y="4653280"/>
                </a:cubicBezTo>
                <a:cubicBezTo>
                  <a:pt x="1395755" y="4643887"/>
                  <a:pt x="1347893" y="4639733"/>
                  <a:pt x="1300480" y="4632960"/>
                </a:cubicBezTo>
                <a:cubicBezTo>
                  <a:pt x="1154319" y="4584240"/>
                  <a:pt x="1336844" y="4643350"/>
                  <a:pt x="1158240" y="4592320"/>
                </a:cubicBezTo>
                <a:cubicBezTo>
                  <a:pt x="1137645" y="4586436"/>
                  <a:pt x="1118060" y="4577195"/>
                  <a:pt x="1097280" y="4572000"/>
                </a:cubicBezTo>
                <a:cubicBezTo>
                  <a:pt x="1063774" y="4563623"/>
                  <a:pt x="1029186" y="4560057"/>
                  <a:pt x="995680" y="4551680"/>
                </a:cubicBezTo>
                <a:cubicBezTo>
                  <a:pt x="974900" y="4546485"/>
                  <a:pt x="955629" y="4536006"/>
                  <a:pt x="934720" y="4531360"/>
                </a:cubicBezTo>
                <a:cubicBezTo>
                  <a:pt x="720148" y="4483677"/>
                  <a:pt x="889070" y="4536463"/>
                  <a:pt x="751840" y="4490720"/>
                </a:cubicBezTo>
                <a:cubicBezTo>
                  <a:pt x="721852" y="4445738"/>
                  <a:pt x="697177" y="4400091"/>
                  <a:pt x="650240" y="4368800"/>
                </a:cubicBezTo>
                <a:cubicBezTo>
                  <a:pt x="632418" y="4356919"/>
                  <a:pt x="609600" y="4355253"/>
                  <a:pt x="589280" y="4348480"/>
                </a:cubicBezTo>
                <a:cubicBezTo>
                  <a:pt x="568915" y="4287384"/>
                  <a:pt x="572088" y="4279081"/>
                  <a:pt x="528320" y="4226560"/>
                </a:cubicBezTo>
                <a:cubicBezTo>
                  <a:pt x="509923" y="4204484"/>
                  <a:pt x="485003" y="4188283"/>
                  <a:pt x="467360" y="4165600"/>
                </a:cubicBezTo>
                <a:cubicBezTo>
                  <a:pt x="437373" y="4127046"/>
                  <a:pt x="413173" y="4084320"/>
                  <a:pt x="386080" y="4043680"/>
                </a:cubicBezTo>
                <a:lnTo>
                  <a:pt x="345440" y="3982720"/>
                </a:lnTo>
                <a:cubicBezTo>
                  <a:pt x="338667" y="3948853"/>
                  <a:pt x="330004" y="3915310"/>
                  <a:pt x="325120" y="3881120"/>
                </a:cubicBezTo>
                <a:cubicBezTo>
                  <a:pt x="291092" y="3642924"/>
                  <a:pt x="328157" y="3768311"/>
                  <a:pt x="284480" y="3637280"/>
                </a:cubicBezTo>
                <a:cubicBezTo>
                  <a:pt x="277707" y="3583093"/>
                  <a:pt x="268695" y="3529140"/>
                  <a:pt x="264160" y="3474720"/>
                </a:cubicBezTo>
                <a:cubicBezTo>
                  <a:pt x="255143" y="3366510"/>
                  <a:pt x="258511" y="3257189"/>
                  <a:pt x="243840" y="3149600"/>
                </a:cubicBezTo>
                <a:cubicBezTo>
                  <a:pt x="238052" y="3107154"/>
                  <a:pt x="210243" y="3069935"/>
                  <a:pt x="203200" y="3027680"/>
                </a:cubicBezTo>
                <a:cubicBezTo>
                  <a:pt x="195396" y="2980854"/>
                  <a:pt x="187572" y="2894823"/>
                  <a:pt x="162560" y="2844800"/>
                </a:cubicBezTo>
                <a:cubicBezTo>
                  <a:pt x="151638" y="2822957"/>
                  <a:pt x="131839" y="2806157"/>
                  <a:pt x="121920" y="2783840"/>
                </a:cubicBezTo>
                <a:cubicBezTo>
                  <a:pt x="84421" y="2699466"/>
                  <a:pt x="78344" y="2647240"/>
                  <a:pt x="60960" y="2560320"/>
                </a:cubicBezTo>
                <a:cubicBezTo>
                  <a:pt x="54187" y="2465493"/>
                  <a:pt x="50592" y="2370386"/>
                  <a:pt x="40640" y="2275840"/>
                </a:cubicBezTo>
                <a:cubicBezTo>
                  <a:pt x="37024" y="2241492"/>
                  <a:pt x="22544" y="2208706"/>
                  <a:pt x="20320" y="2174240"/>
                </a:cubicBezTo>
                <a:cubicBezTo>
                  <a:pt x="8973" y="1998369"/>
                  <a:pt x="6773" y="1822027"/>
                  <a:pt x="0" y="1645920"/>
                </a:cubicBezTo>
                <a:cubicBezTo>
                  <a:pt x="7504" y="1360760"/>
                  <a:pt x="9321" y="897813"/>
                  <a:pt x="40640" y="568960"/>
                </a:cubicBezTo>
                <a:cubicBezTo>
                  <a:pt x="44546" y="527945"/>
                  <a:pt x="40200" y="482628"/>
                  <a:pt x="60960" y="447040"/>
                </a:cubicBezTo>
                <a:cubicBezTo>
                  <a:pt x="89919" y="397395"/>
                  <a:pt x="135059" y="357001"/>
                  <a:pt x="182880" y="325120"/>
                </a:cubicBezTo>
                <a:lnTo>
                  <a:pt x="304800" y="243840"/>
                </a:lnTo>
                <a:cubicBezTo>
                  <a:pt x="359786" y="207183"/>
                  <a:pt x="382588" y="188341"/>
                  <a:pt x="447040" y="162560"/>
                </a:cubicBezTo>
                <a:cubicBezTo>
                  <a:pt x="571008" y="112973"/>
                  <a:pt x="575062" y="121048"/>
                  <a:pt x="711200" y="101600"/>
                </a:cubicBezTo>
                <a:cubicBezTo>
                  <a:pt x="845722" y="11919"/>
                  <a:pt x="789433" y="42163"/>
                  <a:pt x="873760" y="0"/>
                </a:cubicBezTo>
              </a:path>
            </a:pathLst>
          </a:custGeom>
          <a:noFill/>
          <a:ln w="3810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手繪多邊形 39"/>
          <p:cNvSpPr/>
          <p:nvPr/>
        </p:nvSpPr>
        <p:spPr>
          <a:xfrm>
            <a:off x="406400" y="1158223"/>
            <a:ext cx="4754880" cy="4917457"/>
          </a:xfrm>
          <a:custGeom>
            <a:avLst/>
            <a:gdLst>
              <a:gd name="connsiteX0" fmla="*/ 4754880 w 4754880"/>
              <a:gd name="connsiteY0" fmla="*/ 4917457 h 4917457"/>
              <a:gd name="connsiteX1" fmla="*/ 4592320 w 4754880"/>
              <a:gd name="connsiteY1" fmla="*/ 4897137 h 4917457"/>
              <a:gd name="connsiteX2" fmla="*/ 4287520 w 4754880"/>
              <a:gd name="connsiteY2" fmla="*/ 4876817 h 4917457"/>
              <a:gd name="connsiteX3" fmla="*/ 3881120 w 4754880"/>
              <a:gd name="connsiteY3" fmla="*/ 4754897 h 4917457"/>
              <a:gd name="connsiteX4" fmla="*/ 3515360 w 4754880"/>
              <a:gd name="connsiteY4" fmla="*/ 4673617 h 4917457"/>
              <a:gd name="connsiteX5" fmla="*/ 3312160 w 4754880"/>
              <a:gd name="connsiteY5" fmla="*/ 4632977 h 4917457"/>
              <a:gd name="connsiteX6" fmla="*/ 3108960 w 4754880"/>
              <a:gd name="connsiteY6" fmla="*/ 4531377 h 4917457"/>
              <a:gd name="connsiteX7" fmla="*/ 2966720 w 4754880"/>
              <a:gd name="connsiteY7" fmla="*/ 4490737 h 4917457"/>
              <a:gd name="connsiteX8" fmla="*/ 2661920 w 4754880"/>
              <a:gd name="connsiteY8" fmla="*/ 4389137 h 4917457"/>
              <a:gd name="connsiteX9" fmla="*/ 2458720 w 4754880"/>
              <a:gd name="connsiteY9" fmla="*/ 4348497 h 4917457"/>
              <a:gd name="connsiteX10" fmla="*/ 2377440 w 4754880"/>
              <a:gd name="connsiteY10" fmla="*/ 4328177 h 4917457"/>
              <a:gd name="connsiteX11" fmla="*/ 2275840 w 4754880"/>
              <a:gd name="connsiteY11" fmla="*/ 4307857 h 4917457"/>
              <a:gd name="connsiteX12" fmla="*/ 2194560 w 4754880"/>
              <a:gd name="connsiteY12" fmla="*/ 4287537 h 4917457"/>
              <a:gd name="connsiteX13" fmla="*/ 1849120 w 4754880"/>
              <a:gd name="connsiteY13" fmla="*/ 4246897 h 4917457"/>
              <a:gd name="connsiteX14" fmla="*/ 1727200 w 4754880"/>
              <a:gd name="connsiteY14" fmla="*/ 4226577 h 4917457"/>
              <a:gd name="connsiteX15" fmla="*/ 1544320 w 4754880"/>
              <a:gd name="connsiteY15" fmla="*/ 4206257 h 4917457"/>
              <a:gd name="connsiteX16" fmla="*/ 1483360 w 4754880"/>
              <a:gd name="connsiteY16" fmla="*/ 4165617 h 4917457"/>
              <a:gd name="connsiteX17" fmla="*/ 1422400 w 4754880"/>
              <a:gd name="connsiteY17" fmla="*/ 4145297 h 4917457"/>
              <a:gd name="connsiteX18" fmla="*/ 1300480 w 4754880"/>
              <a:gd name="connsiteY18" fmla="*/ 4064017 h 4917457"/>
              <a:gd name="connsiteX19" fmla="*/ 1239520 w 4754880"/>
              <a:gd name="connsiteY19" fmla="*/ 4023377 h 4917457"/>
              <a:gd name="connsiteX20" fmla="*/ 1178560 w 4754880"/>
              <a:gd name="connsiteY20" fmla="*/ 3982737 h 4917457"/>
              <a:gd name="connsiteX21" fmla="*/ 1056640 w 4754880"/>
              <a:gd name="connsiteY21" fmla="*/ 3942097 h 4917457"/>
              <a:gd name="connsiteX22" fmla="*/ 995680 w 4754880"/>
              <a:gd name="connsiteY22" fmla="*/ 3921777 h 4917457"/>
              <a:gd name="connsiteX23" fmla="*/ 812800 w 4754880"/>
              <a:gd name="connsiteY23" fmla="*/ 3820177 h 4917457"/>
              <a:gd name="connsiteX24" fmla="*/ 711200 w 4754880"/>
              <a:gd name="connsiteY24" fmla="*/ 3698257 h 4917457"/>
              <a:gd name="connsiteX25" fmla="*/ 650240 w 4754880"/>
              <a:gd name="connsiteY25" fmla="*/ 3637297 h 4917457"/>
              <a:gd name="connsiteX26" fmla="*/ 508000 w 4754880"/>
              <a:gd name="connsiteY26" fmla="*/ 3454417 h 4917457"/>
              <a:gd name="connsiteX27" fmla="*/ 447040 w 4754880"/>
              <a:gd name="connsiteY27" fmla="*/ 3413777 h 4917457"/>
              <a:gd name="connsiteX28" fmla="*/ 426720 w 4754880"/>
              <a:gd name="connsiteY28" fmla="*/ 3352817 h 4917457"/>
              <a:gd name="connsiteX29" fmla="*/ 345440 w 4754880"/>
              <a:gd name="connsiteY29" fmla="*/ 3230897 h 4917457"/>
              <a:gd name="connsiteX30" fmla="*/ 304800 w 4754880"/>
              <a:gd name="connsiteY30" fmla="*/ 3108977 h 4917457"/>
              <a:gd name="connsiteX31" fmla="*/ 223520 w 4754880"/>
              <a:gd name="connsiteY31" fmla="*/ 2987057 h 4917457"/>
              <a:gd name="connsiteX32" fmla="*/ 182880 w 4754880"/>
              <a:gd name="connsiteY32" fmla="*/ 2926097 h 4917457"/>
              <a:gd name="connsiteX33" fmla="*/ 142240 w 4754880"/>
              <a:gd name="connsiteY33" fmla="*/ 2702577 h 4917457"/>
              <a:gd name="connsiteX34" fmla="*/ 81280 w 4754880"/>
              <a:gd name="connsiteY34" fmla="*/ 2519697 h 4917457"/>
              <a:gd name="connsiteX35" fmla="*/ 60960 w 4754880"/>
              <a:gd name="connsiteY35" fmla="*/ 2458737 h 4917457"/>
              <a:gd name="connsiteX36" fmla="*/ 40640 w 4754880"/>
              <a:gd name="connsiteY36" fmla="*/ 2336817 h 4917457"/>
              <a:gd name="connsiteX37" fmla="*/ 20320 w 4754880"/>
              <a:gd name="connsiteY37" fmla="*/ 1645937 h 4917457"/>
              <a:gd name="connsiteX38" fmla="*/ 0 w 4754880"/>
              <a:gd name="connsiteY38" fmla="*/ 1402097 h 4917457"/>
              <a:gd name="connsiteX39" fmla="*/ 20320 w 4754880"/>
              <a:gd name="connsiteY39" fmla="*/ 609617 h 4917457"/>
              <a:gd name="connsiteX40" fmla="*/ 60960 w 4754880"/>
              <a:gd name="connsiteY40" fmla="*/ 487697 h 4917457"/>
              <a:gd name="connsiteX41" fmla="*/ 101600 w 4754880"/>
              <a:gd name="connsiteY41" fmla="*/ 426737 h 4917457"/>
              <a:gd name="connsiteX42" fmla="*/ 121920 w 4754880"/>
              <a:gd name="connsiteY42" fmla="*/ 365777 h 4917457"/>
              <a:gd name="connsiteX43" fmla="*/ 162560 w 4754880"/>
              <a:gd name="connsiteY43" fmla="*/ 304817 h 4917457"/>
              <a:gd name="connsiteX44" fmla="*/ 182880 w 4754880"/>
              <a:gd name="connsiteY44" fmla="*/ 243857 h 4917457"/>
              <a:gd name="connsiteX45" fmla="*/ 264160 w 4754880"/>
              <a:gd name="connsiteY45" fmla="*/ 121937 h 4917457"/>
              <a:gd name="connsiteX46" fmla="*/ 386080 w 4754880"/>
              <a:gd name="connsiteY46" fmla="*/ 81297 h 4917457"/>
              <a:gd name="connsiteX47" fmla="*/ 447040 w 4754880"/>
              <a:gd name="connsiteY47" fmla="*/ 40657 h 4917457"/>
              <a:gd name="connsiteX48" fmla="*/ 589280 w 4754880"/>
              <a:gd name="connsiteY48" fmla="*/ 17 h 4917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4754880" h="4917457">
                <a:moveTo>
                  <a:pt x="4754880" y="4917457"/>
                </a:moveTo>
                <a:cubicBezTo>
                  <a:pt x="4700693" y="4910684"/>
                  <a:pt x="4646723" y="4901868"/>
                  <a:pt x="4592320" y="4897137"/>
                </a:cubicBezTo>
                <a:cubicBezTo>
                  <a:pt x="4490877" y="4888316"/>
                  <a:pt x="4387368" y="4896787"/>
                  <a:pt x="4287520" y="4876817"/>
                </a:cubicBezTo>
                <a:cubicBezTo>
                  <a:pt x="4148835" y="4849080"/>
                  <a:pt x="4019183" y="4785578"/>
                  <a:pt x="3881120" y="4754897"/>
                </a:cubicBezTo>
                <a:lnTo>
                  <a:pt x="3515360" y="4673617"/>
                </a:lnTo>
                <a:cubicBezTo>
                  <a:pt x="3447819" y="4659144"/>
                  <a:pt x="3312160" y="4632977"/>
                  <a:pt x="3312160" y="4632977"/>
                </a:cubicBezTo>
                <a:cubicBezTo>
                  <a:pt x="3244427" y="4599110"/>
                  <a:pt x="3178984" y="4560210"/>
                  <a:pt x="3108960" y="4531377"/>
                </a:cubicBezTo>
                <a:cubicBezTo>
                  <a:pt x="3063364" y="4512602"/>
                  <a:pt x="3013500" y="4506330"/>
                  <a:pt x="2966720" y="4490737"/>
                </a:cubicBezTo>
                <a:cubicBezTo>
                  <a:pt x="2664252" y="4389914"/>
                  <a:pt x="2939675" y="4464888"/>
                  <a:pt x="2661920" y="4389137"/>
                </a:cubicBezTo>
                <a:cubicBezTo>
                  <a:pt x="2532125" y="4353738"/>
                  <a:pt x="2620793" y="4380912"/>
                  <a:pt x="2458720" y="4348497"/>
                </a:cubicBezTo>
                <a:cubicBezTo>
                  <a:pt x="2431335" y="4343020"/>
                  <a:pt x="2404702" y="4334235"/>
                  <a:pt x="2377440" y="4328177"/>
                </a:cubicBezTo>
                <a:cubicBezTo>
                  <a:pt x="2343725" y="4320685"/>
                  <a:pt x="2309555" y="4315349"/>
                  <a:pt x="2275840" y="4307857"/>
                </a:cubicBezTo>
                <a:cubicBezTo>
                  <a:pt x="2248578" y="4301799"/>
                  <a:pt x="2221945" y="4293014"/>
                  <a:pt x="2194560" y="4287537"/>
                </a:cubicBezTo>
                <a:cubicBezTo>
                  <a:pt x="2030760" y="4254777"/>
                  <a:pt x="2055716" y="4271202"/>
                  <a:pt x="1849120" y="4246897"/>
                </a:cubicBezTo>
                <a:cubicBezTo>
                  <a:pt x="1808202" y="4242083"/>
                  <a:pt x="1768039" y="4232022"/>
                  <a:pt x="1727200" y="4226577"/>
                </a:cubicBezTo>
                <a:cubicBezTo>
                  <a:pt x="1666403" y="4218471"/>
                  <a:pt x="1605280" y="4213030"/>
                  <a:pt x="1544320" y="4206257"/>
                </a:cubicBezTo>
                <a:cubicBezTo>
                  <a:pt x="1524000" y="4192710"/>
                  <a:pt x="1505203" y="4176539"/>
                  <a:pt x="1483360" y="4165617"/>
                </a:cubicBezTo>
                <a:cubicBezTo>
                  <a:pt x="1464202" y="4156038"/>
                  <a:pt x="1441124" y="4155699"/>
                  <a:pt x="1422400" y="4145297"/>
                </a:cubicBezTo>
                <a:cubicBezTo>
                  <a:pt x="1379703" y="4121577"/>
                  <a:pt x="1341120" y="4091110"/>
                  <a:pt x="1300480" y="4064017"/>
                </a:cubicBezTo>
                <a:lnTo>
                  <a:pt x="1239520" y="4023377"/>
                </a:lnTo>
                <a:cubicBezTo>
                  <a:pt x="1219200" y="4009830"/>
                  <a:pt x="1201728" y="3990460"/>
                  <a:pt x="1178560" y="3982737"/>
                </a:cubicBezTo>
                <a:lnTo>
                  <a:pt x="1056640" y="3942097"/>
                </a:lnTo>
                <a:lnTo>
                  <a:pt x="995680" y="3921777"/>
                </a:lnTo>
                <a:cubicBezTo>
                  <a:pt x="919024" y="3896225"/>
                  <a:pt x="882671" y="3890048"/>
                  <a:pt x="812800" y="3820177"/>
                </a:cubicBezTo>
                <a:cubicBezTo>
                  <a:pt x="634704" y="3642081"/>
                  <a:pt x="852651" y="3867998"/>
                  <a:pt x="711200" y="3698257"/>
                </a:cubicBezTo>
                <a:cubicBezTo>
                  <a:pt x="692803" y="3676181"/>
                  <a:pt x="667883" y="3659980"/>
                  <a:pt x="650240" y="3637297"/>
                </a:cubicBezTo>
                <a:cubicBezTo>
                  <a:pt x="566768" y="3529976"/>
                  <a:pt x="595409" y="3527257"/>
                  <a:pt x="508000" y="3454417"/>
                </a:cubicBezTo>
                <a:cubicBezTo>
                  <a:pt x="489239" y="3438783"/>
                  <a:pt x="467360" y="3427324"/>
                  <a:pt x="447040" y="3413777"/>
                </a:cubicBezTo>
                <a:cubicBezTo>
                  <a:pt x="440267" y="3393457"/>
                  <a:pt x="437122" y="3371541"/>
                  <a:pt x="426720" y="3352817"/>
                </a:cubicBezTo>
                <a:cubicBezTo>
                  <a:pt x="403000" y="3310120"/>
                  <a:pt x="360886" y="3277234"/>
                  <a:pt x="345440" y="3230897"/>
                </a:cubicBezTo>
                <a:cubicBezTo>
                  <a:pt x="331893" y="3190257"/>
                  <a:pt x="328562" y="3144621"/>
                  <a:pt x="304800" y="3108977"/>
                </a:cubicBezTo>
                <a:lnTo>
                  <a:pt x="223520" y="2987057"/>
                </a:lnTo>
                <a:lnTo>
                  <a:pt x="182880" y="2926097"/>
                </a:lnTo>
                <a:cubicBezTo>
                  <a:pt x="168569" y="2825918"/>
                  <a:pt x="168370" y="2789676"/>
                  <a:pt x="142240" y="2702577"/>
                </a:cubicBezTo>
                <a:lnTo>
                  <a:pt x="81280" y="2519697"/>
                </a:lnTo>
                <a:cubicBezTo>
                  <a:pt x="74507" y="2499377"/>
                  <a:pt x="64481" y="2479865"/>
                  <a:pt x="60960" y="2458737"/>
                </a:cubicBezTo>
                <a:lnTo>
                  <a:pt x="40640" y="2336817"/>
                </a:lnTo>
                <a:cubicBezTo>
                  <a:pt x="33867" y="2106524"/>
                  <a:pt x="30328" y="1876112"/>
                  <a:pt x="20320" y="1645937"/>
                </a:cubicBezTo>
                <a:cubicBezTo>
                  <a:pt x="16777" y="1564452"/>
                  <a:pt x="0" y="1483659"/>
                  <a:pt x="0" y="1402097"/>
                </a:cubicBezTo>
                <a:cubicBezTo>
                  <a:pt x="0" y="1137850"/>
                  <a:pt x="2743" y="873279"/>
                  <a:pt x="20320" y="609617"/>
                </a:cubicBezTo>
                <a:cubicBezTo>
                  <a:pt x="23170" y="566874"/>
                  <a:pt x="37198" y="523341"/>
                  <a:pt x="60960" y="487697"/>
                </a:cubicBezTo>
                <a:cubicBezTo>
                  <a:pt x="74507" y="467377"/>
                  <a:pt x="90678" y="448580"/>
                  <a:pt x="101600" y="426737"/>
                </a:cubicBezTo>
                <a:cubicBezTo>
                  <a:pt x="111179" y="407579"/>
                  <a:pt x="112341" y="384935"/>
                  <a:pt x="121920" y="365777"/>
                </a:cubicBezTo>
                <a:cubicBezTo>
                  <a:pt x="132842" y="343934"/>
                  <a:pt x="151638" y="326660"/>
                  <a:pt x="162560" y="304817"/>
                </a:cubicBezTo>
                <a:cubicBezTo>
                  <a:pt x="172139" y="285659"/>
                  <a:pt x="172478" y="262581"/>
                  <a:pt x="182880" y="243857"/>
                </a:cubicBezTo>
                <a:cubicBezTo>
                  <a:pt x="206600" y="201160"/>
                  <a:pt x="217823" y="137383"/>
                  <a:pt x="264160" y="121937"/>
                </a:cubicBezTo>
                <a:cubicBezTo>
                  <a:pt x="304800" y="108390"/>
                  <a:pt x="350436" y="105059"/>
                  <a:pt x="386080" y="81297"/>
                </a:cubicBezTo>
                <a:cubicBezTo>
                  <a:pt x="406400" y="67750"/>
                  <a:pt x="424723" y="50576"/>
                  <a:pt x="447040" y="40657"/>
                </a:cubicBezTo>
                <a:cubicBezTo>
                  <a:pt x="543299" y="-2125"/>
                  <a:pt x="531195" y="17"/>
                  <a:pt x="589280" y="17"/>
                </a:cubicBezTo>
              </a:path>
            </a:pathLst>
          </a:custGeom>
          <a:noFill/>
          <a:ln w="3810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手繪多邊形 41"/>
          <p:cNvSpPr/>
          <p:nvPr/>
        </p:nvSpPr>
        <p:spPr>
          <a:xfrm>
            <a:off x="1219200" y="3118592"/>
            <a:ext cx="2661920" cy="2916448"/>
          </a:xfrm>
          <a:custGeom>
            <a:avLst/>
            <a:gdLst>
              <a:gd name="connsiteX0" fmla="*/ 2661920 w 2661920"/>
              <a:gd name="connsiteY0" fmla="*/ 2987040 h 2987040"/>
              <a:gd name="connsiteX1" fmla="*/ 2235200 w 2661920"/>
              <a:gd name="connsiteY1" fmla="*/ 2946400 h 2987040"/>
              <a:gd name="connsiteX2" fmla="*/ 2092960 w 2661920"/>
              <a:gd name="connsiteY2" fmla="*/ 2905760 h 2987040"/>
              <a:gd name="connsiteX3" fmla="*/ 1950720 w 2661920"/>
              <a:gd name="connsiteY3" fmla="*/ 2844800 h 2987040"/>
              <a:gd name="connsiteX4" fmla="*/ 1747520 w 2661920"/>
              <a:gd name="connsiteY4" fmla="*/ 2804160 h 2987040"/>
              <a:gd name="connsiteX5" fmla="*/ 1625600 w 2661920"/>
              <a:gd name="connsiteY5" fmla="*/ 2783840 h 2987040"/>
              <a:gd name="connsiteX6" fmla="*/ 1483360 w 2661920"/>
              <a:gd name="connsiteY6" fmla="*/ 2743200 h 2987040"/>
              <a:gd name="connsiteX7" fmla="*/ 1158240 w 2661920"/>
              <a:gd name="connsiteY7" fmla="*/ 2702560 h 2987040"/>
              <a:gd name="connsiteX8" fmla="*/ 1036320 w 2661920"/>
              <a:gd name="connsiteY8" fmla="*/ 2661920 h 2987040"/>
              <a:gd name="connsiteX9" fmla="*/ 975360 w 2661920"/>
              <a:gd name="connsiteY9" fmla="*/ 2641600 h 2987040"/>
              <a:gd name="connsiteX10" fmla="*/ 853440 w 2661920"/>
              <a:gd name="connsiteY10" fmla="*/ 2560320 h 2987040"/>
              <a:gd name="connsiteX11" fmla="*/ 792480 w 2661920"/>
              <a:gd name="connsiteY11" fmla="*/ 2499360 h 2987040"/>
              <a:gd name="connsiteX12" fmla="*/ 731520 w 2661920"/>
              <a:gd name="connsiteY12" fmla="*/ 2458720 h 2987040"/>
              <a:gd name="connsiteX13" fmla="*/ 690880 w 2661920"/>
              <a:gd name="connsiteY13" fmla="*/ 2397760 h 2987040"/>
              <a:gd name="connsiteX14" fmla="*/ 629920 w 2661920"/>
              <a:gd name="connsiteY14" fmla="*/ 2377440 h 2987040"/>
              <a:gd name="connsiteX15" fmla="*/ 568960 w 2661920"/>
              <a:gd name="connsiteY15" fmla="*/ 2336800 h 2987040"/>
              <a:gd name="connsiteX16" fmla="*/ 447040 w 2661920"/>
              <a:gd name="connsiteY16" fmla="*/ 2275840 h 2987040"/>
              <a:gd name="connsiteX17" fmla="*/ 406400 w 2661920"/>
              <a:gd name="connsiteY17" fmla="*/ 2214880 h 2987040"/>
              <a:gd name="connsiteX18" fmla="*/ 365760 w 2661920"/>
              <a:gd name="connsiteY18" fmla="*/ 2072640 h 2987040"/>
              <a:gd name="connsiteX19" fmla="*/ 345440 w 2661920"/>
              <a:gd name="connsiteY19" fmla="*/ 2011680 h 2987040"/>
              <a:gd name="connsiteX20" fmla="*/ 304800 w 2661920"/>
              <a:gd name="connsiteY20" fmla="*/ 1950720 h 2987040"/>
              <a:gd name="connsiteX21" fmla="*/ 203200 w 2661920"/>
              <a:gd name="connsiteY21" fmla="*/ 1767840 h 2987040"/>
              <a:gd name="connsiteX22" fmla="*/ 182880 w 2661920"/>
              <a:gd name="connsiteY22" fmla="*/ 1706880 h 2987040"/>
              <a:gd name="connsiteX23" fmla="*/ 142240 w 2661920"/>
              <a:gd name="connsiteY23" fmla="*/ 1645920 h 2987040"/>
              <a:gd name="connsiteX24" fmla="*/ 101600 w 2661920"/>
              <a:gd name="connsiteY24" fmla="*/ 1524000 h 2987040"/>
              <a:gd name="connsiteX25" fmla="*/ 81280 w 2661920"/>
              <a:gd name="connsiteY25" fmla="*/ 1463040 h 2987040"/>
              <a:gd name="connsiteX26" fmla="*/ 60960 w 2661920"/>
              <a:gd name="connsiteY26" fmla="*/ 1300480 h 2987040"/>
              <a:gd name="connsiteX27" fmla="*/ 40640 w 2661920"/>
              <a:gd name="connsiteY27" fmla="*/ 1239520 h 2987040"/>
              <a:gd name="connsiteX28" fmla="*/ 20320 w 2661920"/>
              <a:gd name="connsiteY28" fmla="*/ 934720 h 2987040"/>
              <a:gd name="connsiteX29" fmla="*/ 0 w 2661920"/>
              <a:gd name="connsiteY29" fmla="*/ 0 h 2987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2661920" h="2987040">
                <a:moveTo>
                  <a:pt x="2661920" y="2987040"/>
                </a:moveTo>
                <a:cubicBezTo>
                  <a:pt x="2519680" y="2973493"/>
                  <a:pt x="2373817" y="2981054"/>
                  <a:pt x="2235200" y="2946400"/>
                </a:cubicBezTo>
                <a:cubicBezTo>
                  <a:pt x="2193954" y="2936089"/>
                  <a:pt x="2133772" y="2923251"/>
                  <a:pt x="2092960" y="2905760"/>
                </a:cubicBezTo>
                <a:cubicBezTo>
                  <a:pt x="2022027" y="2875360"/>
                  <a:pt x="2019554" y="2860685"/>
                  <a:pt x="1950720" y="2844800"/>
                </a:cubicBezTo>
                <a:cubicBezTo>
                  <a:pt x="1883414" y="2829268"/>
                  <a:pt x="1815655" y="2815516"/>
                  <a:pt x="1747520" y="2804160"/>
                </a:cubicBezTo>
                <a:cubicBezTo>
                  <a:pt x="1706880" y="2797387"/>
                  <a:pt x="1665819" y="2792778"/>
                  <a:pt x="1625600" y="2783840"/>
                </a:cubicBezTo>
                <a:cubicBezTo>
                  <a:pt x="1429738" y="2740315"/>
                  <a:pt x="1726766" y="2787456"/>
                  <a:pt x="1483360" y="2743200"/>
                </a:cubicBezTo>
                <a:cubicBezTo>
                  <a:pt x="1392236" y="2726632"/>
                  <a:pt x="1245504" y="2712256"/>
                  <a:pt x="1158240" y="2702560"/>
                </a:cubicBezTo>
                <a:lnTo>
                  <a:pt x="1036320" y="2661920"/>
                </a:lnTo>
                <a:lnTo>
                  <a:pt x="975360" y="2641600"/>
                </a:lnTo>
                <a:cubicBezTo>
                  <a:pt x="780892" y="2447132"/>
                  <a:pt x="1029884" y="2677950"/>
                  <a:pt x="853440" y="2560320"/>
                </a:cubicBezTo>
                <a:cubicBezTo>
                  <a:pt x="829530" y="2544380"/>
                  <a:pt x="814556" y="2517757"/>
                  <a:pt x="792480" y="2499360"/>
                </a:cubicBezTo>
                <a:cubicBezTo>
                  <a:pt x="773719" y="2483726"/>
                  <a:pt x="751840" y="2472267"/>
                  <a:pt x="731520" y="2458720"/>
                </a:cubicBezTo>
                <a:cubicBezTo>
                  <a:pt x="717973" y="2438400"/>
                  <a:pt x="709950" y="2413016"/>
                  <a:pt x="690880" y="2397760"/>
                </a:cubicBezTo>
                <a:cubicBezTo>
                  <a:pt x="674154" y="2384380"/>
                  <a:pt x="649078" y="2387019"/>
                  <a:pt x="629920" y="2377440"/>
                </a:cubicBezTo>
                <a:cubicBezTo>
                  <a:pt x="608077" y="2366518"/>
                  <a:pt x="590803" y="2347722"/>
                  <a:pt x="568960" y="2336800"/>
                </a:cubicBezTo>
                <a:cubicBezTo>
                  <a:pt x="400703" y="2252672"/>
                  <a:pt x="621743" y="2392309"/>
                  <a:pt x="447040" y="2275840"/>
                </a:cubicBezTo>
                <a:cubicBezTo>
                  <a:pt x="433493" y="2255520"/>
                  <a:pt x="417322" y="2236723"/>
                  <a:pt x="406400" y="2214880"/>
                </a:cubicBezTo>
                <a:cubicBezTo>
                  <a:pt x="390160" y="2182400"/>
                  <a:pt x="374441" y="2103023"/>
                  <a:pt x="365760" y="2072640"/>
                </a:cubicBezTo>
                <a:cubicBezTo>
                  <a:pt x="359876" y="2052045"/>
                  <a:pt x="355019" y="2030838"/>
                  <a:pt x="345440" y="2011680"/>
                </a:cubicBezTo>
                <a:cubicBezTo>
                  <a:pt x="334518" y="1989837"/>
                  <a:pt x="314719" y="1973037"/>
                  <a:pt x="304800" y="1950720"/>
                </a:cubicBezTo>
                <a:cubicBezTo>
                  <a:pt x="225236" y="1771701"/>
                  <a:pt x="314466" y="1879106"/>
                  <a:pt x="203200" y="1767840"/>
                </a:cubicBezTo>
                <a:cubicBezTo>
                  <a:pt x="196427" y="1747520"/>
                  <a:pt x="192459" y="1726038"/>
                  <a:pt x="182880" y="1706880"/>
                </a:cubicBezTo>
                <a:cubicBezTo>
                  <a:pt x="171958" y="1685037"/>
                  <a:pt x="152159" y="1668237"/>
                  <a:pt x="142240" y="1645920"/>
                </a:cubicBezTo>
                <a:cubicBezTo>
                  <a:pt x="124842" y="1606774"/>
                  <a:pt x="115147" y="1564640"/>
                  <a:pt x="101600" y="1524000"/>
                </a:cubicBezTo>
                <a:lnTo>
                  <a:pt x="81280" y="1463040"/>
                </a:lnTo>
                <a:cubicBezTo>
                  <a:pt x="74507" y="1408853"/>
                  <a:pt x="70729" y="1354208"/>
                  <a:pt x="60960" y="1300480"/>
                </a:cubicBezTo>
                <a:cubicBezTo>
                  <a:pt x="57128" y="1279406"/>
                  <a:pt x="43005" y="1260808"/>
                  <a:pt x="40640" y="1239520"/>
                </a:cubicBezTo>
                <a:cubicBezTo>
                  <a:pt x="29395" y="1138317"/>
                  <a:pt x="27093" y="1036320"/>
                  <a:pt x="20320" y="934720"/>
                </a:cubicBezTo>
                <a:cubicBezTo>
                  <a:pt x="13396" y="623150"/>
                  <a:pt x="0" y="311647"/>
                  <a:pt x="0" y="0"/>
                </a:cubicBezTo>
              </a:path>
            </a:pathLst>
          </a:custGeom>
          <a:noFill/>
          <a:ln w="38100"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" name="手繪多邊形 42"/>
          <p:cNvSpPr/>
          <p:nvPr/>
        </p:nvSpPr>
        <p:spPr>
          <a:xfrm>
            <a:off x="1239520" y="3169920"/>
            <a:ext cx="4003040" cy="2865120"/>
          </a:xfrm>
          <a:custGeom>
            <a:avLst/>
            <a:gdLst>
              <a:gd name="connsiteX0" fmla="*/ 4003040 w 4003040"/>
              <a:gd name="connsiteY0" fmla="*/ 2865120 h 2865120"/>
              <a:gd name="connsiteX1" fmla="*/ 3901440 w 4003040"/>
              <a:gd name="connsiteY1" fmla="*/ 2844800 h 2865120"/>
              <a:gd name="connsiteX2" fmla="*/ 3840480 w 4003040"/>
              <a:gd name="connsiteY2" fmla="*/ 2804160 h 2865120"/>
              <a:gd name="connsiteX3" fmla="*/ 3738880 w 4003040"/>
              <a:gd name="connsiteY3" fmla="*/ 2783840 h 2865120"/>
              <a:gd name="connsiteX4" fmla="*/ 3535680 w 4003040"/>
              <a:gd name="connsiteY4" fmla="*/ 2743200 h 2865120"/>
              <a:gd name="connsiteX5" fmla="*/ 3413760 w 4003040"/>
              <a:gd name="connsiteY5" fmla="*/ 2702560 h 2865120"/>
              <a:gd name="connsiteX6" fmla="*/ 3352800 w 4003040"/>
              <a:gd name="connsiteY6" fmla="*/ 2661920 h 2865120"/>
              <a:gd name="connsiteX7" fmla="*/ 3210560 w 4003040"/>
              <a:gd name="connsiteY7" fmla="*/ 2621280 h 2865120"/>
              <a:gd name="connsiteX8" fmla="*/ 3088640 w 4003040"/>
              <a:gd name="connsiteY8" fmla="*/ 2540000 h 2865120"/>
              <a:gd name="connsiteX9" fmla="*/ 2987040 w 4003040"/>
              <a:gd name="connsiteY9" fmla="*/ 2519680 h 2865120"/>
              <a:gd name="connsiteX10" fmla="*/ 2865120 w 4003040"/>
              <a:gd name="connsiteY10" fmla="*/ 2479040 h 2865120"/>
              <a:gd name="connsiteX11" fmla="*/ 2702560 w 4003040"/>
              <a:gd name="connsiteY11" fmla="*/ 2438400 h 2865120"/>
              <a:gd name="connsiteX12" fmla="*/ 2641600 w 4003040"/>
              <a:gd name="connsiteY12" fmla="*/ 2397760 h 2865120"/>
              <a:gd name="connsiteX13" fmla="*/ 2479040 w 4003040"/>
              <a:gd name="connsiteY13" fmla="*/ 2377440 h 2865120"/>
              <a:gd name="connsiteX14" fmla="*/ 2336800 w 4003040"/>
              <a:gd name="connsiteY14" fmla="*/ 2336800 h 2865120"/>
              <a:gd name="connsiteX15" fmla="*/ 2214880 w 4003040"/>
              <a:gd name="connsiteY15" fmla="*/ 2316480 h 2865120"/>
              <a:gd name="connsiteX16" fmla="*/ 2153920 w 4003040"/>
              <a:gd name="connsiteY16" fmla="*/ 2296160 h 2865120"/>
              <a:gd name="connsiteX17" fmla="*/ 2072640 w 4003040"/>
              <a:gd name="connsiteY17" fmla="*/ 2275840 h 2865120"/>
              <a:gd name="connsiteX18" fmla="*/ 2011680 w 4003040"/>
              <a:gd name="connsiteY18" fmla="*/ 2235200 h 2865120"/>
              <a:gd name="connsiteX19" fmla="*/ 1950720 w 4003040"/>
              <a:gd name="connsiteY19" fmla="*/ 2214880 h 2865120"/>
              <a:gd name="connsiteX20" fmla="*/ 1828800 w 4003040"/>
              <a:gd name="connsiteY20" fmla="*/ 2133600 h 2865120"/>
              <a:gd name="connsiteX21" fmla="*/ 1625600 w 4003040"/>
              <a:gd name="connsiteY21" fmla="*/ 2072640 h 2865120"/>
              <a:gd name="connsiteX22" fmla="*/ 1442720 w 4003040"/>
              <a:gd name="connsiteY22" fmla="*/ 2011680 h 2865120"/>
              <a:gd name="connsiteX23" fmla="*/ 1361440 w 4003040"/>
              <a:gd name="connsiteY23" fmla="*/ 1971040 h 2865120"/>
              <a:gd name="connsiteX24" fmla="*/ 1300480 w 4003040"/>
              <a:gd name="connsiteY24" fmla="*/ 1950720 h 2865120"/>
              <a:gd name="connsiteX25" fmla="*/ 1239520 w 4003040"/>
              <a:gd name="connsiteY25" fmla="*/ 1910080 h 2865120"/>
              <a:gd name="connsiteX26" fmla="*/ 1016000 w 4003040"/>
              <a:gd name="connsiteY26" fmla="*/ 1849120 h 2865120"/>
              <a:gd name="connsiteX27" fmla="*/ 894080 w 4003040"/>
              <a:gd name="connsiteY27" fmla="*/ 1788160 h 2865120"/>
              <a:gd name="connsiteX28" fmla="*/ 812800 w 4003040"/>
              <a:gd name="connsiteY28" fmla="*/ 1666240 h 2865120"/>
              <a:gd name="connsiteX29" fmla="*/ 792480 w 4003040"/>
              <a:gd name="connsiteY29" fmla="*/ 1605280 h 2865120"/>
              <a:gd name="connsiteX30" fmla="*/ 731520 w 4003040"/>
              <a:gd name="connsiteY30" fmla="*/ 1544320 h 2865120"/>
              <a:gd name="connsiteX31" fmla="*/ 650240 w 4003040"/>
              <a:gd name="connsiteY31" fmla="*/ 1300480 h 2865120"/>
              <a:gd name="connsiteX32" fmla="*/ 629920 w 4003040"/>
              <a:gd name="connsiteY32" fmla="*/ 1239520 h 2865120"/>
              <a:gd name="connsiteX33" fmla="*/ 609600 w 4003040"/>
              <a:gd name="connsiteY33" fmla="*/ 1178560 h 2865120"/>
              <a:gd name="connsiteX34" fmla="*/ 568960 w 4003040"/>
              <a:gd name="connsiteY34" fmla="*/ 1117600 h 2865120"/>
              <a:gd name="connsiteX35" fmla="*/ 548640 w 4003040"/>
              <a:gd name="connsiteY35" fmla="*/ 1056640 h 2865120"/>
              <a:gd name="connsiteX36" fmla="*/ 447040 w 4003040"/>
              <a:gd name="connsiteY36" fmla="*/ 934720 h 2865120"/>
              <a:gd name="connsiteX37" fmla="*/ 386080 w 4003040"/>
              <a:gd name="connsiteY37" fmla="*/ 812800 h 2865120"/>
              <a:gd name="connsiteX38" fmla="*/ 345440 w 4003040"/>
              <a:gd name="connsiteY38" fmla="*/ 690880 h 2865120"/>
              <a:gd name="connsiteX39" fmla="*/ 304800 w 4003040"/>
              <a:gd name="connsiteY39" fmla="*/ 629920 h 2865120"/>
              <a:gd name="connsiteX40" fmla="*/ 264160 w 4003040"/>
              <a:gd name="connsiteY40" fmla="*/ 508000 h 2865120"/>
              <a:gd name="connsiteX41" fmla="*/ 243840 w 4003040"/>
              <a:gd name="connsiteY41" fmla="*/ 447040 h 2865120"/>
              <a:gd name="connsiteX42" fmla="*/ 162560 w 4003040"/>
              <a:gd name="connsiteY42" fmla="*/ 325120 h 2865120"/>
              <a:gd name="connsiteX43" fmla="*/ 121920 w 4003040"/>
              <a:gd name="connsiteY43" fmla="*/ 203200 h 2865120"/>
              <a:gd name="connsiteX44" fmla="*/ 101600 w 4003040"/>
              <a:gd name="connsiteY44" fmla="*/ 142240 h 2865120"/>
              <a:gd name="connsiteX45" fmla="*/ 0 w 4003040"/>
              <a:gd name="connsiteY45" fmla="*/ 0 h 2865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4003040" h="2865120">
                <a:moveTo>
                  <a:pt x="4003040" y="2865120"/>
                </a:moveTo>
                <a:cubicBezTo>
                  <a:pt x="3969173" y="2858347"/>
                  <a:pt x="3933778" y="2856927"/>
                  <a:pt x="3901440" y="2844800"/>
                </a:cubicBezTo>
                <a:cubicBezTo>
                  <a:pt x="3878573" y="2836225"/>
                  <a:pt x="3863347" y="2812735"/>
                  <a:pt x="3840480" y="2804160"/>
                </a:cubicBezTo>
                <a:cubicBezTo>
                  <a:pt x="3808142" y="2792033"/>
                  <a:pt x="3772860" y="2790018"/>
                  <a:pt x="3738880" y="2783840"/>
                </a:cubicBezTo>
                <a:cubicBezTo>
                  <a:pt x="3645930" y="2766940"/>
                  <a:pt x="3618621" y="2768082"/>
                  <a:pt x="3535680" y="2743200"/>
                </a:cubicBezTo>
                <a:cubicBezTo>
                  <a:pt x="3494648" y="2730890"/>
                  <a:pt x="3449404" y="2726322"/>
                  <a:pt x="3413760" y="2702560"/>
                </a:cubicBezTo>
                <a:cubicBezTo>
                  <a:pt x="3393440" y="2689013"/>
                  <a:pt x="3375247" y="2671540"/>
                  <a:pt x="3352800" y="2661920"/>
                </a:cubicBezTo>
                <a:cubicBezTo>
                  <a:pt x="3306765" y="2642191"/>
                  <a:pt x="3255045" y="2645994"/>
                  <a:pt x="3210560" y="2621280"/>
                </a:cubicBezTo>
                <a:cubicBezTo>
                  <a:pt x="3167863" y="2597560"/>
                  <a:pt x="3136535" y="2549579"/>
                  <a:pt x="3088640" y="2540000"/>
                </a:cubicBezTo>
                <a:cubicBezTo>
                  <a:pt x="3054773" y="2533227"/>
                  <a:pt x="3020360" y="2528767"/>
                  <a:pt x="2987040" y="2519680"/>
                </a:cubicBezTo>
                <a:cubicBezTo>
                  <a:pt x="2945711" y="2508408"/>
                  <a:pt x="2907126" y="2487441"/>
                  <a:pt x="2865120" y="2479040"/>
                </a:cubicBezTo>
                <a:cubicBezTo>
                  <a:pt x="2826476" y="2471311"/>
                  <a:pt x="2744216" y="2459228"/>
                  <a:pt x="2702560" y="2438400"/>
                </a:cubicBezTo>
                <a:cubicBezTo>
                  <a:pt x="2680717" y="2427478"/>
                  <a:pt x="2665161" y="2404186"/>
                  <a:pt x="2641600" y="2397760"/>
                </a:cubicBezTo>
                <a:cubicBezTo>
                  <a:pt x="2588916" y="2383392"/>
                  <a:pt x="2532905" y="2386418"/>
                  <a:pt x="2479040" y="2377440"/>
                </a:cubicBezTo>
                <a:cubicBezTo>
                  <a:pt x="2302018" y="2347936"/>
                  <a:pt x="2481748" y="2369011"/>
                  <a:pt x="2336800" y="2336800"/>
                </a:cubicBezTo>
                <a:cubicBezTo>
                  <a:pt x="2296581" y="2327862"/>
                  <a:pt x="2255099" y="2325418"/>
                  <a:pt x="2214880" y="2316480"/>
                </a:cubicBezTo>
                <a:cubicBezTo>
                  <a:pt x="2193971" y="2311834"/>
                  <a:pt x="2174515" y="2302044"/>
                  <a:pt x="2153920" y="2296160"/>
                </a:cubicBezTo>
                <a:cubicBezTo>
                  <a:pt x="2127067" y="2288488"/>
                  <a:pt x="2099733" y="2282613"/>
                  <a:pt x="2072640" y="2275840"/>
                </a:cubicBezTo>
                <a:cubicBezTo>
                  <a:pt x="2052320" y="2262293"/>
                  <a:pt x="2033523" y="2246122"/>
                  <a:pt x="2011680" y="2235200"/>
                </a:cubicBezTo>
                <a:cubicBezTo>
                  <a:pt x="1992522" y="2225621"/>
                  <a:pt x="1969444" y="2225282"/>
                  <a:pt x="1950720" y="2214880"/>
                </a:cubicBezTo>
                <a:cubicBezTo>
                  <a:pt x="1908023" y="2191160"/>
                  <a:pt x="1876185" y="2145446"/>
                  <a:pt x="1828800" y="2133600"/>
                </a:cubicBezTo>
                <a:cubicBezTo>
                  <a:pt x="1770463" y="2119016"/>
                  <a:pt x="1675071" y="2097376"/>
                  <a:pt x="1625600" y="2072640"/>
                </a:cubicBezTo>
                <a:cubicBezTo>
                  <a:pt x="1513429" y="2016554"/>
                  <a:pt x="1574023" y="2037941"/>
                  <a:pt x="1442720" y="2011680"/>
                </a:cubicBezTo>
                <a:cubicBezTo>
                  <a:pt x="1415627" y="1998133"/>
                  <a:pt x="1389282" y="1982972"/>
                  <a:pt x="1361440" y="1971040"/>
                </a:cubicBezTo>
                <a:cubicBezTo>
                  <a:pt x="1341753" y="1962603"/>
                  <a:pt x="1319638" y="1960299"/>
                  <a:pt x="1300480" y="1950720"/>
                </a:cubicBezTo>
                <a:cubicBezTo>
                  <a:pt x="1278637" y="1939798"/>
                  <a:pt x="1262387" y="1918655"/>
                  <a:pt x="1239520" y="1910080"/>
                </a:cubicBezTo>
                <a:cubicBezTo>
                  <a:pt x="1152277" y="1877364"/>
                  <a:pt x="1100775" y="1905637"/>
                  <a:pt x="1016000" y="1849120"/>
                </a:cubicBezTo>
                <a:cubicBezTo>
                  <a:pt x="937218" y="1796599"/>
                  <a:pt x="978208" y="1816203"/>
                  <a:pt x="894080" y="1788160"/>
                </a:cubicBezTo>
                <a:cubicBezTo>
                  <a:pt x="866987" y="1747520"/>
                  <a:pt x="828246" y="1712577"/>
                  <a:pt x="812800" y="1666240"/>
                </a:cubicBezTo>
                <a:cubicBezTo>
                  <a:pt x="806027" y="1645920"/>
                  <a:pt x="804361" y="1623102"/>
                  <a:pt x="792480" y="1605280"/>
                </a:cubicBezTo>
                <a:cubicBezTo>
                  <a:pt x="776540" y="1581370"/>
                  <a:pt x="751840" y="1564640"/>
                  <a:pt x="731520" y="1544320"/>
                </a:cubicBezTo>
                <a:lnTo>
                  <a:pt x="650240" y="1300480"/>
                </a:lnTo>
                <a:lnTo>
                  <a:pt x="629920" y="1239520"/>
                </a:lnTo>
                <a:cubicBezTo>
                  <a:pt x="623147" y="1219200"/>
                  <a:pt x="621481" y="1196382"/>
                  <a:pt x="609600" y="1178560"/>
                </a:cubicBezTo>
                <a:cubicBezTo>
                  <a:pt x="596053" y="1158240"/>
                  <a:pt x="579882" y="1139443"/>
                  <a:pt x="568960" y="1117600"/>
                </a:cubicBezTo>
                <a:cubicBezTo>
                  <a:pt x="559381" y="1098442"/>
                  <a:pt x="558219" y="1075798"/>
                  <a:pt x="548640" y="1056640"/>
                </a:cubicBezTo>
                <a:cubicBezTo>
                  <a:pt x="520350" y="1000060"/>
                  <a:pt x="491980" y="979660"/>
                  <a:pt x="447040" y="934720"/>
                </a:cubicBezTo>
                <a:cubicBezTo>
                  <a:pt x="372933" y="712399"/>
                  <a:pt x="491122" y="1049145"/>
                  <a:pt x="386080" y="812800"/>
                </a:cubicBezTo>
                <a:cubicBezTo>
                  <a:pt x="368682" y="773654"/>
                  <a:pt x="369202" y="726524"/>
                  <a:pt x="345440" y="690880"/>
                </a:cubicBezTo>
                <a:cubicBezTo>
                  <a:pt x="331893" y="670560"/>
                  <a:pt x="314719" y="652237"/>
                  <a:pt x="304800" y="629920"/>
                </a:cubicBezTo>
                <a:cubicBezTo>
                  <a:pt x="287402" y="590774"/>
                  <a:pt x="277707" y="548640"/>
                  <a:pt x="264160" y="508000"/>
                </a:cubicBezTo>
                <a:cubicBezTo>
                  <a:pt x="257387" y="487680"/>
                  <a:pt x="255721" y="464862"/>
                  <a:pt x="243840" y="447040"/>
                </a:cubicBezTo>
                <a:cubicBezTo>
                  <a:pt x="216747" y="406400"/>
                  <a:pt x="178006" y="371457"/>
                  <a:pt x="162560" y="325120"/>
                </a:cubicBezTo>
                <a:lnTo>
                  <a:pt x="121920" y="203200"/>
                </a:lnTo>
                <a:cubicBezTo>
                  <a:pt x="115147" y="182880"/>
                  <a:pt x="113481" y="160062"/>
                  <a:pt x="101600" y="142240"/>
                </a:cubicBezTo>
                <a:cubicBezTo>
                  <a:pt x="15007" y="12350"/>
                  <a:pt x="54857" y="54857"/>
                  <a:pt x="0" y="0"/>
                </a:cubicBezTo>
              </a:path>
            </a:pathLst>
          </a:custGeom>
          <a:noFill/>
          <a:ln w="38100"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4" name="文字方塊 43"/>
              <p:cNvSpPr txBox="1"/>
              <p:nvPr/>
            </p:nvSpPr>
            <p:spPr>
              <a:xfrm>
                <a:off x="2959337" y="187272"/>
                <a:ext cx="3759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44" name="文字方塊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9337" y="187272"/>
                <a:ext cx="375937" cy="369332"/>
              </a:xfrm>
              <a:prstGeom prst="rect">
                <a:avLst/>
              </a:prstGeom>
              <a:blipFill rotWithShape="1">
                <a:blip r:embed="rId2"/>
                <a:stretch>
                  <a:fillRect l="-63" t="-158" r="-9729" b="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5" name="文字方塊 44"/>
              <p:cNvSpPr txBox="1"/>
              <p:nvPr/>
            </p:nvSpPr>
            <p:spPr>
              <a:xfrm>
                <a:off x="7306254" y="171476"/>
                <a:ext cx="3830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45" name="文字方塊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6254" y="171476"/>
                <a:ext cx="383054" cy="369332"/>
              </a:xfrm>
              <a:prstGeom prst="rect">
                <a:avLst/>
              </a:prstGeom>
              <a:blipFill rotWithShape="1">
                <a:blip r:embed="rId3"/>
                <a:stretch>
                  <a:fillRect l="-151" t="-7" r="-8596" b="1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直線單箭頭接點 45"/>
          <p:cNvCxnSpPr>
            <a:stCxn id="12" idx="0"/>
            <a:endCxn id="18" idx="2"/>
          </p:cNvCxnSpPr>
          <p:nvPr/>
        </p:nvCxnSpPr>
        <p:spPr>
          <a:xfrm flipV="1">
            <a:off x="5321122" y="4439636"/>
            <a:ext cx="1931562" cy="1627500"/>
          </a:xfrm>
          <a:prstGeom prst="straightConnector1">
            <a:avLst/>
          </a:prstGeom>
          <a:ln w="38100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單箭頭接點 48"/>
          <p:cNvCxnSpPr>
            <a:endCxn id="18" idx="2"/>
          </p:cNvCxnSpPr>
          <p:nvPr/>
        </p:nvCxnSpPr>
        <p:spPr>
          <a:xfrm flipV="1">
            <a:off x="4016925" y="4439636"/>
            <a:ext cx="3235759" cy="1630021"/>
          </a:xfrm>
          <a:prstGeom prst="straightConnector1">
            <a:avLst/>
          </a:prstGeom>
          <a:ln w="38100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單箭頭接點 50"/>
          <p:cNvCxnSpPr>
            <a:stCxn id="11" idx="0"/>
            <a:endCxn id="19" idx="2"/>
          </p:cNvCxnSpPr>
          <p:nvPr/>
        </p:nvCxnSpPr>
        <p:spPr>
          <a:xfrm flipV="1">
            <a:off x="3915999" y="3106136"/>
            <a:ext cx="1627858" cy="2960998"/>
          </a:xfrm>
          <a:prstGeom prst="straightConnector1">
            <a:avLst/>
          </a:prstGeom>
          <a:ln w="381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單箭頭接點 53"/>
          <p:cNvCxnSpPr>
            <a:stCxn id="12" idx="0"/>
            <a:endCxn id="19" idx="2"/>
          </p:cNvCxnSpPr>
          <p:nvPr/>
        </p:nvCxnSpPr>
        <p:spPr>
          <a:xfrm flipV="1">
            <a:off x="5321122" y="3106136"/>
            <a:ext cx="222735" cy="2961000"/>
          </a:xfrm>
          <a:prstGeom prst="straightConnector1">
            <a:avLst/>
          </a:prstGeom>
          <a:ln w="381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手繪多邊形 60"/>
          <p:cNvSpPr/>
          <p:nvPr/>
        </p:nvSpPr>
        <p:spPr>
          <a:xfrm>
            <a:off x="5372100" y="2419350"/>
            <a:ext cx="3430408" cy="3638550"/>
          </a:xfrm>
          <a:custGeom>
            <a:avLst/>
            <a:gdLst>
              <a:gd name="connsiteX0" fmla="*/ 0 w 3430408"/>
              <a:gd name="connsiteY0" fmla="*/ 3638550 h 3638550"/>
              <a:gd name="connsiteX1" fmla="*/ 571500 w 3430408"/>
              <a:gd name="connsiteY1" fmla="*/ 3619500 h 3638550"/>
              <a:gd name="connsiteX2" fmla="*/ 723900 w 3430408"/>
              <a:gd name="connsiteY2" fmla="*/ 3581400 h 3638550"/>
              <a:gd name="connsiteX3" fmla="*/ 990600 w 3430408"/>
              <a:gd name="connsiteY3" fmla="*/ 3562350 h 3638550"/>
              <a:gd name="connsiteX4" fmla="*/ 1200150 w 3430408"/>
              <a:gd name="connsiteY4" fmla="*/ 3524250 h 3638550"/>
              <a:gd name="connsiteX5" fmla="*/ 1257300 w 3430408"/>
              <a:gd name="connsiteY5" fmla="*/ 3505200 h 3638550"/>
              <a:gd name="connsiteX6" fmla="*/ 1352550 w 3430408"/>
              <a:gd name="connsiteY6" fmla="*/ 3486150 h 3638550"/>
              <a:gd name="connsiteX7" fmla="*/ 1409700 w 3430408"/>
              <a:gd name="connsiteY7" fmla="*/ 3448050 h 3638550"/>
              <a:gd name="connsiteX8" fmla="*/ 1600200 w 3430408"/>
              <a:gd name="connsiteY8" fmla="*/ 3409950 h 3638550"/>
              <a:gd name="connsiteX9" fmla="*/ 2019300 w 3430408"/>
              <a:gd name="connsiteY9" fmla="*/ 3371850 h 3638550"/>
              <a:gd name="connsiteX10" fmla="*/ 2076450 w 3430408"/>
              <a:gd name="connsiteY10" fmla="*/ 3352800 h 3638550"/>
              <a:gd name="connsiteX11" fmla="*/ 2247900 w 3430408"/>
              <a:gd name="connsiteY11" fmla="*/ 3314700 h 3638550"/>
              <a:gd name="connsiteX12" fmla="*/ 2362200 w 3430408"/>
              <a:gd name="connsiteY12" fmla="*/ 3257550 h 3638550"/>
              <a:gd name="connsiteX13" fmla="*/ 2438400 w 3430408"/>
              <a:gd name="connsiteY13" fmla="*/ 3219450 h 3638550"/>
              <a:gd name="connsiteX14" fmla="*/ 2647950 w 3430408"/>
              <a:gd name="connsiteY14" fmla="*/ 3048000 h 3638550"/>
              <a:gd name="connsiteX15" fmla="*/ 2724150 w 3430408"/>
              <a:gd name="connsiteY15" fmla="*/ 2990850 h 3638550"/>
              <a:gd name="connsiteX16" fmla="*/ 2762250 w 3430408"/>
              <a:gd name="connsiteY16" fmla="*/ 2933700 h 3638550"/>
              <a:gd name="connsiteX17" fmla="*/ 2838450 w 3430408"/>
              <a:gd name="connsiteY17" fmla="*/ 2857500 h 3638550"/>
              <a:gd name="connsiteX18" fmla="*/ 2876550 w 3430408"/>
              <a:gd name="connsiteY18" fmla="*/ 2800350 h 3638550"/>
              <a:gd name="connsiteX19" fmla="*/ 2933700 w 3430408"/>
              <a:gd name="connsiteY19" fmla="*/ 2724150 h 3638550"/>
              <a:gd name="connsiteX20" fmla="*/ 2990850 w 3430408"/>
              <a:gd name="connsiteY20" fmla="*/ 2571750 h 3638550"/>
              <a:gd name="connsiteX21" fmla="*/ 3048000 w 3430408"/>
              <a:gd name="connsiteY21" fmla="*/ 2495550 h 3638550"/>
              <a:gd name="connsiteX22" fmla="*/ 3124200 w 3430408"/>
              <a:gd name="connsiteY22" fmla="*/ 2305050 h 3638550"/>
              <a:gd name="connsiteX23" fmla="*/ 3162300 w 3430408"/>
              <a:gd name="connsiteY23" fmla="*/ 2247900 h 3638550"/>
              <a:gd name="connsiteX24" fmla="*/ 3181350 w 3430408"/>
              <a:gd name="connsiteY24" fmla="*/ 2190750 h 3638550"/>
              <a:gd name="connsiteX25" fmla="*/ 3219450 w 3430408"/>
              <a:gd name="connsiteY25" fmla="*/ 2133600 h 3638550"/>
              <a:gd name="connsiteX26" fmla="*/ 3276600 w 3430408"/>
              <a:gd name="connsiteY26" fmla="*/ 1924050 h 3638550"/>
              <a:gd name="connsiteX27" fmla="*/ 3295650 w 3430408"/>
              <a:gd name="connsiteY27" fmla="*/ 1866900 h 3638550"/>
              <a:gd name="connsiteX28" fmla="*/ 3314700 w 3430408"/>
              <a:gd name="connsiteY28" fmla="*/ 1714500 h 3638550"/>
              <a:gd name="connsiteX29" fmla="*/ 3333750 w 3430408"/>
              <a:gd name="connsiteY29" fmla="*/ 1581150 h 3638550"/>
              <a:gd name="connsiteX30" fmla="*/ 3371850 w 3430408"/>
              <a:gd name="connsiteY30" fmla="*/ 1181100 h 3638550"/>
              <a:gd name="connsiteX31" fmla="*/ 3390900 w 3430408"/>
              <a:gd name="connsiteY31" fmla="*/ 495300 h 3638550"/>
              <a:gd name="connsiteX32" fmla="*/ 3429000 w 3430408"/>
              <a:gd name="connsiteY32" fmla="*/ 152400 h 3638550"/>
              <a:gd name="connsiteX33" fmla="*/ 3429000 w 3430408"/>
              <a:gd name="connsiteY33" fmla="*/ 0 h 3638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430408" h="3638550">
                <a:moveTo>
                  <a:pt x="0" y="3638550"/>
                </a:moveTo>
                <a:cubicBezTo>
                  <a:pt x="190500" y="3632200"/>
                  <a:pt x="381205" y="3630374"/>
                  <a:pt x="571500" y="3619500"/>
                </a:cubicBezTo>
                <a:cubicBezTo>
                  <a:pt x="920122" y="3599579"/>
                  <a:pt x="491110" y="3608787"/>
                  <a:pt x="723900" y="3581400"/>
                </a:cubicBezTo>
                <a:cubicBezTo>
                  <a:pt x="812416" y="3570986"/>
                  <a:pt x="901700" y="3568700"/>
                  <a:pt x="990600" y="3562350"/>
                </a:cubicBezTo>
                <a:cubicBezTo>
                  <a:pt x="1041553" y="3553858"/>
                  <a:pt x="1146900" y="3537563"/>
                  <a:pt x="1200150" y="3524250"/>
                </a:cubicBezTo>
                <a:cubicBezTo>
                  <a:pt x="1219631" y="3519380"/>
                  <a:pt x="1237819" y="3510070"/>
                  <a:pt x="1257300" y="3505200"/>
                </a:cubicBezTo>
                <a:cubicBezTo>
                  <a:pt x="1288712" y="3497347"/>
                  <a:pt x="1320800" y="3492500"/>
                  <a:pt x="1352550" y="3486150"/>
                </a:cubicBezTo>
                <a:cubicBezTo>
                  <a:pt x="1371600" y="3473450"/>
                  <a:pt x="1389222" y="3458289"/>
                  <a:pt x="1409700" y="3448050"/>
                </a:cubicBezTo>
                <a:cubicBezTo>
                  <a:pt x="1462898" y="3421451"/>
                  <a:pt x="1551057" y="3416970"/>
                  <a:pt x="1600200" y="3409950"/>
                </a:cubicBezTo>
                <a:cubicBezTo>
                  <a:pt x="1781992" y="3349353"/>
                  <a:pt x="1576981" y="3412061"/>
                  <a:pt x="2019300" y="3371850"/>
                </a:cubicBezTo>
                <a:cubicBezTo>
                  <a:pt x="2039298" y="3370032"/>
                  <a:pt x="2056969" y="3357670"/>
                  <a:pt x="2076450" y="3352800"/>
                </a:cubicBezTo>
                <a:cubicBezTo>
                  <a:pt x="2233583" y="3313517"/>
                  <a:pt x="2111009" y="3353812"/>
                  <a:pt x="2247900" y="3314700"/>
                </a:cubicBezTo>
                <a:cubicBezTo>
                  <a:pt x="2335218" y="3289752"/>
                  <a:pt x="2278710" y="3305258"/>
                  <a:pt x="2362200" y="3257550"/>
                </a:cubicBezTo>
                <a:cubicBezTo>
                  <a:pt x="2386856" y="3243461"/>
                  <a:pt x="2414771" y="3235202"/>
                  <a:pt x="2438400" y="3219450"/>
                </a:cubicBezTo>
                <a:cubicBezTo>
                  <a:pt x="2716651" y="3033949"/>
                  <a:pt x="2501649" y="3173401"/>
                  <a:pt x="2647950" y="3048000"/>
                </a:cubicBezTo>
                <a:cubicBezTo>
                  <a:pt x="2672056" y="3027337"/>
                  <a:pt x="2701699" y="3013301"/>
                  <a:pt x="2724150" y="2990850"/>
                </a:cubicBezTo>
                <a:cubicBezTo>
                  <a:pt x="2740339" y="2974661"/>
                  <a:pt x="2747350" y="2951083"/>
                  <a:pt x="2762250" y="2933700"/>
                </a:cubicBezTo>
                <a:cubicBezTo>
                  <a:pt x="2785627" y="2906427"/>
                  <a:pt x="2815073" y="2884773"/>
                  <a:pt x="2838450" y="2857500"/>
                </a:cubicBezTo>
                <a:cubicBezTo>
                  <a:pt x="2853350" y="2840117"/>
                  <a:pt x="2863242" y="2818981"/>
                  <a:pt x="2876550" y="2800350"/>
                </a:cubicBezTo>
                <a:cubicBezTo>
                  <a:pt x="2895004" y="2774514"/>
                  <a:pt x="2916873" y="2751074"/>
                  <a:pt x="2933700" y="2724150"/>
                </a:cubicBezTo>
                <a:cubicBezTo>
                  <a:pt x="3074366" y="2499084"/>
                  <a:pt x="2881146" y="2791158"/>
                  <a:pt x="2990850" y="2571750"/>
                </a:cubicBezTo>
                <a:cubicBezTo>
                  <a:pt x="3005049" y="2543352"/>
                  <a:pt x="3028950" y="2520950"/>
                  <a:pt x="3048000" y="2495550"/>
                </a:cubicBezTo>
                <a:cubicBezTo>
                  <a:pt x="3079224" y="2401878"/>
                  <a:pt x="3079352" y="2383535"/>
                  <a:pt x="3124200" y="2305050"/>
                </a:cubicBezTo>
                <a:cubicBezTo>
                  <a:pt x="3135559" y="2285171"/>
                  <a:pt x="3152061" y="2268378"/>
                  <a:pt x="3162300" y="2247900"/>
                </a:cubicBezTo>
                <a:cubicBezTo>
                  <a:pt x="3171280" y="2229939"/>
                  <a:pt x="3172370" y="2208711"/>
                  <a:pt x="3181350" y="2190750"/>
                </a:cubicBezTo>
                <a:cubicBezTo>
                  <a:pt x="3191589" y="2170272"/>
                  <a:pt x="3210151" y="2154522"/>
                  <a:pt x="3219450" y="2133600"/>
                </a:cubicBezTo>
                <a:cubicBezTo>
                  <a:pt x="3266157" y="2028510"/>
                  <a:pt x="3250990" y="2026491"/>
                  <a:pt x="3276600" y="1924050"/>
                </a:cubicBezTo>
                <a:cubicBezTo>
                  <a:pt x="3281470" y="1904569"/>
                  <a:pt x="3289300" y="1885950"/>
                  <a:pt x="3295650" y="1866900"/>
                </a:cubicBezTo>
                <a:cubicBezTo>
                  <a:pt x="3302000" y="1816100"/>
                  <a:pt x="3307934" y="1765246"/>
                  <a:pt x="3314700" y="1714500"/>
                </a:cubicBezTo>
                <a:cubicBezTo>
                  <a:pt x="3320634" y="1669993"/>
                  <a:pt x="3328967" y="1625796"/>
                  <a:pt x="3333750" y="1581150"/>
                </a:cubicBezTo>
                <a:cubicBezTo>
                  <a:pt x="3348020" y="1447959"/>
                  <a:pt x="3371850" y="1181100"/>
                  <a:pt x="3371850" y="1181100"/>
                </a:cubicBezTo>
                <a:cubicBezTo>
                  <a:pt x="3378200" y="952500"/>
                  <a:pt x="3380966" y="723772"/>
                  <a:pt x="3390900" y="495300"/>
                </a:cubicBezTo>
                <a:cubicBezTo>
                  <a:pt x="3408620" y="87732"/>
                  <a:pt x="3407188" y="501395"/>
                  <a:pt x="3429000" y="152400"/>
                </a:cubicBezTo>
                <a:cubicBezTo>
                  <a:pt x="3432169" y="101699"/>
                  <a:pt x="3429000" y="50800"/>
                  <a:pt x="3429000" y="0"/>
                </a:cubicBezTo>
              </a:path>
            </a:pathLst>
          </a:custGeom>
          <a:noFill/>
          <a:ln w="38100">
            <a:solidFill>
              <a:srgbClr val="7030A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3" name="手繪多邊形 62"/>
          <p:cNvSpPr/>
          <p:nvPr/>
        </p:nvSpPr>
        <p:spPr>
          <a:xfrm>
            <a:off x="3911056" y="2419350"/>
            <a:ext cx="4890044" cy="3634178"/>
          </a:xfrm>
          <a:custGeom>
            <a:avLst/>
            <a:gdLst>
              <a:gd name="connsiteX0" fmla="*/ 0 w 3467100"/>
              <a:gd name="connsiteY0" fmla="*/ 3581400 h 3581400"/>
              <a:gd name="connsiteX1" fmla="*/ 285750 w 3467100"/>
              <a:gd name="connsiteY1" fmla="*/ 3562350 h 3581400"/>
              <a:gd name="connsiteX2" fmla="*/ 381000 w 3467100"/>
              <a:gd name="connsiteY2" fmla="*/ 3467100 h 3581400"/>
              <a:gd name="connsiteX3" fmla="*/ 514350 w 3467100"/>
              <a:gd name="connsiteY3" fmla="*/ 3429000 h 3581400"/>
              <a:gd name="connsiteX4" fmla="*/ 762000 w 3467100"/>
              <a:gd name="connsiteY4" fmla="*/ 3371850 h 3581400"/>
              <a:gd name="connsiteX5" fmla="*/ 990600 w 3467100"/>
              <a:gd name="connsiteY5" fmla="*/ 3333750 h 3581400"/>
              <a:gd name="connsiteX6" fmla="*/ 1066800 w 3467100"/>
              <a:gd name="connsiteY6" fmla="*/ 3314700 h 3581400"/>
              <a:gd name="connsiteX7" fmla="*/ 1257300 w 3467100"/>
              <a:gd name="connsiteY7" fmla="*/ 3200400 h 3581400"/>
              <a:gd name="connsiteX8" fmla="*/ 1333500 w 3467100"/>
              <a:gd name="connsiteY8" fmla="*/ 3181350 h 3581400"/>
              <a:gd name="connsiteX9" fmla="*/ 1485900 w 3467100"/>
              <a:gd name="connsiteY9" fmla="*/ 3124200 h 3581400"/>
              <a:gd name="connsiteX10" fmla="*/ 1619250 w 3467100"/>
              <a:gd name="connsiteY10" fmla="*/ 3105150 h 3581400"/>
              <a:gd name="connsiteX11" fmla="*/ 1695450 w 3467100"/>
              <a:gd name="connsiteY11" fmla="*/ 3086100 h 3581400"/>
              <a:gd name="connsiteX12" fmla="*/ 1847850 w 3467100"/>
              <a:gd name="connsiteY12" fmla="*/ 3067050 h 3581400"/>
              <a:gd name="connsiteX13" fmla="*/ 1905000 w 3467100"/>
              <a:gd name="connsiteY13" fmla="*/ 3009900 h 3581400"/>
              <a:gd name="connsiteX14" fmla="*/ 1943100 w 3467100"/>
              <a:gd name="connsiteY14" fmla="*/ 2952750 h 3581400"/>
              <a:gd name="connsiteX15" fmla="*/ 2000250 w 3467100"/>
              <a:gd name="connsiteY15" fmla="*/ 2914650 h 3581400"/>
              <a:gd name="connsiteX16" fmla="*/ 2152650 w 3467100"/>
              <a:gd name="connsiteY16" fmla="*/ 2800350 h 3581400"/>
              <a:gd name="connsiteX17" fmla="*/ 2266950 w 3467100"/>
              <a:gd name="connsiteY17" fmla="*/ 2686050 h 3581400"/>
              <a:gd name="connsiteX18" fmla="*/ 2324100 w 3467100"/>
              <a:gd name="connsiteY18" fmla="*/ 2628900 h 3581400"/>
              <a:gd name="connsiteX19" fmla="*/ 2343150 w 3467100"/>
              <a:gd name="connsiteY19" fmla="*/ 2571750 h 3581400"/>
              <a:gd name="connsiteX20" fmla="*/ 2362200 w 3467100"/>
              <a:gd name="connsiteY20" fmla="*/ 2495550 h 3581400"/>
              <a:gd name="connsiteX21" fmla="*/ 2438400 w 3467100"/>
              <a:gd name="connsiteY21" fmla="*/ 2381250 h 3581400"/>
              <a:gd name="connsiteX22" fmla="*/ 2495550 w 3467100"/>
              <a:gd name="connsiteY22" fmla="*/ 2209800 h 3581400"/>
              <a:gd name="connsiteX23" fmla="*/ 2514600 w 3467100"/>
              <a:gd name="connsiteY23" fmla="*/ 2152650 h 3581400"/>
              <a:gd name="connsiteX24" fmla="*/ 2552700 w 3467100"/>
              <a:gd name="connsiteY24" fmla="*/ 2019300 h 3581400"/>
              <a:gd name="connsiteX25" fmla="*/ 2628900 w 3467100"/>
              <a:gd name="connsiteY25" fmla="*/ 1905000 h 3581400"/>
              <a:gd name="connsiteX26" fmla="*/ 2705100 w 3467100"/>
              <a:gd name="connsiteY26" fmla="*/ 1790700 h 3581400"/>
              <a:gd name="connsiteX27" fmla="*/ 2743200 w 3467100"/>
              <a:gd name="connsiteY27" fmla="*/ 1676400 h 3581400"/>
              <a:gd name="connsiteX28" fmla="*/ 2762250 w 3467100"/>
              <a:gd name="connsiteY28" fmla="*/ 1619250 h 3581400"/>
              <a:gd name="connsiteX29" fmla="*/ 2800350 w 3467100"/>
              <a:gd name="connsiteY29" fmla="*/ 1562100 h 3581400"/>
              <a:gd name="connsiteX30" fmla="*/ 2838450 w 3467100"/>
              <a:gd name="connsiteY30" fmla="*/ 1390650 h 3581400"/>
              <a:gd name="connsiteX31" fmla="*/ 2895600 w 3467100"/>
              <a:gd name="connsiteY31" fmla="*/ 1352550 h 3581400"/>
              <a:gd name="connsiteX32" fmla="*/ 2933700 w 3467100"/>
              <a:gd name="connsiteY32" fmla="*/ 1295400 h 3581400"/>
              <a:gd name="connsiteX33" fmla="*/ 2971800 w 3467100"/>
              <a:gd name="connsiteY33" fmla="*/ 1219200 h 3581400"/>
              <a:gd name="connsiteX34" fmla="*/ 3028950 w 3467100"/>
              <a:gd name="connsiteY34" fmla="*/ 1181100 h 3581400"/>
              <a:gd name="connsiteX35" fmla="*/ 3067050 w 3467100"/>
              <a:gd name="connsiteY35" fmla="*/ 1123950 h 3581400"/>
              <a:gd name="connsiteX36" fmla="*/ 3086100 w 3467100"/>
              <a:gd name="connsiteY36" fmla="*/ 1066800 h 3581400"/>
              <a:gd name="connsiteX37" fmla="*/ 3124200 w 3467100"/>
              <a:gd name="connsiteY37" fmla="*/ 838200 h 3581400"/>
              <a:gd name="connsiteX38" fmla="*/ 3143250 w 3467100"/>
              <a:gd name="connsiteY38" fmla="*/ 781050 h 3581400"/>
              <a:gd name="connsiteX39" fmla="*/ 3162300 w 3467100"/>
              <a:gd name="connsiteY39" fmla="*/ 609600 h 3581400"/>
              <a:gd name="connsiteX40" fmla="*/ 3257550 w 3467100"/>
              <a:gd name="connsiteY40" fmla="*/ 514350 h 3581400"/>
              <a:gd name="connsiteX41" fmla="*/ 3352800 w 3467100"/>
              <a:gd name="connsiteY41" fmla="*/ 400050 h 3581400"/>
              <a:gd name="connsiteX42" fmla="*/ 3371850 w 3467100"/>
              <a:gd name="connsiteY42" fmla="*/ 323850 h 3581400"/>
              <a:gd name="connsiteX43" fmla="*/ 3409950 w 3467100"/>
              <a:gd name="connsiteY43" fmla="*/ 133350 h 3581400"/>
              <a:gd name="connsiteX44" fmla="*/ 3467100 w 3467100"/>
              <a:gd name="connsiteY44" fmla="*/ 0 h 3581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3467100" h="3581400">
                <a:moveTo>
                  <a:pt x="0" y="3581400"/>
                </a:moveTo>
                <a:cubicBezTo>
                  <a:pt x="95250" y="3575050"/>
                  <a:pt x="191587" y="3578044"/>
                  <a:pt x="285750" y="3562350"/>
                </a:cubicBezTo>
                <a:cubicBezTo>
                  <a:pt x="357939" y="3550318"/>
                  <a:pt x="334211" y="3504532"/>
                  <a:pt x="381000" y="3467100"/>
                </a:cubicBezTo>
                <a:cubicBezTo>
                  <a:pt x="393804" y="3456857"/>
                  <a:pt x="508874" y="3430643"/>
                  <a:pt x="514350" y="3429000"/>
                </a:cubicBezTo>
                <a:cubicBezTo>
                  <a:pt x="704528" y="3371947"/>
                  <a:pt x="551683" y="3401895"/>
                  <a:pt x="762000" y="3371850"/>
                </a:cubicBezTo>
                <a:cubicBezTo>
                  <a:pt x="889616" y="3329311"/>
                  <a:pt x="753619" y="3370209"/>
                  <a:pt x="990600" y="3333750"/>
                </a:cubicBezTo>
                <a:cubicBezTo>
                  <a:pt x="1016477" y="3329769"/>
                  <a:pt x="1041400" y="3321050"/>
                  <a:pt x="1066800" y="3314700"/>
                </a:cubicBezTo>
                <a:cubicBezTo>
                  <a:pt x="1123768" y="3276722"/>
                  <a:pt x="1190354" y="3225505"/>
                  <a:pt x="1257300" y="3200400"/>
                </a:cubicBezTo>
                <a:cubicBezTo>
                  <a:pt x="1281815" y="3191207"/>
                  <a:pt x="1308662" y="3189629"/>
                  <a:pt x="1333500" y="3181350"/>
                </a:cubicBezTo>
                <a:cubicBezTo>
                  <a:pt x="1351773" y="3175259"/>
                  <a:pt x="1452459" y="3130888"/>
                  <a:pt x="1485900" y="3124200"/>
                </a:cubicBezTo>
                <a:cubicBezTo>
                  <a:pt x="1529929" y="3115394"/>
                  <a:pt x="1575073" y="3113182"/>
                  <a:pt x="1619250" y="3105150"/>
                </a:cubicBezTo>
                <a:cubicBezTo>
                  <a:pt x="1645009" y="3100466"/>
                  <a:pt x="1669625" y="3090404"/>
                  <a:pt x="1695450" y="3086100"/>
                </a:cubicBezTo>
                <a:cubicBezTo>
                  <a:pt x="1745949" y="3077684"/>
                  <a:pt x="1797050" y="3073400"/>
                  <a:pt x="1847850" y="3067050"/>
                </a:cubicBezTo>
                <a:cubicBezTo>
                  <a:pt x="1866900" y="3048000"/>
                  <a:pt x="1887753" y="3030596"/>
                  <a:pt x="1905000" y="3009900"/>
                </a:cubicBezTo>
                <a:cubicBezTo>
                  <a:pt x="1919657" y="2992311"/>
                  <a:pt x="1926911" y="2968939"/>
                  <a:pt x="1943100" y="2952750"/>
                </a:cubicBezTo>
                <a:cubicBezTo>
                  <a:pt x="1959289" y="2936561"/>
                  <a:pt x="1981734" y="2928116"/>
                  <a:pt x="2000250" y="2914650"/>
                </a:cubicBezTo>
                <a:cubicBezTo>
                  <a:pt x="2051605" y="2877301"/>
                  <a:pt x="2107749" y="2845251"/>
                  <a:pt x="2152650" y="2800350"/>
                </a:cubicBezTo>
                <a:lnTo>
                  <a:pt x="2266950" y="2686050"/>
                </a:lnTo>
                <a:lnTo>
                  <a:pt x="2324100" y="2628900"/>
                </a:lnTo>
                <a:cubicBezTo>
                  <a:pt x="2330450" y="2609850"/>
                  <a:pt x="2337633" y="2591058"/>
                  <a:pt x="2343150" y="2571750"/>
                </a:cubicBezTo>
                <a:cubicBezTo>
                  <a:pt x="2350343" y="2546576"/>
                  <a:pt x="2350491" y="2518968"/>
                  <a:pt x="2362200" y="2495550"/>
                </a:cubicBezTo>
                <a:cubicBezTo>
                  <a:pt x="2382678" y="2454594"/>
                  <a:pt x="2423920" y="2424691"/>
                  <a:pt x="2438400" y="2381250"/>
                </a:cubicBezTo>
                <a:lnTo>
                  <a:pt x="2495550" y="2209800"/>
                </a:lnTo>
                <a:cubicBezTo>
                  <a:pt x="2501900" y="2190750"/>
                  <a:pt x="2509730" y="2172131"/>
                  <a:pt x="2514600" y="2152650"/>
                </a:cubicBezTo>
                <a:cubicBezTo>
                  <a:pt x="2519084" y="2134714"/>
                  <a:pt x="2540278" y="2041660"/>
                  <a:pt x="2552700" y="2019300"/>
                </a:cubicBezTo>
                <a:cubicBezTo>
                  <a:pt x="2574938" y="1979272"/>
                  <a:pt x="2614420" y="1948441"/>
                  <a:pt x="2628900" y="1905000"/>
                </a:cubicBezTo>
                <a:cubicBezTo>
                  <a:pt x="2656469" y="1822292"/>
                  <a:pt x="2633751" y="1862049"/>
                  <a:pt x="2705100" y="1790700"/>
                </a:cubicBezTo>
                <a:lnTo>
                  <a:pt x="2743200" y="1676400"/>
                </a:lnTo>
                <a:cubicBezTo>
                  <a:pt x="2749550" y="1657350"/>
                  <a:pt x="2751111" y="1635958"/>
                  <a:pt x="2762250" y="1619250"/>
                </a:cubicBezTo>
                <a:lnTo>
                  <a:pt x="2800350" y="1562100"/>
                </a:lnTo>
                <a:cubicBezTo>
                  <a:pt x="2800770" y="1560001"/>
                  <a:pt x="2830763" y="1402180"/>
                  <a:pt x="2838450" y="1390650"/>
                </a:cubicBezTo>
                <a:cubicBezTo>
                  <a:pt x="2851150" y="1371600"/>
                  <a:pt x="2876550" y="1365250"/>
                  <a:pt x="2895600" y="1352550"/>
                </a:cubicBezTo>
                <a:cubicBezTo>
                  <a:pt x="2908300" y="1333500"/>
                  <a:pt x="2922341" y="1315279"/>
                  <a:pt x="2933700" y="1295400"/>
                </a:cubicBezTo>
                <a:cubicBezTo>
                  <a:pt x="2947789" y="1270744"/>
                  <a:pt x="2953620" y="1241016"/>
                  <a:pt x="2971800" y="1219200"/>
                </a:cubicBezTo>
                <a:cubicBezTo>
                  <a:pt x="2986457" y="1201611"/>
                  <a:pt x="3009900" y="1193800"/>
                  <a:pt x="3028950" y="1181100"/>
                </a:cubicBezTo>
                <a:cubicBezTo>
                  <a:pt x="3041650" y="1162050"/>
                  <a:pt x="3056811" y="1144428"/>
                  <a:pt x="3067050" y="1123950"/>
                </a:cubicBezTo>
                <a:cubicBezTo>
                  <a:pt x="3076030" y="1105989"/>
                  <a:pt x="3080583" y="1086108"/>
                  <a:pt x="3086100" y="1066800"/>
                </a:cubicBezTo>
                <a:cubicBezTo>
                  <a:pt x="3123954" y="934311"/>
                  <a:pt x="3089413" y="1029528"/>
                  <a:pt x="3124200" y="838200"/>
                </a:cubicBezTo>
                <a:cubicBezTo>
                  <a:pt x="3127792" y="818443"/>
                  <a:pt x="3136900" y="800100"/>
                  <a:pt x="3143250" y="781050"/>
                </a:cubicBezTo>
                <a:cubicBezTo>
                  <a:pt x="3149600" y="723900"/>
                  <a:pt x="3148354" y="665385"/>
                  <a:pt x="3162300" y="609600"/>
                </a:cubicBezTo>
                <a:cubicBezTo>
                  <a:pt x="3177005" y="550779"/>
                  <a:pt x="3217445" y="547771"/>
                  <a:pt x="3257550" y="514350"/>
                </a:cubicBezTo>
                <a:cubicBezTo>
                  <a:pt x="3312555" y="468513"/>
                  <a:pt x="3315338" y="456244"/>
                  <a:pt x="3352800" y="400050"/>
                </a:cubicBezTo>
                <a:cubicBezTo>
                  <a:pt x="3359150" y="374650"/>
                  <a:pt x="3366364" y="349451"/>
                  <a:pt x="3371850" y="323850"/>
                </a:cubicBezTo>
                <a:cubicBezTo>
                  <a:pt x="3385419" y="260530"/>
                  <a:pt x="3389472" y="194784"/>
                  <a:pt x="3409950" y="133350"/>
                </a:cubicBezTo>
                <a:cubicBezTo>
                  <a:pt x="3450890" y="10531"/>
                  <a:pt x="3419652" y="47448"/>
                  <a:pt x="3467100" y="0"/>
                </a:cubicBezTo>
              </a:path>
            </a:pathLst>
          </a:custGeom>
          <a:noFill/>
          <a:ln w="38100">
            <a:solidFill>
              <a:srgbClr val="7030A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4" name="手繪多邊形 63"/>
          <p:cNvSpPr/>
          <p:nvPr/>
        </p:nvSpPr>
        <p:spPr>
          <a:xfrm>
            <a:off x="4991100" y="1123950"/>
            <a:ext cx="610877" cy="4914900"/>
          </a:xfrm>
          <a:custGeom>
            <a:avLst/>
            <a:gdLst>
              <a:gd name="connsiteX0" fmla="*/ 342900 w 610877"/>
              <a:gd name="connsiteY0" fmla="*/ 4914900 h 4914900"/>
              <a:gd name="connsiteX1" fmla="*/ 323850 w 610877"/>
              <a:gd name="connsiteY1" fmla="*/ 4686300 h 4914900"/>
              <a:gd name="connsiteX2" fmla="*/ 304800 w 610877"/>
              <a:gd name="connsiteY2" fmla="*/ 4552950 h 4914900"/>
              <a:gd name="connsiteX3" fmla="*/ 285750 w 610877"/>
              <a:gd name="connsiteY3" fmla="*/ 4133850 h 4914900"/>
              <a:gd name="connsiteX4" fmla="*/ 266700 w 610877"/>
              <a:gd name="connsiteY4" fmla="*/ 4038600 h 4914900"/>
              <a:gd name="connsiteX5" fmla="*/ 247650 w 610877"/>
              <a:gd name="connsiteY5" fmla="*/ 3905250 h 4914900"/>
              <a:gd name="connsiteX6" fmla="*/ 190500 w 610877"/>
              <a:gd name="connsiteY6" fmla="*/ 3505200 h 4914900"/>
              <a:gd name="connsiteX7" fmla="*/ 171450 w 610877"/>
              <a:gd name="connsiteY7" fmla="*/ 3448050 h 4914900"/>
              <a:gd name="connsiteX8" fmla="*/ 114300 w 610877"/>
              <a:gd name="connsiteY8" fmla="*/ 3048000 h 4914900"/>
              <a:gd name="connsiteX9" fmla="*/ 76200 w 610877"/>
              <a:gd name="connsiteY9" fmla="*/ 2933700 h 4914900"/>
              <a:gd name="connsiteX10" fmla="*/ 57150 w 610877"/>
              <a:gd name="connsiteY10" fmla="*/ 2781300 h 4914900"/>
              <a:gd name="connsiteX11" fmla="*/ 38100 w 610877"/>
              <a:gd name="connsiteY11" fmla="*/ 2705100 h 4914900"/>
              <a:gd name="connsiteX12" fmla="*/ 0 w 610877"/>
              <a:gd name="connsiteY12" fmla="*/ 2419350 h 4914900"/>
              <a:gd name="connsiteX13" fmla="*/ 19050 w 610877"/>
              <a:gd name="connsiteY13" fmla="*/ 1695450 h 4914900"/>
              <a:gd name="connsiteX14" fmla="*/ 38100 w 610877"/>
              <a:gd name="connsiteY14" fmla="*/ 1638300 h 4914900"/>
              <a:gd name="connsiteX15" fmla="*/ 76200 w 610877"/>
              <a:gd name="connsiteY15" fmla="*/ 1485900 h 4914900"/>
              <a:gd name="connsiteX16" fmla="*/ 133350 w 610877"/>
              <a:gd name="connsiteY16" fmla="*/ 1447800 h 4914900"/>
              <a:gd name="connsiteX17" fmla="*/ 190500 w 610877"/>
              <a:gd name="connsiteY17" fmla="*/ 1238250 h 4914900"/>
              <a:gd name="connsiteX18" fmla="*/ 209550 w 610877"/>
              <a:gd name="connsiteY18" fmla="*/ 1162050 h 4914900"/>
              <a:gd name="connsiteX19" fmla="*/ 247650 w 610877"/>
              <a:gd name="connsiteY19" fmla="*/ 1047750 h 4914900"/>
              <a:gd name="connsiteX20" fmla="*/ 304800 w 610877"/>
              <a:gd name="connsiteY20" fmla="*/ 800100 h 4914900"/>
              <a:gd name="connsiteX21" fmla="*/ 419100 w 610877"/>
              <a:gd name="connsiteY21" fmla="*/ 723900 h 4914900"/>
              <a:gd name="connsiteX22" fmla="*/ 495300 w 610877"/>
              <a:gd name="connsiteY22" fmla="*/ 609600 h 4914900"/>
              <a:gd name="connsiteX23" fmla="*/ 533400 w 610877"/>
              <a:gd name="connsiteY23" fmla="*/ 552450 h 4914900"/>
              <a:gd name="connsiteX24" fmla="*/ 552450 w 610877"/>
              <a:gd name="connsiteY24" fmla="*/ 381000 h 4914900"/>
              <a:gd name="connsiteX25" fmla="*/ 590550 w 610877"/>
              <a:gd name="connsiteY25" fmla="*/ 209550 h 4914900"/>
              <a:gd name="connsiteX26" fmla="*/ 609600 w 610877"/>
              <a:gd name="connsiteY26" fmla="*/ 95250 h 4914900"/>
              <a:gd name="connsiteX27" fmla="*/ 609600 w 610877"/>
              <a:gd name="connsiteY27" fmla="*/ 0 h 4914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610877" h="4914900">
                <a:moveTo>
                  <a:pt x="342900" y="4914900"/>
                </a:moveTo>
                <a:cubicBezTo>
                  <a:pt x="336550" y="4838700"/>
                  <a:pt x="331855" y="4762344"/>
                  <a:pt x="323850" y="4686300"/>
                </a:cubicBezTo>
                <a:cubicBezTo>
                  <a:pt x="319150" y="4641645"/>
                  <a:pt x="307889" y="4597745"/>
                  <a:pt x="304800" y="4552950"/>
                </a:cubicBezTo>
                <a:cubicBezTo>
                  <a:pt x="295178" y="4413437"/>
                  <a:pt x="296081" y="4273312"/>
                  <a:pt x="285750" y="4133850"/>
                </a:cubicBezTo>
                <a:cubicBezTo>
                  <a:pt x="283358" y="4101560"/>
                  <a:pt x="272023" y="4070538"/>
                  <a:pt x="266700" y="4038600"/>
                </a:cubicBezTo>
                <a:cubicBezTo>
                  <a:pt x="259318" y="3994310"/>
                  <a:pt x="253219" y="3949805"/>
                  <a:pt x="247650" y="3905250"/>
                </a:cubicBezTo>
                <a:cubicBezTo>
                  <a:pt x="235791" y="3810374"/>
                  <a:pt x="216932" y="3584496"/>
                  <a:pt x="190500" y="3505200"/>
                </a:cubicBezTo>
                <a:lnTo>
                  <a:pt x="171450" y="3448050"/>
                </a:lnTo>
                <a:cubicBezTo>
                  <a:pt x="161567" y="3359104"/>
                  <a:pt x="138077" y="3119330"/>
                  <a:pt x="114300" y="3048000"/>
                </a:cubicBezTo>
                <a:lnTo>
                  <a:pt x="76200" y="2933700"/>
                </a:lnTo>
                <a:cubicBezTo>
                  <a:pt x="69850" y="2882900"/>
                  <a:pt x="65566" y="2831799"/>
                  <a:pt x="57150" y="2781300"/>
                </a:cubicBezTo>
                <a:cubicBezTo>
                  <a:pt x="52846" y="2755475"/>
                  <a:pt x="41560" y="2731052"/>
                  <a:pt x="38100" y="2705100"/>
                </a:cubicBezTo>
                <a:cubicBezTo>
                  <a:pt x="-4741" y="2383794"/>
                  <a:pt x="44057" y="2595578"/>
                  <a:pt x="0" y="2419350"/>
                </a:cubicBezTo>
                <a:cubicBezTo>
                  <a:pt x="6350" y="2178050"/>
                  <a:pt x="7289" y="1936547"/>
                  <a:pt x="19050" y="1695450"/>
                </a:cubicBezTo>
                <a:cubicBezTo>
                  <a:pt x="20028" y="1675393"/>
                  <a:pt x="33230" y="1657781"/>
                  <a:pt x="38100" y="1638300"/>
                </a:cubicBezTo>
                <a:cubicBezTo>
                  <a:pt x="39394" y="1633125"/>
                  <a:pt x="60365" y="1505693"/>
                  <a:pt x="76200" y="1485900"/>
                </a:cubicBezTo>
                <a:cubicBezTo>
                  <a:pt x="90503" y="1468022"/>
                  <a:pt x="114300" y="1460500"/>
                  <a:pt x="133350" y="1447800"/>
                </a:cubicBezTo>
                <a:cubicBezTo>
                  <a:pt x="168959" y="1340974"/>
                  <a:pt x="147530" y="1410131"/>
                  <a:pt x="190500" y="1238250"/>
                </a:cubicBezTo>
                <a:cubicBezTo>
                  <a:pt x="196850" y="1212850"/>
                  <a:pt x="201271" y="1186888"/>
                  <a:pt x="209550" y="1162050"/>
                </a:cubicBezTo>
                <a:lnTo>
                  <a:pt x="247650" y="1047750"/>
                </a:lnTo>
                <a:cubicBezTo>
                  <a:pt x="250837" y="1025439"/>
                  <a:pt x="271769" y="822121"/>
                  <a:pt x="304800" y="800100"/>
                </a:cubicBezTo>
                <a:lnTo>
                  <a:pt x="419100" y="723900"/>
                </a:lnTo>
                <a:lnTo>
                  <a:pt x="495300" y="609600"/>
                </a:lnTo>
                <a:lnTo>
                  <a:pt x="533400" y="552450"/>
                </a:lnTo>
                <a:cubicBezTo>
                  <a:pt x="539750" y="495300"/>
                  <a:pt x="544318" y="437924"/>
                  <a:pt x="552450" y="381000"/>
                </a:cubicBezTo>
                <a:cubicBezTo>
                  <a:pt x="569085" y="264552"/>
                  <a:pt x="569751" y="313543"/>
                  <a:pt x="590550" y="209550"/>
                </a:cubicBezTo>
                <a:cubicBezTo>
                  <a:pt x="598125" y="171675"/>
                  <a:pt x="606103" y="133717"/>
                  <a:pt x="609600" y="95250"/>
                </a:cubicBezTo>
                <a:cubicBezTo>
                  <a:pt x="612475" y="63630"/>
                  <a:pt x="609600" y="31750"/>
                  <a:pt x="609600" y="0"/>
                </a:cubicBezTo>
              </a:path>
            </a:pathLst>
          </a:custGeom>
          <a:noFill/>
          <a:ln w="3810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5" name="手繪多邊形 64"/>
          <p:cNvSpPr/>
          <p:nvPr/>
        </p:nvSpPr>
        <p:spPr>
          <a:xfrm>
            <a:off x="3905250" y="1047750"/>
            <a:ext cx="1759270" cy="4972050"/>
          </a:xfrm>
          <a:custGeom>
            <a:avLst/>
            <a:gdLst>
              <a:gd name="connsiteX0" fmla="*/ 0 w 1759270"/>
              <a:gd name="connsiteY0" fmla="*/ 4972050 h 4972050"/>
              <a:gd name="connsiteX1" fmla="*/ 38100 w 1759270"/>
              <a:gd name="connsiteY1" fmla="*/ 4552950 h 4972050"/>
              <a:gd name="connsiteX2" fmla="*/ 95250 w 1759270"/>
              <a:gd name="connsiteY2" fmla="*/ 4324350 h 4972050"/>
              <a:gd name="connsiteX3" fmla="*/ 190500 w 1759270"/>
              <a:gd name="connsiteY3" fmla="*/ 4210050 h 4972050"/>
              <a:gd name="connsiteX4" fmla="*/ 266700 w 1759270"/>
              <a:gd name="connsiteY4" fmla="*/ 4038600 h 4972050"/>
              <a:gd name="connsiteX5" fmla="*/ 285750 w 1759270"/>
              <a:gd name="connsiteY5" fmla="*/ 3943350 h 4972050"/>
              <a:gd name="connsiteX6" fmla="*/ 323850 w 1759270"/>
              <a:gd name="connsiteY6" fmla="*/ 3867150 h 4972050"/>
              <a:gd name="connsiteX7" fmla="*/ 381000 w 1759270"/>
              <a:gd name="connsiteY7" fmla="*/ 3676650 h 4972050"/>
              <a:gd name="connsiteX8" fmla="*/ 457200 w 1759270"/>
              <a:gd name="connsiteY8" fmla="*/ 3486150 h 4972050"/>
              <a:gd name="connsiteX9" fmla="*/ 495300 w 1759270"/>
              <a:gd name="connsiteY9" fmla="*/ 3333750 h 4972050"/>
              <a:gd name="connsiteX10" fmla="*/ 514350 w 1759270"/>
              <a:gd name="connsiteY10" fmla="*/ 3276600 h 4972050"/>
              <a:gd name="connsiteX11" fmla="*/ 628650 w 1759270"/>
              <a:gd name="connsiteY11" fmla="*/ 3219450 h 4972050"/>
              <a:gd name="connsiteX12" fmla="*/ 647700 w 1759270"/>
              <a:gd name="connsiteY12" fmla="*/ 3162300 h 4972050"/>
              <a:gd name="connsiteX13" fmla="*/ 685800 w 1759270"/>
              <a:gd name="connsiteY13" fmla="*/ 2724150 h 4972050"/>
              <a:gd name="connsiteX14" fmla="*/ 704850 w 1759270"/>
              <a:gd name="connsiteY14" fmla="*/ 2667000 h 4972050"/>
              <a:gd name="connsiteX15" fmla="*/ 723900 w 1759270"/>
              <a:gd name="connsiteY15" fmla="*/ 2571750 h 4972050"/>
              <a:gd name="connsiteX16" fmla="*/ 762000 w 1759270"/>
              <a:gd name="connsiteY16" fmla="*/ 2514600 h 4972050"/>
              <a:gd name="connsiteX17" fmla="*/ 781050 w 1759270"/>
              <a:gd name="connsiteY17" fmla="*/ 2457450 h 4972050"/>
              <a:gd name="connsiteX18" fmla="*/ 800100 w 1759270"/>
              <a:gd name="connsiteY18" fmla="*/ 2286000 h 4972050"/>
              <a:gd name="connsiteX19" fmla="*/ 819150 w 1759270"/>
              <a:gd name="connsiteY19" fmla="*/ 2228850 h 4972050"/>
              <a:gd name="connsiteX20" fmla="*/ 838200 w 1759270"/>
              <a:gd name="connsiteY20" fmla="*/ 2152650 h 4972050"/>
              <a:gd name="connsiteX21" fmla="*/ 857250 w 1759270"/>
              <a:gd name="connsiteY21" fmla="*/ 2038350 h 4972050"/>
              <a:gd name="connsiteX22" fmla="*/ 876300 w 1759270"/>
              <a:gd name="connsiteY22" fmla="*/ 1962150 h 4972050"/>
              <a:gd name="connsiteX23" fmla="*/ 914400 w 1759270"/>
              <a:gd name="connsiteY23" fmla="*/ 1809750 h 4972050"/>
              <a:gd name="connsiteX24" fmla="*/ 952500 w 1759270"/>
              <a:gd name="connsiteY24" fmla="*/ 1752600 h 4972050"/>
              <a:gd name="connsiteX25" fmla="*/ 971550 w 1759270"/>
              <a:gd name="connsiteY25" fmla="*/ 1600200 h 4972050"/>
              <a:gd name="connsiteX26" fmla="*/ 990600 w 1759270"/>
              <a:gd name="connsiteY26" fmla="*/ 1543050 h 4972050"/>
              <a:gd name="connsiteX27" fmla="*/ 1009650 w 1759270"/>
              <a:gd name="connsiteY27" fmla="*/ 1447800 h 4972050"/>
              <a:gd name="connsiteX28" fmla="*/ 1047750 w 1759270"/>
              <a:gd name="connsiteY28" fmla="*/ 1333500 h 4972050"/>
              <a:gd name="connsiteX29" fmla="*/ 1104900 w 1759270"/>
              <a:gd name="connsiteY29" fmla="*/ 1314450 h 4972050"/>
              <a:gd name="connsiteX30" fmla="*/ 1162050 w 1759270"/>
              <a:gd name="connsiteY30" fmla="*/ 1200150 h 4972050"/>
              <a:gd name="connsiteX31" fmla="*/ 1219200 w 1759270"/>
              <a:gd name="connsiteY31" fmla="*/ 1028700 h 4972050"/>
              <a:gd name="connsiteX32" fmla="*/ 1238250 w 1759270"/>
              <a:gd name="connsiteY32" fmla="*/ 971550 h 4972050"/>
              <a:gd name="connsiteX33" fmla="*/ 1276350 w 1759270"/>
              <a:gd name="connsiteY33" fmla="*/ 914400 h 4972050"/>
              <a:gd name="connsiteX34" fmla="*/ 1295400 w 1759270"/>
              <a:gd name="connsiteY34" fmla="*/ 857250 h 4972050"/>
              <a:gd name="connsiteX35" fmla="*/ 1352550 w 1759270"/>
              <a:gd name="connsiteY35" fmla="*/ 800100 h 4972050"/>
              <a:gd name="connsiteX36" fmla="*/ 1447800 w 1759270"/>
              <a:gd name="connsiteY36" fmla="*/ 685800 h 4972050"/>
              <a:gd name="connsiteX37" fmla="*/ 1562100 w 1759270"/>
              <a:gd name="connsiteY37" fmla="*/ 609600 h 4972050"/>
              <a:gd name="connsiteX38" fmla="*/ 1619250 w 1759270"/>
              <a:gd name="connsiteY38" fmla="*/ 152400 h 4972050"/>
              <a:gd name="connsiteX39" fmla="*/ 1752600 w 1759270"/>
              <a:gd name="connsiteY39" fmla="*/ 114300 h 4972050"/>
              <a:gd name="connsiteX40" fmla="*/ 1752600 w 1759270"/>
              <a:gd name="connsiteY40" fmla="*/ 0 h 4972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759270" h="4972050">
                <a:moveTo>
                  <a:pt x="0" y="4972050"/>
                </a:moveTo>
                <a:cubicBezTo>
                  <a:pt x="15210" y="4759104"/>
                  <a:pt x="12296" y="4733579"/>
                  <a:pt x="38100" y="4552950"/>
                </a:cubicBezTo>
                <a:cubicBezTo>
                  <a:pt x="45891" y="4498414"/>
                  <a:pt x="63507" y="4371964"/>
                  <a:pt x="95250" y="4324350"/>
                </a:cubicBezTo>
                <a:cubicBezTo>
                  <a:pt x="148294" y="4244784"/>
                  <a:pt x="117161" y="4283389"/>
                  <a:pt x="190500" y="4210050"/>
                </a:cubicBezTo>
                <a:cubicBezTo>
                  <a:pt x="235840" y="4074030"/>
                  <a:pt x="206323" y="4129166"/>
                  <a:pt x="266700" y="4038600"/>
                </a:cubicBezTo>
                <a:cubicBezTo>
                  <a:pt x="273050" y="4006850"/>
                  <a:pt x="275511" y="3974067"/>
                  <a:pt x="285750" y="3943350"/>
                </a:cubicBezTo>
                <a:cubicBezTo>
                  <a:pt x="294730" y="3916409"/>
                  <a:pt x="315690" y="3894350"/>
                  <a:pt x="323850" y="3867150"/>
                </a:cubicBezTo>
                <a:cubicBezTo>
                  <a:pt x="395006" y="3629964"/>
                  <a:pt x="290750" y="3857151"/>
                  <a:pt x="381000" y="3676650"/>
                </a:cubicBezTo>
                <a:cubicBezTo>
                  <a:pt x="417330" y="3422342"/>
                  <a:pt x="360218" y="3631623"/>
                  <a:pt x="457200" y="3486150"/>
                </a:cubicBezTo>
                <a:cubicBezTo>
                  <a:pt x="474618" y="3460023"/>
                  <a:pt x="491453" y="3349138"/>
                  <a:pt x="495300" y="3333750"/>
                </a:cubicBezTo>
                <a:cubicBezTo>
                  <a:pt x="500170" y="3314269"/>
                  <a:pt x="501806" y="3292280"/>
                  <a:pt x="514350" y="3276600"/>
                </a:cubicBezTo>
                <a:cubicBezTo>
                  <a:pt x="541207" y="3243028"/>
                  <a:pt x="591002" y="3231999"/>
                  <a:pt x="628650" y="3219450"/>
                </a:cubicBezTo>
                <a:cubicBezTo>
                  <a:pt x="635000" y="3200400"/>
                  <a:pt x="645398" y="3182248"/>
                  <a:pt x="647700" y="3162300"/>
                </a:cubicBezTo>
                <a:cubicBezTo>
                  <a:pt x="664504" y="3016665"/>
                  <a:pt x="639441" y="2863228"/>
                  <a:pt x="685800" y="2724150"/>
                </a:cubicBezTo>
                <a:cubicBezTo>
                  <a:pt x="692150" y="2705100"/>
                  <a:pt x="699980" y="2686481"/>
                  <a:pt x="704850" y="2667000"/>
                </a:cubicBezTo>
                <a:cubicBezTo>
                  <a:pt x="712703" y="2635588"/>
                  <a:pt x="712531" y="2602067"/>
                  <a:pt x="723900" y="2571750"/>
                </a:cubicBezTo>
                <a:cubicBezTo>
                  <a:pt x="731939" y="2550313"/>
                  <a:pt x="751761" y="2535078"/>
                  <a:pt x="762000" y="2514600"/>
                </a:cubicBezTo>
                <a:cubicBezTo>
                  <a:pt x="770980" y="2496639"/>
                  <a:pt x="774700" y="2476500"/>
                  <a:pt x="781050" y="2457450"/>
                </a:cubicBezTo>
                <a:cubicBezTo>
                  <a:pt x="787400" y="2400300"/>
                  <a:pt x="790647" y="2342719"/>
                  <a:pt x="800100" y="2286000"/>
                </a:cubicBezTo>
                <a:cubicBezTo>
                  <a:pt x="803401" y="2266193"/>
                  <a:pt x="813633" y="2248158"/>
                  <a:pt x="819150" y="2228850"/>
                </a:cubicBezTo>
                <a:cubicBezTo>
                  <a:pt x="826343" y="2203676"/>
                  <a:pt x="833065" y="2178323"/>
                  <a:pt x="838200" y="2152650"/>
                </a:cubicBezTo>
                <a:cubicBezTo>
                  <a:pt x="845775" y="2114775"/>
                  <a:pt x="849675" y="2076225"/>
                  <a:pt x="857250" y="2038350"/>
                </a:cubicBezTo>
                <a:cubicBezTo>
                  <a:pt x="862385" y="2012677"/>
                  <a:pt x="870620" y="1987708"/>
                  <a:pt x="876300" y="1962150"/>
                </a:cubicBezTo>
                <a:cubicBezTo>
                  <a:pt x="884995" y="1923023"/>
                  <a:pt x="893975" y="1850600"/>
                  <a:pt x="914400" y="1809750"/>
                </a:cubicBezTo>
                <a:cubicBezTo>
                  <a:pt x="924639" y="1789272"/>
                  <a:pt x="939800" y="1771650"/>
                  <a:pt x="952500" y="1752600"/>
                </a:cubicBezTo>
                <a:cubicBezTo>
                  <a:pt x="958850" y="1701800"/>
                  <a:pt x="962392" y="1650570"/>
                  <a:pt x="971550" y="1600200"/>
                </a:cubicBezTo>
                <a:cubicBezTo>
                  <a:pt x="975142" y="1580443"/>
                  <a:pt x="985730" y="1562531"/>
                  <a:pt x="990600" y="1543050"/>
                </a:cubicBezTo>
                <a:cubicBezTo>
                  <a:pt x="998453" y="1511638"/>
                  <a:pt x="1001131" y="1479038"/>
                  <a:pt x="1009650" y="1447800"/>
                </a:cubicBezTo>
                <a:cubicBezTo>
                  <a:pt x="1020217" y="1409054"/>
                  <a:pt x="1009650" y="1346200"/>
                  <a:pt x="1047750" y="1333500"/>
                </a:cubicBezTo>
                <a:lnTo>
                  <a:pt x="1104900" y="1314450"/>
                </a:lnTo>
                <a:cubicBezTo>
                  <a:pt x="1174375" y="1106024"/>
                  <a:pt x="1063573" y="1421724"/>
                  <a:pt x="1162050" y="1200150"/>
                </a:cubicBezTo>
                <a:lnTo>
                  <a:pt x="1219200" y="1028700"/>
                </a:lnTo>
                <a:cubicBezTo>
                  <a:pt x="1225550" y="1009650"/>
                  <a:pt x="1227111" y="988258"/>
                  <a:pt x="1238250" y="971550"/>
                </a:cubicBezTo>
                <a:cubicBezTo>
                  <a:pt x="1250950" y="952500"/>
                  <a:pt x="1266111" y="934878"/>
                  <a:pt x="1276350" y="914400"/>
                </a:cubicBezTo>
                <a:cubicBezTo>
                  <a:pt x="1285330" y="896439"/>
                  <a:pt x="1284261" y="873958"/>
                  <a:pt x="1295400" y="857250"/>
                </a:cubicBezTo>
                <a:cubicBezTo>
                  <a:pt x="1310344" y="834834"/>
                  <a:pt x="1335303" y="820796"/>
                  <a:pt x="1352550" y="800100"/>
                </a:cubicBezTo>
                <a:cubicBezTo>
                  <a:pt x="1410480" y="730584"/>
                  <a:pt x="1368712" y="747313"/>
                  <a:pt x="1447800" y="685800"/>
                </a:cubicBezTo>
                <a:cubicBezTo>
                  <a:pt x="1483945" y="657687"/>
                  <a:pt x="1562100" y="609600"/>
                  <a:pt x="1562100" y="609600"/>
                </a:cubicBezTo>
                <a:cubicBezTo>
                  <a:pt x="1694023" y="411715"/>
                  <a:pt x="1483832" y="748237"/>
                  <a:pt x="1619250" y="152400"/>
                </a:cubicBezTo>
                <a:cubicBezTo>
                  <a:pt x="1626249" y="121606"/>
                  <a:pt x="1738628" y="146901"/>
                  <a:pt x="1752600" y="114300"/>
                </a:cubicBezTo>
                <a:cubicBezTo>
                  <a:pt x="1767608" y="79281"/>
                  <a:pt x="1752600" y="38100"/>
                  <a:pt x="1752600" y="0"/>
                </a:cubicBezTo>
              </a:path>
            </a:pathLst>
          </a:custGeom>
          <a:noFill/>
          <a:ln w="3810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6" name="矩形 65"/>
          <p:cNvSpPr/>
          <p:nvPr/>
        </p:nvSpPr>
        <p:spPr>
          <a:xfrm>
            <a:off x="2598762" y="1990144"/>
            <a:ext cx="548544" cy="51118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7" name="矩形 66"/>
          <p:cNvSpPr/>
          <p:nvPr/>
        </p:nvSpPr>
        <p:spPr>
          <a:xfrm>
            <a:off x="6922370" y="1978721"/>
            <a:ext cx="548544" cy="51118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文字方塊 1"/>
          <p:cNvSpPr txBox="1"/>
          <p:nvPr/>
        </p:nvSpPr>
        <p:spPr>
          <a:xfrm>
            <a:off x="303403" y="6131272"/>
            <a:ext cx="3157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/>
              <a:t>4 times of parameters</a:t>
            </a:r>
            <a:endParaRPr lang="zh-TW" altLang="en-US" sz="2400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38" grpId="0" animBg="1"/>
      <p:bldP spid="40" grpId="0" animBg="1"/>
      <p:bldP spid="42" grpId="0" animBg="1"/>
      <p:bldP spid="43" grpId="0" animBg="1"/>
      <p:bldP spid="44" grpId="0"/>
      <p:bldP spid="45" grpId="0"/>
      <p:bldP spid="61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LSTM</a:t>
            </a:r>
            <a:endParaRPr lang="zh-TW" altLang="en-US" dirty="0"/>
          </a:p>
        </p:txBody>
      </p:sp>
      <p:grpSp>
        <p:nvGrpSpPr>
          <p:cNvPr id="114" name="群組 113"/>
          <p:cNvGrpSpPr/>
          <p:nvPr/>
        </p:nvGrpSpPr>
        <p:grpSpPr>
          <a:xfrm>
            <a:off x="-34333" y="2117509"/>
            <a:ext cx="907572" cy="461665"/>
            <a:chOff x="4775004" y="6396335"/>
            <a:chExt cx="907572" cy="461665"/>
          </a:xfrm>
        </p:grpSpPr>
        <p:sp>
          <p:nvSpPr>
            <p:cNvPr id="115" name="矩形 114"/>
            <p:cNvSpPr/>
            <p:nvPr/>
          </p:nvSpPr>
          <p:spPr>
            <a:xfrm>
              <a:off x="4823114" y="6442783"/>
              <a:ext cx="720000" cy="36877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6" name="文字方塊 115"/>
            <p:cNvSpPr txBox="1"/>
            <p:nvPr/>
          </p:nvSpPr>
          <p:spPr>
            <a:xfrm>
              <a:off x="4775004" y="6396335"/>
              <a:ext cx="907572" cy="461665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chemeClr val="tx1"/>
                  </a:solidFill>
                </a:rPr>
                <a:t>c</a:t>
              </a:r>
              <a:r>
                <a:rPr lang="en-US" altLang="zh-TW" sz="2400" baseline="30000" dirty="0">
                  <a:solidFill>
                    <a:schemeClr val="tx1"/>
                  </a:solidFill>
                </a:rPr>
                <a:t>t-1</a:t>
              </a:r>
              <a:endParaRPr lang="zh-TW" altLang="en-US" sz="2400" baseline="30000" dirty="0">
                <a:solidFill>
                  <a:schemeClr val="tx1"/>
                </a:solidFill>
              </a:endParaRPr>
            </a:p>
          </p:txBody>
        </p:sp>
      </p:grpSp>
      <p:pic>
        <p:nvPicPr>
          <p:cNvPr id="127" name="圖片 12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66123" y="1397244"/>
            <a:ext cx="1800290" cy="2363859"/>
          </a:xfrm>
          <a:prstGeom prst="rect">
            <a:avLst/>
          </a:prstGeom>
        </p:spPr>
      </p:pic>
      <p:pic>
        <p:nvPicPr>
          <p:cNvPr id="128" name="圖片 12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66413" y="1397243"/>
            <a:ext cx="1800290" cy="2363859"/>
          </a:xfrm>
          <a:prstGeom prst="rect">
            <a:avLst/>
          </a:prstGeom>
        </p:spPr>
      </p:pic>
      <p:pic>
        <p:nvPicPr>
          <p:cNvPr id="129" name="圖片 12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15060" y="1397243"/>
            <a:ext cx="1800290" cy="2363859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5707923" y="2271117"/>
            <a:ext cx="9659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7" name="矩形 6"/>
          <p:cNvSpPr/>
          <p:nvPr/>
        </p:nvSpPr>
        <p:spPr>
          <a:xfrm>
            <a:off x="2840916" y="2404832"/>
            <a:ext cx="329515" cy="31035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0" name="矩形 129"/>
          <p:cNvSpPr/>
          <p:nvPr/>
        </p:nvSpPr>
        <p:spPr>
          <a:xfrm>
            <a:off x="4641206" y="2404832"/>
            <a:ext cx="329515" cy="31035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1" name="矩形 130"/>
          <p:cNvSpPr/>
          <p:nvPr/>
        </p:nvSpPr>
        <p:spPr>
          <a:xfrm>
            <a:off x="7497090" y="2423994"/>
            <a:ext cx="329515" cy="31035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144701" y="2625622"/>
            <a:ext cx="11466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vector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grpSp>
        <p:nvGrpSpPr>
          <p:cNvPr id="132" name="群組 131"/>
          <p:cNvGrpSpPr/>
          <p:nvPr/>
        </p:nvGrpSpPr>
        <p:grpSpPr>
          <a:xfrm>
            <a:off x="2197222" y="5873236"/>
            <a:ext cx="907572" cy="461665"/>
            <a:chOff x="4765592" y="6396335"/>
            <a:chExt cx="907572" cy="461665"/>
          </a:xfrm>
        </p:grpSpPr>
        <p:sp>
          <p:nvSpPr>
            <p:cNvPr id="137" name="矩形 136"/>
            <p:cNvSpPr/>
            <p:nvPr/>
          </p:nvSpPr>
          <p:spPr>
            <a:xfrm>
              <a:off x="4823114" y="6442783"/>
              <a:ext cx="720000" cy="36877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8" name="文字方塊 137"/>
            <p:cNvSpPr txBox="1"/>
            <p:nvPr/>
          </p:nvSpPr>
          <p:spPr>
            <a:xfrm>
              <a:off x="4765592" y="6396335"/>
              <a:ext cx="9075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 err="1"/>
                <a:t>x</a:t>
              </a:r>
              <a:r>
                <a:rPr lang="en-US" altLang="zh-TW" sz="2400" baseline="30000" dirty="0" err="1"/>
                <a:t>t</a:t>
              </a:r>
              <a:endParaRPr lang="zh-TW" altLang="en-US" sz="2400" baseline="30000" dirty="0"/>
            </a:p>
          </p:txBody>
        </p:sp>
      </p:grpSp>
      <p:sp>
        <p:nvSpPr>
          <p:cNvPr id="140" name="矩形 139"/>
          <p:cNvSpPr/>
          <p:nvPr/>
        </p:nvSpPr>
        <p:spPr>
          <a:xfrm>
            <a:off x="2637175" y="4734135"/>
            <a:ext cx="72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z</a:t>
            </a:r>
            <a:endParaRPr lang="zh-TW" altLang="en-US" sz="2400" dirty="0"/>
          </a:p>
        </p:txBody>
      </p:sp>
      <p:sp>
        <p:nvSpPr>
          <p:cNvPr id="141" name="矩形 140"/>
          <p:cNvSpPr/>
          <p:nvPr/>
        </p:nvSpPr>
        <p:spPr>
          <a:xfrm>
            <a:off x="1744329" y="4734135"/>
            <a:ext cx="72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err="1"/>
              <a:t>z</a:t>
            </a:r>
            <a:r>
              <a:rPr lang="en-US" altLang="zh-TW" sz="2400" baseline="30000" dirty="0" err="1"/>
              <a:t>i</a:t>
            </a:r>
            <a:endParaRPr lang="zh-TW" altLang="en-US" sz="2400" baseline="30000" dirty="0"/>
          </a:p>
        </p:txBody>
      </p:sp>
      <p:sp>
        <p:nvSpPr>
          <p:cNvPr id="143" name="矩形 142"/>
          <p:cNvSpPr/>
          <p:nvPr/>
        </p:nvSpPr>
        <p:spPr>
          <a:xfrm>
            <a:off x="859869" y="4734135"/>
            <a:ext cx="72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err="1"/>
              <a:t>z</a:t>
            </a:r>
            <a:r>
              <a:rPr lang="en-US" altLang="zh-TW" sz="2400" baseline="30000" dirty="0" err="1"/>
              <a:t>f</a:t>
            </a:r>
            <a:endParaRPr lang="zh-TW" altLang="en-US" sz="2400" baseline="30000" dirty="0"/>
          </a:p>
        </p:txBody>
      </p:sp>
      <p:sp>
        <p:nvSpPr>
          <p:cNvPr id="145" name="矩形 144"/>
          <p:cNvSpPr/>
          <p:nvPr/>
        </p:nvSpPr>
        <p:spPr>
          <a:xfrm>
            <a:off x="3521635" y="4739331"/>
            <a:ext cx="72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z</a:t>
            </a:r>
            <a:r>
              <a:rPr lang="en-US" altLang="zh-TW" sz="2400" baseline="30000" dirty="0"/>
              <a:t>o</a:t>
            </a:r>
            <a:endParaRPr lang="zh-TW" altLang="en-US" sz="2400" baseline="30000" dirty="0"/>
          </a:p>
        </p:txBody>
      </p:sp>
      <p:sp>
        <p:nvSpPr>
          <p:cNvPr id="146" name="向下箭號 145"/>
          <p:cNvSpPr/>
          <p:nvPr/>
        </p:nvSpPr>
        <p:spPr>
          <a:xfrm rot="2610135" flipV="1">
            <a:off x="3412627" y="5176513"/>
            <a:ext cx="438150" cy="748396"/>
          </a:xfrm>
          <a:prstGeom prst="down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7" name="向下箭號 146"/>
          <p:cNvSpPr/>
          <p:nvPr/>
        </p:nvSpPr>
        <p:spPr>
          <a:xfrm rot="19634133" flipV="1">
            <a:off x="2022419" y="5197306"/>
            <a:ext cx="438150" cy="625209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8" name="向下箭號 147"/>
          <p:cNvSpPr/>
          <p:nvPr/>
        </p:nvSpPr>
        <p:spPr>
          <a:xfrm rot="1779305" flipV="1">
            <a:off x="2714297" y="5202695"/>
            <a:ext cx="438150" cy="606679"/>
          </a:xfrm>
          <a:prstGeom prst="down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0" name="向下箭號 149"/>
          <p:cNvSpPr/>
          <p:nvPr/>
        </p:nvSpPr>
        <p:spPr>
          <a:xfrm rot="18851723" flipV="1">
            <a:off x="1248914" y="5165149"/>
            <a:ext cx="438150" cy="748396"/>
          </a:xfrm>
          <a:prstGeom prst="down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1" name="文字方塊 150"/>
          <p:cNvSpPr txBox="1"/>
          <p:nvPr/>
        </p:nvSpPr>
        <p:spPr>
          <a:xfrm>
            <a:off x="4212660" y="4719302"/>
            <a:ext cx="18420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B050"/>
                </a:solidFill>
              </a:rPr>
              <a:t>4 vectors</a:t>
            </a:r>
            <a:endParaRPr lang="zh-TW" altLang="en-US" sz="2400" dirty="0">
              <a:solidFill>
                <a:srgbClr val="00B050"/>
              </a:solidFill>
            </a:endParaRPr>
          </a:p>
        </p:txBody>
      </p:sp>
      <p:cxnSp>
        <p:nvCxnSpPr>
          <p:cNvPr id="10" name="直線單箭頭接點 9"/>
          <p:cNvCxnSpPr>
            <a:endCxn id="127" idx="2"/>
          </p:cNvCxnSpPr>
          <p:nvPr/>
        </p:nvCxnSpPr>
        <p:spPr>
          <a:xfrm flipH="1" flipV="1">
            <a:off x="2966268" y="3761103"/>
            <a:ext cx="8476" cy="1009474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直線單箭頭接點 154"/>
          <p:cNvCxnSpPr>
            <a:endCxn id="128" idx="2"/>
          </p:cNvCxnSpPr>
          <p:nvPr/>
        </p:nvCxnSpPr>
        <p:spPr>
          <a:xfrm flipV="1">
            <a:off x="2957406" y="3761102"/>
            <a:ext cx="1809152" cy="1001377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直線單箭頭接點 155"/>
          <p:cNvCxnSpPr>
            <a:stCxn id="140" idx="0"/>
            <a:endCxn id="129" idx="2"/>
          </p:cNvCxnSpPr>
          <p:nvPr/>
        </p:nvCxnSpPr>
        <p:spPr>
          <a:xfrm flipV="1">
            <a:off x="2997175" y="3761102"/>
            <a:ext cx="4618030" cy="973033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直線單箭頭接點 159"/>
          <p:cNvCxnSpPr/>
          <p:nvPr/>
        </p:nvCxnSpPr>
        <p:spPr>
          <a:xfrm flipV="1">
            <a:off x="2092792" y="2936822"/>
            <a:ext cx="11537" cy="1789794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直線單箭頭接點 167"/>
          <p:cNvCxnSpPr/>
          <p:nvPr/>
        </p:nvCxnSpPr>
        <p:spPr>
          <a:xfrm flipV="1">
            <a:off x="2070168" y="3002754"/>
            <a:ext cx="1865920" cy="1731383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直線單箭頭接點 168"/>
          <p:cNvCxnSpPr/>
          <p:nvPr/>
        </p:nvCxnSpPr>
        <p:spPr>
          <a:xfrm flipV="1">
            <a:off x="2066123" y="3049201"/>
            <a:ext cx="4744252" cy="170575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130" grpId="0" animBg="1"/>
      <p:bldP spid="131" grpId="0" animBg="1"/>
      <p:bldP spid="8" grpId="0"/>
      <p:bldP spid="140" grpId="0" animBg="1"/>
      <p:bldP spid="141" grpId="0" animBg="1"/>
      <p:bldP spid="143" grpId="0" animBg="1"/>
      <p:bldP spid="145" grpId="0" animBg="1"/>
      <p:bldP spid="146" grpId="0" animBg="1"/>
      <p:bldP spid="147" grpId="0" animBg="1"/>
      <p:bldP spid="148" grpId="0" animBg="1"/>
      <p:bldP spid="150" grpId="0" animBg="1"/>
      <p:bldP spid="151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LSTM</a:t>
            </a:r>
            <a:endParaRPr lang="zh-TW" altLang="en-US" dirty="0"/>
          </a:p>
        </p:txBody>
      </p:sp>
      <p:grpSp>
        <p:nvGrpSpPr>
          <p:cNvPr id="165" name="群組 164"/>
          <p:cNvGrpSpPr/>
          <p:nvPr/>
        </p:nvGrpSpPr>
        <p:grpSpPr>
          <a:xfrm>
            <a:off x="2197222" y="5873236"/>
            <a:ext cx="907572" cy="461665"/>
            <a:chOff x="4765592" y="6396335"/>
            <a:chExt cx="907572" cy="461665"/>
          </a:xfrm>
        </p:grpSpPr>
        <p:sp>
          <p:nvSpPr>
            <p:cNvPr id="42" name="矩形 41"/>
            <p:cNvSpPr/>
            <p:nvPr/>
          </p:nvSpPr>
          <p:spPr>
            <a:xfrm>
              <a:off x="4823114" y="6442783"/>
              <a:ext cx="720000" cy="36877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3" name="文字方塊 42"/>
            <p:cNvSpPr txBox="1"/>
            <p:nvPr/>
          </p:nvSpPr>
          <p:spPr>
            <a:xfrm>
              <a:off x="4765592" y="6396335"/>
              <a:ext cx="9075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 err="1"/>
                <a:t>x</a:t>
              </a:r>
              <a:r>
                <a:rPr lang="en-US" altLang="zh-TW" sz="2400" baseline="30000" dirty="0" err="1"/>
                <a:t>t</a:t>
              </a:r>
              <a:endParaRPr lang="zh-TW" altLang="en-US" sz="2400" baseline="30000" dirty="0"/>
            </a:p>
          </p:txBody>
        </p:sp>
      </p:grpSp>
      <p:sp>
        <p:nvSpPr>
          <p:cNvPr id="45" name="矩形 44"/>
          <p:cNvSpPr/>
          <p:nvPr/>
        </p:nvSpPr>
        <p:spPr>
          <a:xfrm>
            <a:off x="2637175" y="4734135"/>
            <a:ext cx="72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z</a:t>
            </a:r>
            <a:endParaRPr lang="zh-TW" altLang="en-US" sz="2400" dirty="0"/>
          </a:p>
        </p:txBody>
      </p:sp>
      <p:sp>
        <p:nvSpPr>
          <p:cNvPr id="46" name="矩形 45"/>
          <p:cNvSpPr/>
          <p:nvPr/>
        </p:nvSpPr>
        <p:spPr>
          <a:xfrm>
            <a:off x="1744329" y="4734135"/>
            <a:ext cx="72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err="1"/>
              <a:t>z</a:t>
            </a:r>
            <a:r>
              <a:rPr lang="en-US" altLang="zh-TW" sz="2400" baseline="30000" dirty="0" err="1"/>
              <a:t>i</a:t>
            </a:r>
            <a:endParaRPr lang="zh-TW" altLang="en-US" sz="2400" baseline="30000" dirty="0"/>
          </a:p>
        </p:txBody>
      </p:sp>
      <p:grpSp>
        <p:nvGrpSpPr>
          <p:cNvPr id="49" name="群組 48"/>
          <p:cNvGrpSpPr/>
          <p:nvPr/>
        </p:nvGrpSpPr>
        <p:grpSpPr>
          <a:xfrm>
            <a:off x="2439114" y="3723923"/>
            <a:ext cx="438150" cy="438150"/>
            <a:chOff x="6656524" y="2699227"/>
            <a:chExt cx="438150" cy="438150"/>
          </a:xfrm>
        </p:grpSpPr>
        <p:sp>
          <p:nvSpPr>
            <p:cNvPr id="47" name="橢圓 46"/>
            <p:cNvSpPr/>
            <p:nvPr/>
          </p:nvSpPr>
          <p:spPr>
            <a:xfrm>
              <a:off x="6656524" y="2699227"/>
              <a:ext cx="438150" cy="43815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8" name="文字方塊 47"/>
                <p:cNvSpPr txBox="1"/>
                <p:nvPr/>
              </p:nvSpPr>
              <p:spPr>
                <a:xfrm>
                  <a:off x="6766595" y="2808578"/>
                  <a:ext cx="21800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zh-TW" alt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48" name="文字方塊 4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66595" y="2808578"/>
                  <a:ext cx="218008" cy="276999"/>
                </a:xfrm>
                <a:prstGeom prst="rect">
                  <a:avLst/>
                </a:prstGeom>
                <a:blipFill rotWithShape="1">
                  <a:blip r:embed="rId1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0" name="矩形 49"/>
          <p:cNvSpPr/>
          <p:nvPr/>
        </p:nvSpPr>
        <p:spPr>
          <a:xfrm>
            <a:off x="859869" y="4734135"/>
            <a:ext cx="72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err="1"/>
              <a:t>z</a:t>
            </a:r>
            <a:r>
              <a:rPr lang="en-US" altLang="zh-TW" sz="2400" baseline="30000" dirty="0" err="1"/>
              <a:t>f</a:t>
            </a:r>
            <a:endParaRPr lang="zh-TW" altLang="en-US" sz="2400" baseline="30000" dirty="0"/>
          </a:p>
        </p:txBody>
      </p:sp>
      <p:sp>
        <p:nvSpPr>
          <p:cNvPr id="51" name="矩形 50"/>
          <p:cNvSpPr/>
          <p:nvPr/>
        </p:nvSpPr>
        <p:spPr>
          <a:xfrm>
            <a:off x="3521635" y="4739331"/>
            <a:ext cx="72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z</a:t>
            </a:r>
            <a:r>
              <a:rPr lang="en-US" altLang="zh-TW" sz="2400" baseline="30000" dirty="0"/>
              <a:t>o</a:t>
            </a:r>
            <a:endParaRPr lang="zh-TW" altLang="en-US" sz="2400" baseline="30000" dirty="0"/>
          </a:p>
        </p:txBody>
      </p:sp>
      <p:grpSp>
        <p:nvGrpSpPr>
          <p:cNvPr id="52" name="群組 51"/>
          <p:cNvGrpSpPr/>
          <p:nvPr/>
        </p:nvGrpSpPr>
        <p:grpSpPr>
          <a:xfrm>
            <a:off x="1000794" y="2751799"/>
            <a:ext cx="438150" cy="438150"/>
            <a:chOff x="6656524" y="2699227"/>
            <a:chExt cx="438150" cy="438150"/>
          </a:xfrm>
        </p:grpSpPr>
        <p:sp>
          <p:nvSpPr>
            <p:cNvPr id="53" name="橢圓 52"/>
            <p:cNvSpPr/>
            <p:nvPr/>
          </p:nvSpPr>
          <p:spPr>
            <a:xfrm>
              <a:off x="6656524" y="2699227"/>
              <a:ext cx="438150" cy="43815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4" name="文字方塊 53"/>
                <p:cNvSpPr txBox="1"/>
                <p:nvPr/>
              </p:nvSpPr>
              <p:spPr>
                <a:xfrm>
                  <a:off x="6766595" y="2808578"/>
                  <a:ext cx="21800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zh-TW" alt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54" name="文字方塊 5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66595" y="2808578"/>
                  <a:ext cx="218008" cy="276999"/>
                </a:xfrm>
                <a:prstGeom prst="rect">
                  <a:avLst/>
                </a:prstGeom>
                <a:blipFill rotWithShape="1">
                  <a:blip r:embed="rId1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5" name="群組 54"/>
          <p:cNvGrpSpPr/>
          <p:nvPr/>
        </p:nvGrpSpPr>
        <p:grpSpPr>
          <a:xfrm>
            <a:off x="2418100" y="2738582"/>
            <a:ext cx="438150" cy="438150"/>
            <a:chOff x="6656524" y="2699227"/>
            <a:chExt cx="438150" cy="438150"/>
          </a:xfrm>
        </p:grpSpPr>
        <p:sp>
          <p:nvSpPr>
            <p:cNvPr id="56" name="橢圓 55"/>
            <p:cNvSpPr/>
            <p:nvPr/>
          </p:nvSpPr>
          <p:spPr>
            <a:xfrm>
              <a:off x="6656524" y="2699227"/>
              <a:ext cx="438150" cy="438150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7" name="文字方塊 56"/>
                <p:cNvSpPr txBox="1"/>
                <p:nvPr/>
              </p:nvSpPr>
              <p:spPr>
                <a:xfrm>
                  <a:off x="6766595" y="2808578"/>
                  <a:ext cx="28373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TW" alt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＋</m:t>
                        </m:r>
                      </m:oMath>
                    </m:oMathPara>
                  </a14:m>
                  <a:endParaRPr lang="zh-TW" alt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57" name="文字方塊 5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66595" y="2808578"/>
                  <a:ext cx="283732" cy="276999"/>
                </a:xfrm>
                <a:prstGeom prst="rect">
                  <a:avLst/>
                </a:prstGeom>
                <a:blipFill rotWithShape="1">
                  <a:blip r:embed="rId2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8" name="群組 57"/>
          <p:cNvGrpSpPr/>
          <p:nvPr/>
        </p:nvGrpSpPr>
        <p:grpSpPr>
          <a:xfrm>
            <a:off x="3676862" y="2747033"/>
            <a:ext cx="438150" cy="438150"/>
            <a:chOff x="6656524" y="2699227"/>
            <a:chExt cx="438150" cy="438150"/>
          </a:xfrm>
        </p:grpSpPr>
        <p:sp>
          <p:nvSpPr>
            <p:cNvPr id="59" name="橢圓 58"/>
            <p:cNvSpPr/>
            <p:nvPr/>
          </p:nvSpPr>
          <p:spPr>
            <a:xfrm>
              <a:off x="6656524" y="2699227"/>
              <a:ext cx="438150" cy="43815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0" name="文字方塊 59"/>
                <p:cNvSpPr txBox="1"/>
                <p:nvPr/>
              </p:nvSpPr>
              <p:spPr>
                <a:xfrm>
                  <a:off x="6766595" y="2808578"/>
                  <a:ext cx="21800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zh-TW" alt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60" name="文字方塊 5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66595" y="2808578"/>
                  <a:ext cx="218008" cy="276999"/>
                </a:xfrm>
                <a:prstGeom prst="rect">
                  <a:avLst/>
                </a:prstGeom>
                <a:blipFill rotWithShape="1">
                  <a:blip r:embed="rId1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2" name="矩形 61"/>
          <p:cNvSpPr/>
          <p:nvPr/>
        </p:nvSpPr>
        <p:spPr>
          <a:xfrm>
            <a:off x="3538504" y="1409486"/>
            <a:ext cx="720000" cy="4320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3" name="文字方塊 62"/>
          <p:cNvSpPr txBox="1"/>
          <p:nvPr/>
        </p:nvSpPr>
        <p:spPr>
          <a:xfrm>
            <a:off x="3456932" y="1395097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err="1"/>
              <a:t>y</a:t>
            </a:r>
            <a:r>
              <a:rPr lang="en-US" altLang="zh-TW" sz="2400" baseline="30000" dirty="0" err="1"/>
              <a:t>t</a:t>
            </a:r>
            <a:endParaRPr lang="zh-TW" altLang="en-US" sz="2400" baseline="30000" dirty="0"/>
          </a:p>
        </p:txBody>
      </p:sp>
      <p:pic>
        <p:nvPicPr>
          <p:cNvPr id="133" name="圖片 1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4218" y="3760795"/>
            <a:ext cx="371475" cy="371475"/>
          </a:xfrm>
          <a:prstGeom prst="rect">
            <a:avLst/>
          </a:prstGeom>
        </p:spPr>
      </p:pic>
      <p:pic>
        <p:nvPicPr>
          <p:cNvPr id="134" name="圖片 1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0038" y="3757261"/>
            <a:ext cx="371475" cy="371475"/>
          </a:xfrm>
          <a:prstGeom prst="rect">
            <a:avLst/>
          </a:prstGeom>
        </p:spPr>
      </p:pic>
      <p:pic>
        <p:nvPicPr>
          <p:cNvPr id="135" name="圖片 1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1643" y="3757260"/>
            <a:ext cx="371475" cy="371475"/>
          </a:xfrm>
          <a:prstGeom prst="rect">
            <a:avLst/>
          </a:prstGeom>
        </p:spPr>
      </p:pic>
      <p:pic>
        <p:nvPicPr>
          <p:cNvPr id="136" name="圖片 13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5743" y="2764253"/>
            <a:ext cx="371475" cy="371475"/>
          </a:xfrm>
          <a:prstGeom prst="rect">
            <a:avLst/>
          </a:prstGeom>
        </p:spPr>
      </p:pic>
      <p:cxnSp>
        <p:nvCxnSpPr>
          <p:cNvPr id="139" name="直線單箭頭接點 138"/>
          <p:cNvCxnSpPr/>
          <p:nvPr/>
        </p:nvCxnSpPr>
        <p:spPr>
          <a:xfrm flipH="1" flipV="1">
            <a:off x="1213027" y="4138591"/>
            <a:ext cx="1" cy="57650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直線單箭頭接點 141"/>
          <p:cNvCxnSpPr/>
          <p:nvPr/>
        </p:nvCxnSpPr>
        <p:spPr>
          <a:xfrm flipH="1" flipV="1">
            <a:off x="1219189" y="3166147"/>
            <a:ext cx="1" cy="57650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直線單箭頭接點 143"/>
          <p:cNvCxnSpPr>
            <a:endCxn id="56" idx="2"/>
          </p:cNvCxnSpPr>
          <p:nvPr/>
        </p:nvCxnSpPr>
        <p:spPr>
          <a:xfrm flipV="1">
            <a:off x="1464255" y="2957657"/>
            <a:ext cx="95384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直線單箭頭接點 148"/>
          <p:cNvCxnSpPr>
            <a:endCxn id="47" idx="4"/>
          </p:cNvCxnSpPr>
          <p:nvPr/>
        </p:nvCxnSpPr>
        <p:spPr>
          <a:xfrm flipH="1" flipV="1">
            <a:off x="2658189" y="4162073"/>
            <a:ext cx="295984" cy="54883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直線單箭頭接點 151"/>
          <p:cNvCxnSpPr/>
          <p:nvPr/>
        </p:nvCxnSpPr>
        <p:spPr>
          <a:xfrm flipH="1" flipV="1">
            <a:off x="2079954" y="4125538"/>
            <a:ext cx="1" cy="57650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直線單箭頭接點 152"/>
          <p:cNvCxnSpPr/>
          <p:nvPr/>
        </p:nvCxnSpPr>
        <p:spPr>
          <a:xfrm flipH="1" flipV="1">
            <a:off x="2655226" y="3111098"/>
            <a:ext cx="1" cy="57650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直線單箭頭接點 153"/>
          <p:cNvCxnSpPr>
            <a:endCxn id="47" idx="2"/>
          </p:cNvCxnSpPr>
          <p:nvPr/>
        </p:nvCxnSpPr>
        <p:spPr>
          <a:xfrm>
            <a:off x="2242352" y="3929424"/>
            <a:ext cx="196762" cy="1357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直線單箭頭接點 156"/>
          <p:cNvCxnSpPr/>
          <p:nvPr/>
        </p:nvCxnSpPr>
        <p:spPr>
          <a:xfrm flipH="1" flipV="1">
            <a:off x="3881634" y="4098155"/>
            <a:ext cx="1" cy="57650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直線單箭頭接點 157"/>
          <p:cNvCxnSpPr/>
          <p:nvPr/>
        </p:nvCxnSpPr>
        <p:spPr>
          <a:xfrm flipH="1" flipV="1">
            <a:off x="3892959" y="3186826"/>
            <a:ext cx="1" cy="57650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直線單箭頭接點 158"/>
          <p:cNvCxnSpPr/>
          <p:nvPr/>
        </p:nvCxnSpPr>
        <p:spPr>
          <a:xfrm>
            <a:off x="2896935" y="2949990"/>
            <a:ext cx="275067" cy="1897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直線單箭頭接點 160"/>
          <p:cNvCxnSpPr/>
          <p:nvPr/>
        </p:nvCxnSpPr>
        <p:spPr>
          <a:xfrm>
            <a:off x="3455390" y="2962288"/>
            <a:ext cx="275067" cy="1897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向下箭號 161"/>
          <p:cNvSpPr/>
          <p:nvPr/>
        </p:nvSpPr>
        <p:spPr>
          <a:xfrm flipV="1">
            <a:off x="3691643" y="1935577"/>
            <a:ext cx="438150" cy="748396"/>
          </a:xfrm>
          <a:prstGeom prst="down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3" name="向下箭號 162"/>
          <p:cNvSpPr/>
          <p:nvPr/>
        </p:nvSpPr>
        <p:spPr>
          <a:xfrm rot="2610135" flipV="1">
            <a:off x="3412627" y="5176513"/>
            <a:ext cx="438150" cy="748396"/>
          </a:xfrm>
          <a:prstGeom prst="down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4" name="向下箭號 163"/>
          <p:cNvSpPr/>
          <p:nvPr/>
        </p:nvSpPr>
        <p:spPr>
          <a:xfrm rot="19634133" flipV="1">
            <a:off x="2022419" y="5197306"/>
            <a:ext cx="438150" cy="625209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6" name="向下箭號 165"/>
          <p:cNvSpPr/>
          <p:nvPr/>
        </p:nvSpPr>
        <p:spPr>
          <a:xfrm rot="1779305" flipV="1">
            <a:off x="2714297" y="5202695"/>
            <a:ext cx="438150" cy="606679"/>
          </a:xfrm>
          <a:prstGeom prst="down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7" name="向下箭號 166"/>
          <p:cNvSpPr/>
          <p:nvPr/>
        </p:nvSpPr>
        <p:spPr>
          <a:xfrm rot="18851723" flipV="1">
            <a:off x="1248914" y="5165149"/>
            <a:ext cx="438150" cy="748396"/>
          </a:xfrm>
          <a:prstGeom prst="down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14" name="群組 113"/>
          <p:cNvGrpSpPr/>
          <p:nvPr/>
        </p:nvGrpSpPr>
        <p:grpSpPr>
          <a:xfrm>
            <a:off x="-34333" y="2117509"/>
            <a:ext cx="907572" cy="461665"/>
            <a:chOff x="4775004" y="6396335"/>
            <a:chExt cx="907572" cy="461665"/>
          </a:xfrm>
        </p:grpSpPr>
        <p:sp>
          <p:nvSpPr>
            <p:cNvPr id="115" name="矩形 114"/>
            <p:cNvSpPr/>
            <p:nvPr/>
          </p:nvSpPr>
          <p:spPr>
            <a:xfrm>
              <a:off x="4823114" y="6442783"/>
              <a:ext cx="720000" cy="36877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6" name="文字方塊 115"/>
            <p:cNvSpPr txBox="1"/>
            <p:nvPr/>
          </p:nvSpPr>
          <p:spPr>
            <a:xfrm>
              <a:off x="4775004" y="6396335"/>
              <a:ext cx="907572" cy="461665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chemeClr val="tx1"/>
                  </a:solidFill>
                </a:rPr>
                <a:t>c</a:t>
              </a:r>
              <a:r>
                <a:rPr lang="en-US" altLang="zh-TW" sz="2400" baseline="30000" dirty="0">
                  <a:solidFill>
                    <a:schemeClr val="tx1"/>
                  </a:solidFill>
                </a:rPr>
                <a:t>t-1</a:t>
              </a:r>
              <a:endParaRPr lang="zh-TW" altLang="en-US" sz="2400" baseline="30000" dirty="0">
                <a:solidFill>
                  <a:schemeClr val="tx1"/>
                </a:solidFill>
              </a:endParaRPr>
            </a:p>
          </p:txBody>
        </p:sp>
      </p:grpSp>
      <p:sp>
        <p:nvSpPr>
          <p:cNvPr id="5" name="手繪多邊形 4"/>
          <p:cNvSpPr/>
          <p:nvPr/>
        </p:nvSpPr>
        <p:spPr>
          <a:xfrm>
            <a:off x="754743" y="2364898"/>
            <a:ext cx="435428" cy="378302"/>
          </a:xfrm>
          <a:custGeom>
            <a:avLst/>
            <a:gdLst>
              <a:gd name="connsiteX0" fmla="*/ 0 w 435428"/>
              <a:gd name="connsiteY0" fmla="*/ 931 h 378302"/>
              <a:gd name="connsiteX1" fmla="*/ 290286 w 435428"/>
              <a:gd name="connsiteY1" fmla="*/ 58988 h 378302"/>
              <a:gd name="connsiteX2" fmla="*/ 435428 w 435428"/>
              <a:gd name="connsiteY2" fmla="*/ 378302 h 378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5428" h="378302">
                <a:moveTo>
                  <a:pt x="0" y="931"/>
                </a:moveTo>
                <a:cubicBezTo>
                  <a:pt x="108857" y="-1488"/>
                  <a:pt x="217715" y="-3907"/>
                  <a:pt x="290286" y="58988"/>
                </a:cubicBezTo>
                <a:cubicBezTo>
                  <a:pt x="362857" y="121883"/>
                  <a:pt x="399142" y="250092"/>
                  <a:pt x="435428" y="378302"/>
                </a:cubicBezTo>
              </a:path>
            </a:pathLst>
          </a:custGeom>
          <a:noFill/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27" name="圖片 1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8885" y="1516558"/>
            <a:ext cx="3603520" cy="4731579"/>
          </a:xfrm>
          <a:prstGeom prst="rect">
            <a:avLst/>
          </a:prstGeom>
        </p:spPr>
      </p:pic>
      <p:sp>
        <p:nvSpPr>
          <p:cNvPr id="128" name="矩形 127"/>
          <p:cNvSpPr/>
          <p:nvPr/>
        </p:nvSpPr>
        <p:spPr>
          <a:xfrm>
            <a:off x="6571952" y="6248137"/>
            <a:ext cx="72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z</a:t>
            </a:r>
            <a:endParaRPr lang="zh-TW" altLang="en-US" sz="2400" dirty="0"/>
          </a:p>
        </p:txBody>
      </p:sp>
      <p:sp>
        <p:nvSpPr>
          <p:cNvPr id="129" name="矩形 128"/>
          <p:cNvSpPr/>
          <p:nvPr/>
        </p:nvSpPr>
        <p:spPr>
          <a:xfrm>
            <a:off x="4617831" y="4518135"/>
            <a:ext cx="72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err="1"/>
              <a:t>z</a:t>
            </a:r>
            <a:r>
              <a:rPr lang="en-US" altLang="zh-TW" sz="2400" baseline="30000" dirty="0" err="1"/>
              <a:t>i</a:t>
            </a:r>
            <a:endParaRPr lang="zh-TW" altLang="en-US" sz="2400" baseline="30000" dirty="0"/>
          </a:p>
        </p:txBody>
      </p:sp>
      <p:sp>
        <p:nvSpPr>
          <p:cNvPr id="130" name="矩形 129"/>
          <p:cNvSpPr/>
          <p:nvPr/>
        </p:nvSpPr>
        <p:spPr>
          <a:xfrm>
            <a:off x="8391431" y="3617274"/>
            <a:ext cx="72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err="1"/>
              <a:t>z</a:t>
            </a:r>
            <a:r>
              <a:rPr lang="en-US" altLang="zh-TW" sz="2400" baseline="30000" dirty="0" err="1"/>
              <a:t>f</a:t>
            </a:r>
            <a:endParaRPr lang="zh-TW" altLang="en-US" sz="2400" baseline="30000" dirty="0"/>
          </a:p>
        </p:txBody>
      </p:sp>
      <p:sp>
        <p:nvSpPr>
          <p:cNvPr id="131" name="矩形 130"/>
          <p:cNvSpPr/>
          <p:nvPr/>
        </p:nvSpPr>
        <p:spPr>
          <a:xfrm>
            <a:off x="4569859" y="1877775"/>
            <a:ext cx="72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z</a:t>
            </a:r>
            <a:r>
              <a:rPr lang="en-US" altLang="zh-TW" sz="2400" baseline="30000" dirty="0"/>
              <a:t>o</a:t>
            </a:r>
            <a:endParaRPr lang="zh-TW" altLang="en-US" sz="2400" baseline="30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  <p:bldP spid="63" grpId="0"/>
      <p:bldP spid="162" grpId="0" animBg="1"/>
      <p:bldP spid="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Example Application</a:t>
            </a:r>
            <a:endParaRPr lang="zh-TW" altLang="en-US" dirty="0"/>
          </a:p>
        </p:txBody>
      </p:sp>
      <p:cxnSp>
        <p:nvCxnSpPr>
          <p:cNvPr id="4" name="直線單箭頭接點 3"/>
          <p:cNvCxnSpPr/>
          <p:nvPr/>
        </p:nvCxnSpPr>
        <p:spPr>
          <a:xfrm rot="16200000">
            <a:off x="7308562" y="2461641"/>
            <a:ext cx="65565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線單箭頭接點 4"/>
          <p:cNvCxnSpPr/>
          <p:nvPr/>
        </p:nvCxnSpPr>
        <p:spPr>
          <a:xfrm rot="16200000">
            <a:off x="5661576" y="2429290"/>
            <a:ext cx="64900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群組 5"/>
          <p:cNvGrpSpPr/>
          <p:nvPr/>
        </p:nvGrpSpPr>
        <p:grpSpPr>
          <a:xfrm>
            <a:off x="5796499" y="5683875"/>
            <a:ext cx="342900" cy="461962"/>
            <a:chOff x="1882729" y="2137119"/>
            <a:chExt cx="342900" cy="461962"/>
          </a:xfrm>
        </p:grpSpPr>
        <p:sp>
          <p:nvSpPr>
            <p:cNvPr id="7" name="矩形 6"/>
            <p:cNvSpPr/>
            <p:nvPr/>
          </p:nvSpPr>
          <p:spPr>
            <a:xfrm>
              <a:off x="1882729" y="2232369"/>
              <a:ext cx="342900" cy="3429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aphicFrame>
          <p:nvGraphicFramePr>
            <p:cNvPr id="8" name="Object 12"/>
            <p:cNvGraphicFramePr>
              <a:graphicFrameLocks noChangeAspect="1"/>
            </p:cNvGraphicFramePr>
            <p:nvPr/>
          </p:nvGraphicFramePr>
          <p:xfrm>
            <a:off x="1895428" y="2137119"/>
            <a:ext cx="325438" cy="4619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30" name="方程式" r:id="rId1" imgW="3657600" imgH="5181600" progId="Equation.3">
                    <p:embed/>
                  </p:oleObj>
                </mc:Choice>
                <mc:Fallback>
                  <p:oleObj name="方程式" r:id="rId1" imgW="3657600" imgH="5181600" progId="Equation.3">
                    <p:embed/>
                    <p:pic>
                      <p:nvPicPr>
                        <p:cNvPr id="0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95428" y="2137119"/>
                          <a:ext cx="325438" cy="46196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9" name="群組 8"/>
          <p:cNvGrpSpPr/>
          <p:nvPr/>
        </p:nvGrpSpPr>
        <p:grpSpPr>
          <a:xfrm>
            <a:off x="7403763" y="5715000"/>
            <a:ext cx="376238" cy="461963"/>
            <a:chOff x="1876911" y="2719848"/>
            <a:chExt cx="376238" cy="461963"/>
          </a:xfrm>
        </p:grpSpPr>
        <p:sp>
          <p:nvSpPr>
            <p:cNvPr id="10" name="矩形 9"/>
            <p:cNvSpPr/>
            <p:nvPr/>
          </p:nvSpPr>
          <p:spPr>
            <a:xfrm>
              <a:off x="1876911" y="2802698"/>
              <a:ext cx="342900" cy="3429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aphicFrame>
          <p:nvGraphicFramePr>
            <p:cNvPr id="11" name="Object 12"/>
            <p:cNvGraphicFramePr>
              <a:graphicFrameLocks noChangeAspect="1"/>
            </p:cNvGraphicFramePr>
            <p:nvPr/>
          </p:nvGraphicFramePr>
          <p:xfrm>
            <a:off x="1900724" y="2719848"/>
            <a:ext cx="352425" cy="4619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31" name="方程式" r:id="rId3" imgW="3962400" imgH="5181600" progId="Equation.3">
                    <p:embed/>
                  </p:oleObj>
                </mc:Choice>
                <mc:Fallback>
                  <p:oleObj name="方程式" r:id="rId3" imgW="3962400" imgH="5181600" progId="Equation.3">
                    <p:embed/>
                    <p:pic>
                      <p:nvPicPr>
                        <p:cNvPr id="0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00724" y="2719848"/>
                          <a:ext cx="352425" cy="46196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2" name="橢圓 11"/>
          <p:cNvSpPr/>
          <p:nvPr/>
        </p:nvSpPr>
        <p:spPr>
          <a:xfrm rot="16200000">
            <a:off x="5732675" y="4107211"/>
            <a:ext cx="574158" cy="57415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橢圓 12"/>
          <p:cNvSpPr/>
          <p:nvPr/>
        </p:nvSpPr>
        <p:spPr>
          <a:xfrm rot="16200000">
            <a:off x="7280370" y="4147522"/>
            <a:ext cx="574158" cy="57415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橢圓 13"/>
          <p:cNvSpPr/>
          <p:nvPr/>
        </p:nvSpPr>
        <p:spPr>
          <a:xfrm rot="16200000">
            <a:off x="5699001" y="2429290"/>
            <a:ext cx="574158" cy="57415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橢圓 14"/>
          <p:cNvSpPr/>
          <p:nvPr/>
        </p:nvSpPr>
        <p:spPr>
          <a:xfrm rot="16200000">
            <a:off x="7271677" y="2439396"/>
            <a:ext cx="574158" cy="57415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6" name="群組 15"/>
          <p:cNvGrpSpPr/>
          <p:nvPr/>
        </p:nvGrpSpPr>
        <p:grpSpPr>
          <a:xfrm rot="16200000">
            <a:off x="6273747" y="4412990"/>
            <a:ext cx="1037222" cy="1638300"/>
            <a:chOff x="1013669" y="3459098"/>
            <a:chExt cx="1588876" cy="1638300"/>
          </a:xfrm>
        </p:grpSpPr>
        <p:cxnSp>
          <p:nvCxnSpPr>
            <p:cNvPr id="17" name="直線單箭頭接點 16"/>
            <p:cNvCxnSpPr/>
            <p:nvPr/>
          </p:nvCxnSpPr>
          <p:spPr>
            <a:xfrm flipV="1">
              <a:off x="1013669" y="3507292"/>
              <a:ext cx="1574937" cy="15851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群組 17"/>
            <p:cNvGrpSpPr/>
            <p:nvPr/>
          </p:nvGrpSpPr>
          <p:grpSpPr>
            <a:xfrm>
              <a:off x="1025705" y="3459098"/>
              <a:ext cx="1576840" cy="1638300"/>
              <a:chOff x="1025705" y="3459098"/>
              <a:chExt cx="1576840" cy="1638300"/>
            </a:xfrm>
          </p:grpSpPr>
          <p:cxnSp>
            <p:nvCxnSpPr>
              <p:cNvPr id="19" name="直線單箭頭接點 18"/>
              <p:cNvCxnSpPr/>
              <p:nvPr/>
            </p:nvCxnSpPr>
            <p:spPr>
              <a:xfrm>
                <a:off x="1048081" y="3459098"/>
                <a:ext cx="1548874" cy="16089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線單箭頭接點 19"/>
              <p:cNvCxnSpPr/>
              <p:nvPr/>
            </p:nvCxnSpPr>
            <p:spPr>
              <a:xfrm flipV="1">
                <a:off x="1025705" y="50973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線單箭頭接點 20"/>
              <p:cNvCxnSpPr/>
              <p:nvPr/>
            </p:nvCxnSpPr>
            <p:spPr>
              <a:xfrm flipV="1">
                <a:off x="1025705" y="34590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aphicFrame>
        <p:nvGraphicFramePr>
          <p:cNvPr id="22" name="Object 12"/>
          <p:cNvGraphicFramePr>
            <a:graphicFrameLocks noChangeAspect="1"/>
          </p:cNvGraphicFramePr>
          <p:nvPr/>
        </p:nvGraphicFramePr>
        <p:xfrm>
          <a:off x="7446683" y="1562087"/>
          <a:ext cx="379412" cy="46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2" name="方程式" r:id="rId5" imgW="4267200" imgH="5181600" progId="Equation.3">
                  <p:embed/>
                </p:oleObj>
              </mc:Choice>
              <mc:Fallback>
                <p:oleObj name="方程式" r:id="rId5" imgW="4267200" imgH="5181600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46683" y="1562087"/>
                        <a:ext cx="379412" cy="4619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12"/>
          <p:cNvGraphicFramePr>
            <a:graphicFrameLocks noChangeAspect="1"/>
          </p:cNvGraphicFramePr>
          <p:nvPr/>
        </p:nvGraphicFramePr>
        <p:xfrm>
          <a:off x="5863221" y="1565503"/>
          <a:ext cx="352425" cy="46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3" name="方程式" r:id="rId7" imgW="3962400" imgH="5181600" progId="Equation.3">
                  <p:embed/>
                </p:oleObj>
              </mc:Choice>
              <mc:Fallback>
                <p:oleObj name="方程式" r:id="rId7" imgW="3962400" imgH="5181600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63221" y="1565503"/>
                        <a:ext cx="352425" cy="4619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0" name="群組 29"/>
          <p:cNvGrpSpPr/>
          <p:nvPr/>
        </p:nvGrpSpPr>
        <p:grpSpPr>
          <a:xfrm rot="16200000">
            <a:off x="6273747" y="2750465"/>
            <a:ext cx="1037222" cy="1638300"/>
            <a:chOff x="1013669" y="3459098"/>
            <a:chExt cx="1588876" cy="1638300"/>
          </a:xfrm>
        </p:grpSpPr>
        <p:cxnSp>
          <p:nvCxnSpPr>
            <p:cNvPr id="31" name="直線單箭頭接點 30"/>
            <p:cNvCxnSpPr/>
            <p:nvPr/>
          </p:nvCxnSpPr>
          <p:spPr>
            <a:xfrm flipV="1">
              <a:off x="1013669" y="3507292"/>
              <a:ext cx="1574937" cy="15851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2" name="群組 31"/>
            <p:cNvGrpSpPr/>
            <p:nvPr/>
          </p:nvGrpSpPr>
          <p:grpSpPr>
            <a:xfrm>
              <a:off x="1025705" y="3459098"/>
              <a:ext cx="1576840" cy="1638300"/>
              <a:chOff x="1025705" y="3459098"/>
              <a:chExt cx="1576840" cy="1638300"/>
            </a:xfrm>
          </p:grpSpPr>
          <p:cxnSp>
            <p:nvCxnSpPr>
              <p:cNvPr id="33" name="直線單箭頭接點 32"/>
              <p:cNvCxnSpPr/>
              <p:nvPr/>
            </p:nvCxnSpPr>
            <p:spPr>
              <a:xfrm>
                <a:off x="1048081" y="3459098"/>
                <a:ext cx="1548874" cy="16089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線單箭頭接點 33"/>
              <p:cNvCxnSpPr/>
              <p:nvPr/>
            </p:nvCxnSpPr>
            <p:spPr>
              <a:xfrm flipV="1">
                <a:off x="1025705" y="50973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線單箭頭接點 34"/>
              <p:cNvCxnSpPr/>
              <p:nvPr/>
            </p:nvCxnSpPr>
            <p:spPr>
              <a:xfrm flipV="1">
                <a:off x="1025705" y="34590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0" name="手繪多邊形 39"/>
          <p:cNvSpPr/>
          <p:nvPr/>
        </p:nvSpPr>
        <p:spPr>
          <a:xfrm>
            <a:off x="5776506" y="2538619"/>
            <a:ext cx="419147" cy="365492"/>
          </a:xfrm>
          <a:custGeom>
            <a:avLst/>
            <a:gdLst>
              <a:gd name="connsiteX0" fmla="*/ 0 w 838200"/>
              <a:gd name="connsiteY0" fmla="*/ 619836 h 619836"/>
              <a:gd name="connsiteX1" fmla="*/ 361950 w 838200"/>
              <a:gd name="connsiteY1" fmla="*/ 486486 h 619836"/>
              <a:gd name="connsiteX2" fmla="*/ 457200 w 838200"/>
              <a:gd name="connsiteY2" fmla="*/ 257886 h 619836"/>
              <a:gd name="connsiteX3" fmla="*/ 552450 w 838200"/>
              <a:gd name="connsiteY3" fmla="*/ 29286 h 619836"/>
              <a:gd name="connsiteX4" fmla="*/ 838200 w 838200"/>
              <a:gd name="connsiteY4" fmla="*/ 10236 h 619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8200" h="619836">
                <a:moveTo>
                  <a:pt x="0" y="619836"/>
                </a:moveTo>
                <a:cubicBezTo>
                  <a:pt x="142875" y="583323"/>
                  <a:pt x="285750" y="546811"/>
                  <a:pt x="361950" y="486486"/>
                </a:cubicBezTo>
                <a:cubicBezTo>
                  <a:pt x="438150" y="426161"/>
                  <a:pt x="457200" y="257886"/>
                  <a:pt x="457200" y="257886"/>
                </a:cubicBezTo>
                <a:cubicBezTo>
                  <a:pt x="488950" y="181686"/>
                  <a:pt x="488950" y="70561"/>
                  <a:pt x="552450" y="29286"/>
                </a:cubicBezTo>
                <a:cubicBezTo>
                  <a:pt x="615950" y="-11989"/>
                  <a:pt x="727075" y="-877"/>
                  <a:pt x="838200" y="10236"/>
                </a:cubicBez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手繪多邊形 40"/>
          <p:cNvSpPr/>
          <p:nvPr/>
        </p:nvSpPr>
        <p:spPr>
          <a:xfrm>
            <a:off x="7360854" y="2556677"/>
            <a:ext cx="419147" cy="365492"/>
          </a:xfrm>
          <a:custGeom>
            <a:avLst/>
            <a:gdLst>
              <a:gd name="connsiteX0" fmla="*/ 0 w 838200"/>
              <a:gd name="connsiteY0" fmla="*/ 619836 h 619836"/>
              <a:gd name="connsiteX1" fmla="*/ 361950 w 838200"/>
              <a:gd name="connsiteY1" fmla="*/ 486486 h 619836"/>
              <a:gd name="connsiteX2" fmla="*/ 457200 w 838200"/>
              <a:gd name="connsiteY2" fmla="*/ 257886 h 619836"/>
              <a:gd name="connsiteX3" fmla="*/ 552450 w 838200"/>
              <a:gd name="connsiteY3" fmla="*/ 29286 h 619836"/>
              <a:gd name="connsiteX4" fmla="*/ 838200 w 838200"/>
              <a:gd name="connsiteY4" fmla="*/ 10236 h 619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8200" h="619836">
                <a:moveTo>
                  <a:pt x="0" y="619836"/>
                </a:moveTo>
                <a:cubicBezTo>
                  <a:pt x="142875" y="583323"/>
                  <a:pt x="285750" y="546811"/>
                  <a:pt x="361950" y="486486"/>
                </a:cubicBezTo>
                <a:cubicBezTo>
                  <a:pt x="438150" y="426161"/>
                  <a:pt x="457200" y="257886"/>
                  <a:pt x="457200" y="257886"/>
                </a:cubicBezTo>
                <a:cubicBezTo>
                  <a:pt x="488950" y="181686"/>
                  <a:pt x="488950" y="70561"/>
                  <a:pt x="552450" y="29286"/>
                </a:cubicBezTo>
                <a:cubicBezTo>
                  <a:pt x="615950" y="-11989"/>
                  <a:pt x="727075" y="-877"/>
                  <a:pt x="838200" y="10236"/>
                </a:cubicBez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手繪多邊形 41"/>
          <p:cNvSpPr/>
          <p:nvPr/>
        </p:nvSpPr>
        <p:spPr>
          <a:xfrm>
            <a:off x="7380505" y="4241552"/>
            <a:ext cx="419147" cy="365492"/>
          </a:xfrm>
          <a:custGeom>
            <a:avLst/>
            <a:gdLst>
              <a:gd name="connsiteX0" fmla="*/ 0 w 838200"/>
              <a:gd name="connsiteY0" fmla="*/ 619836 h 619836"/>
              <a:gd name="connsiteX1" fmla="*/ 361950 w 838200"/>
              <a:gd name="connsiteY1" fmla="*/ 486486 h 619836"/>
              <a:gd name="connsiteX2" fmla="*/ 457200 w 838200"/>
              <a:gd name="connsiteY2" fmla="*/ 257886 h 619836"/>
              <a:gd name="connsiteX3" fmla="*/ 552450 w 838200"/>
              <a:gd name="connsiteY3" fmla="*/ 29286 h 619836"/>
              <a:gd name="connsiteX4" fmla="*/ 838200 w 838200"/>
              <a:gd name="connsiteY4" fmla="*/ 10236 h 619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8200" h="619836">
                <a:moveTo>
                  <a:pt x="0" y="619836"/>
                </a:moveTo>
                <a:cubicBezTo>
                  <a:pt x="142875" y="583323"/>
                  <a:pt x="285750" y="546811"/>
                  <a:pt x="361950" y="486486"/>
                </a:cubicBezTo>
                <a:cubicBezTo>
                  <a:pt x="438150" y="426161"/>
                  <a:pt x="457200" y="257886"/>
                  <a:pt x="457200" y="257886"/>
                </a:cubicBezTo>
                <a:cubicBezTo>
                  <a:pt x="488950" y="181686"/>
                  <a:pt x="488950" y="70561"/>
                  <a:pt x="552450" y="29286"/>
                </a:cubicBezTo>
                <a:cubicBezTo>
                  <a:pt x="615950" y="-11989"/>
                  <a:pt x="727075" y="-877"/>
                  <a:pt x="838200" y="10236"/>
                </a:cubicBez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" name="手繪多邊形 42"/>
          <p:cNvSpPr/>
          <p:nvPr/>
        </p:nvSpPr>
        <p:spPr>
          <a:xfrm>
            <a:off x="5809198" y="4220425"/>
            <a:ext cx="419147" cy="365492"/>
          </a:xfrm>
          <a:custGeom>
            <a:avLst/>
            <a:gdLst>
              <a:gd name="connsiteX0" fmla="*/ 0 w 838200"/>
              <a:gd name="connsiteY0" fmla="*/ 619836 h 619836"/>
              <a:gd name="connsiteX1" fmla="*/ 361950 w 838200"/>
              <a:gd name="connsiteY1" fmla="*/ 486486 h 619836"/>
              <a:gd name="connsiteX2" fmla="*/ 457200 w 838200"/>
              <a:gd name="connsiteY2" fmla="*/ 257886 h 619836"/>
              <a:gd name="connsiteX3" fmla="*/ 552450 w 838200"/>
              <a:gd name="connsiteY3" fmla="*/ 29286 h 619836"/>
              <a:gd name="connsiteX4" fmla="*/ 838200 w 838200"/>
              <a:gd name="connsiteY4" fmla="*/ 10236 h 619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8200" h="619836">
                <a:moveTo>
                  <a:pt x="0" y="619836"/>
                </a:moveTo>
                <a:cubicBezTo>
                  <a:pt x="142875" y="583323"/>
                  <a:pt x="285750" y="546811"/>
                  <a:pt x="361950" y="486486"/>
                </a:cubicBezTo>
                <a:cubicBezTo>
                  <a:pt x="438150" y="426161"/>
                  <a:pt x="457200" y="257886"/>
                  <a:pt x="457200" y="257886"/>
                </a:cubicBezTo>
                <a:cubicBezTo>
                  <a:pt x="488950" y="181686"/>
                  <a:pt x="488950" y="70561"/>
                  <a:pt x="552450" y="29286"/>
                </a:cubicBezTo>
                <a:cubicBezTo>
                  <a:pt x="615950" y="-11989"/>
                  <a:pt x="727075" y="-877"/>
                  <a:pt x="838200" y="10236"/>
                </a:cubicBez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7" name="矩形 46"/>
          <p:cNvSpPr/>
          <p:nvPr/>
        </p:nvSpPr>
        <p:spPr>
          <a:xfrm>
            <a:off x="3542863" y="5683875"/>
            <a:ext cx="103342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solidFill>
                  <a:srgbClr val="FF0000"/>
                </a:solidFill>
              </a:rPr>
              <a:t>Taipei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  <p:sp>
        <p:nvSpPr>
          <p:cNvPr id="48" name="向右箭號 47"/>
          <p:cNvSpPr/>
          <p:nvPr/>
        </p:nvSpPr>
        <p:spPr>
          <a:xfrm>
            <a:off x="4600100" y="5779125"/>
            <a:ext cx="868614" cy="3978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9" name="矩形 48"/>
          <p:cNvSpPr/>
          <p:nvPr/>
        </p:nvSpPr>
        <p:spPr>
          <a:xfrm>
            <a:off x="5562462" y="5640749"/>
            <a:ext cx="2503046" cy="6280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文字方塊 23"/>
          <p:cNvSpPr txBox="1"/>
          <p:nvPr/>
        </p:nvSpPr>
        <p:spPr>
          <a:xfrm>
            <a:off x="834177" y="2669860"/>
            <a:ext cx="20029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Input: a word</a:t>
            </a:r>
            <a:endParaRPr lang="zh-TW" altLang="en-US" sz="2400" dirty="0"/>
          </a:p>
        </p:txBody>
      </p:sp>
      <p:sp>
        <p:nvSpPr>
          <p:cNvPr id="65" name="文字方塊 64"/>
          <p:cNvSpPr txBox="1"/>
          <p:nvPr/>
        </p:nvSpPr>
        <p:spPr>
          <a:xfrm>
            <a:off x="1645713" y="3136112"/>
            <a:ext cx="34339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(Each word is represented as a vector)</a:t>
            </a:r>
            <a:endParaRPr lang="zh-TW" altLang="en-US" sz="2400" dirty="0"/>
          </a:p>
        </p:txBody>
      </p:sp>
      <p:sp>
        <p:nvSpPr>
          <p:cNvPr id="70" name="文字方塊 69"/>
          <p:cNvSpPr txBox="1"/>
          <p:nvPr/>
        </p:nvSpPr>
        <p:spPr>
          <a:xfrm>
            <a:off x="834177" y="1784875"/>
            <a:ext cx="36267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Solving slot filling by Feedforward network?</a:t>
            </a:r>
            <a:endParaRPr lang="zh-TW" alt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48" grpId="0" animBg="1"/>
      <p:bldP spid="49" grpId="0" animBg="1"/>
      <p:bldP spid="24" grpId="0"/>
      <p:bldP spid="6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LSTM</a:t>
            </a:r>
            <a:endParaRPr lang="zh-TW" altLang="en-US" dirty="0"/>
          </a:p>
        </p:txBody>
      </p:sp>
      <p:grpSp>
        <p:nvGrpSpPr>
          <p:cNvPr id="165" name="群組 164"/>
          <p:cNvGrpSpPr/>
          <p:nvPr/>
        </p:nvGrpSpPr>
        <p:grpSpPr>
          <a:xfrm>
            <a:off x="2197222" y="5873236"/>
            <a:ext cx="907572" cy="461665"/>
            <a:chOff x="4765592" y="6396335"/>
            <a:chExt cx="907572" cy="461665"/>
          </a:xfrm>
        </p:grpSpPr>
        <p:sp>
          <p:nvSpPr>
            <p:cNvPr id="42" name="矩形 41"/>
            <p:cNvSpPr/>
            <p:nvPr/>
          </p:nvSpPr>
          <p:spPr>
            <a:xfrm>
              <a:off x="4823114" y="6442783"/>
              <a:ext cx="720000" cy="36877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3" name="文字方塊 42"/>
            <p:cNvSpPr txBox="1"/>
            <p:nvPr/>
          </p:nvSpPr>
          <p:spPr>
            <a:xfrm>
              <a:off x="4765592" y="6396335"/>
              <a:ext cx="9075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 err="1"/>
                <a:t>x</a:t>
              </a:r>
              <a:r>
                <a:rPr lang="en-US" altLang="zh-TW" sz="2400" baseline="30000" dirty="0" err="1"/>
                <a:t>t</a:t>
              </a:r>
              <a:endParaRPr lang="zh-TW" altLang="en-US" sz="2400" baseline="30000" dirty="0"/>
            </a:p>
          </p:txBody>
        </p:sp>
      </p:grpSp>
      <p:sp>
        <p:nvSpPr>
          <p:cNvPr id="45" name="矩形 44"/>
          <p:cNvSpPr/>
          <p:nvPr/>
        </p:nvSpPr>
        <p:spPr>
          <a:xfrm>
            <a:off x="2637175" y="4734135"/>
            <a:ext cx="72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z</a:t>
            </a:r>
            <a:endParaRPr lang="zh-TW" altLang="en-US" sz="2400" dirty="0"/>
          </a:p>
        </p:txBody>
      </p:sp>
      <p:sp>
        <p:nvSpPr>
          <p:cNvPr id="46" name="矩形 45"/>
          <p:cNvSpPr/>
          <p:nvPr/>
        </p:nvSpPr>
        <p:spPr>
          <a:xfrm>
            <a:off x="1744329" y="4734135"/>
            <a:ext cx="72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err="1"/>
              <a:t>z</a:t>
            </a:r>
            <a:r>
              <a:rPr lang="en-US" altLang="zh-TW" sz="2400" baseline="30000" dirty="0" err="1"/>
              <a:t>i</a:t>
            </a:r>
            <a:endParaRPr lang="zh-TW" altLang="en-US" sz="2400" baseline="30000" dirty="0"/>
          </a:p>
        </p:txBody>
      </p:sp>
      <p:grpSp>
        <p:nvGrpSpPr>
          <p:cNvPr id="49" name="群組 48"/>
          <p:cNvGrpSpPr/>
          <p:nvPr/>
        </p:nvGrpSpPr>
        <p:grpSpPr>
          <a:xfrm>
            <a:off x="2439114" y="3723923"/>
            <a:ext cx="438150" cy="438150"/>
            <a:chOff x="6656524" y="2699227"/>
            <a:chExt cx="438150" cy="438150"/>
          </a:xfrm>
        </p:grpSpPr>
        <p:sp>
          <p:nvSpPr>
            <p:cNvPr id="47" name="橢圓 46"/>
            <p:cNvSpPr/>
            <p:nvPr/>
          </p:nvSpPr>
          <p:spPr>
            <a:xfrm>
              <a:off x="6656524" y="2699227"/>
              <a:ext cx="438150" cy="43815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8" name="文字方塊 47"/>
                <p:cNvSpPr txBox="1"/>
                <p:nvPr/>
              </p:nvSpPr>
              <p:spPr>
                <a:xfrm>
                  <a:off x="6766595" y="2808578"/>
                  <a:ext cx="21800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zh-TW" alt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48" name="文字方塊 4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66595" y="2808578"/>
                  <a:ext cx="218008" cy="276999"/>
                </a:xfrm>
                <a:prstGeom prst="rect">
                  <a:avLst/>
                </a:prstGeom>
                <a:blipFill rotWithShape="1">
                  <a:blip r:embed="rId1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0" name="矩形 49"/>
          <p:cNvSpPr/>
          <p:nvPr/>
        </p:nvSpPr>
        <p:spPr>
          <a:xfrm>
            <a:off x="859869" y="4734135"/>
            <a:ext cx="72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err="1"/>
              <a:t>z</a:t>
            </a:r>
            <a:r>
              <a:rPr lang="en-US" altLang="zh-TW" sz="2400" baseline="30000" dirty="0" err="1"/>
              <a:t>f</a:t>
            </a:r>
            <a:endParaRPr lang="zh-TW" altLang="en-US" sz="2400" baseline="30000" dirty="0"/>
          </a:p>
        </p:txBody>
      </p:sp>
      <p:sp>
        <p:nvSpPr>
          <p:cNvPr id="51" name="矩形 50"/>
          <p:cNvSpPr/>
          <p:nvPr/>
        </p:nvSpPr>
        <p:spPr>
          <a:xfrm>
            <a:off x="3521635" y="4739331"/>
            <a:ext cx="72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z</a:t>
            </a:r>
            <a:r>
              <a:rPr lang="en-US" altLang="zh-TW" sz="2400" baseline="30000" dirty="0"/>
              <a:t>o</a:t>
            </a:r>
            <a:endParaRPr lang="zh-TW" altLang="en-US" sz="2400" baseline="30000" dirty="0"/>
          </a:p>
        </p:txBody>
      </p:sp>
      <p:grpSp>
        <p:nvGrpSpPr>
          <p:cNvPr id="52" name="群組 51"/>
          <p:cNvGrpSpPr/>
          <p:nvPr/>
        </p:nvGrpSpPr>
        <p:grpSpPr>
          <a:xfrm>
            <a:off x="1000794" y="2751799"/>
            <a:ext cx="438150" cy="438150"/>
            <a:chOff x="6656524" y="2699227"/>
            <a:chExt cx="438150" cy="438150"/>
          </a:xfrm>
        </p:grpSpPr>
        <p:sp>
          <p:nvSpPr>
            <p:cNvPr id="53" name="橢圓 52"/>
            <p:cNvSpPr/>
            <p:nvPr/>
          </p:nvSpPr>
          <p:spPr>
            <a:xfrm>
              <a:off x="6656524" y="2699227"/>
              <a:ext cx="438150" cy="43815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4" name="文字方塊 53"/>
                <p:cNvSpPr txBox="1"/>
                <p:nvPr/>
              </p:nvSpPr>
              <p:spPr>
                <a:xfrm>
                  <a:off x="6766595" y="2808578"/>
                  <a:ext cx="21800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zh-TW" alt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54" name="文字方塊 5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66595" y="2808578"/>
                  <a:ext cx="218008" cy="276999"/>
                </a:xfrm>
                <a:prstGeom prst="rect">
                  <a:avLst/>
                </a:prstGeom>
                <a:blipFill rotWithShape="1">
                  <a:blip r:embed="rId1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5" name="群組 54"/>
          <p:cNvGrpSpPr/>
          <p:nvPr/>
        </p:nvGrpSpPr>
        <p:grpSpPr>
          <a:xfrm>
            <a:off x="2418100" y="2738582"/>
            <a:ext cx="438150" cy="438150"/>
            <a:chOff x="6656524" y="2699227"/>
            <a:chExt cx="438150" cy="438150"/>
          </a:xfrm>
        </p:grpSpPr>
        <p:sp>
          <p:nvSpPr>
            <p:cNvPr id="56" name="橢圓 55"/>
            <p:cNvSpPr/>
            <p:nvPr/>
          </p:nvSpPr>
          <p:spPr>
            <a:xfrm>
              <a:off x="6656524" y="2699227"/>
              <a:ext cx="438150" cy="438150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7" name="文字方塊 56"/>
                <p:cNvSpPr txBox="1"/>
                <p:nvPr/>
              </p:nvSpPr>
              <p:spPr>
                <a:xfrm>
                  <a:off x="6766595" y="2808578"/>
                  <a:ext cx="28373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TW" alt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＋</m:t>
                        </m:r>
                      </m:oMath>
                    </m:oMathPara>
                  </a14:m>
                  <a:endParaRPr lang="zh-TW" alt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57" name="文字方塊 5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66595" y="2808578"/>
                  <a:ext cx="283732" cy="276999"/>
                </a:xfrm>
                <a:prstGeom prst="rect">
                  <a:avLst/>
                </a:prstGeom>
                <a:blipFill rotWithShape="1">
                  <a:blip r:embed="rId2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8" name="群組 57"/>
          <p:cNvGrpSpPr/>
          <p:nvPr/>
        </p:nvGrpSpPr>
        <p:grpSpPr>
          <a:xfrm>
            <a:off x="3676862" y="2747033"/>
            <a:ext cx="438150" cy="438150"/>
            <a:chOff x="6656524" y="2699227"/>
            <a:chExt cx="438150" cy="438150"/>
          </a:xfrm>
        </p:grpSpPr>
        <p:sp>
          <p:nvSpPr>
            <p:cNvPr id="59" name="橢圓 58"/>
            <p:cNvSpPr/>
            <p:nvPr/>
          </p:nvSpPr>
          <p:spPr>
            <a:xfrm>
              <a:off x="6656524" y="2699227"/>
              <a:ext cx="438150" cy="43815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0" name="文字方塊 59"/>
                <p:cNvSpPr txBox="1"/>
                <p:nvPr/>
              </p:nvSpPr>
              <p:spPr>
                <a:xfrm>
                  <a:off x="6766595" y="2808578"/>
                  <a:ext cx="21800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zh-TW" alt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60" name="文字方塊 5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66595" y="2808578"/>
                  <a:ext cx="218008" cy="276999"/>
                </a:xfrm>
                <a:prstGeom prst="rect">
                  <a:avLst/>
                </a:prstGeom>
                <a:blipFill rotWithShape="1">
                  <a:blip r:embed="rId1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2" name="矩形 61"/>
          <p:cNvSpPr/>
          <p:nvPr/>
        </p:nvSpPr>
        <p:spPr>
          <a:xfrm>
            <a:off x="3538504" y="1409486"/>
            <a:ext cx="720000" cy="4320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3" name="文字方塊 62"/>
          <p:cNvSpPr txBox="1"/>
          <p:nvPr/>
        </p:nvSpPr>
        <p:spPr>
          <a:xfrm>
            <a:off x="3456932" y="1395097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err="1"/>
              <a:t>y</a:t>
            </a:r>
            <a:r>
              <a:rPr lang="en-US" altLang="zh-TW" sz="2400" baseline="30000" dirty="0" err="1"/>
              <a:t>t</a:t>
            </a:r>
            <a:endParaRPr lang="zh-TW" altLang="en-US" sz="2400" baseline="30000" dirty="0"/>
          </a:p>
        </p:txBody>
      </p:sp>
      <p:pic>
        <p:nvPicPr>
          <p:cNvPr id="133" name="圖片 1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4218" y="3760795"/>
            <a:ext cx="371475" cy="371475"/>
          </a:xfrm>
          <a:prstGeom prst="rect">
            <a:avLst/>
          </a:prstGeom>
        </p:spPr>
      </p:pic>
      <p:pic>
        <p:nvPicPr>
          <p:cNvPr id="134" name="圖片 1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0038" y="3757261"/>
            <a:ext cx="371475" cy="371475"/>
          </a:xfrm>
          <a:prstGeom prst="rect">
            <a:avLst/>
          </a:prstGeom>
        </p:spPr>
      </p:pic>
      <p:pic>
        <p:nvPicPr>
          <p:cNvPr id="135" name="圖片 1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1643" y="3757260"/>
            <a:ext cx="371475" cy="371475"/>
          </a:xfrm>
          <a:prstGeom prst="rect">
            <a:avLst/>
          </a:prstGeom>
        </p:spPr>
      </p:pic>
      <p:pic>
        <p:nvPicPr>
          <p:cNvPr id="136" name="圖片 13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5743" y="2764253"/>
            <a:ext cx="371475" cy="371475"/>
          </a:xfrm>
          <a:prstGeom prst="rect">
            <a:avLst/>
          </a:prstGeom>
        </p:spPr>
      </p:pic>
      <p:cxnSp>
        <p:nvCxnSpPr>
          <p:cNvPr id="139" name="直線單箭頭接點 138"/>
          <p:cNvCxnSpPr/>
          <p:nvPr/>
        </p:nvCxnSpPr>
        <p:spPr>
          <a:xfrm flipH="1" flipV="1">
            <a:off x="1213027" y="4138591"/>
            <a:ext cx="1" cy="57650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直線單箭頭接點 141"/>
          <p:cNvCxnSpPr/>
          <p:nvPr/>
        </p:nvCxnSpPr>
        <p:spPr>
          <a:xfrm flipH="1" flipV="1">
            <a:off x="1219189" y="3166147"/>
            <a:ext cx="1" cy="57650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直線單箭頭接點 143"/>
          <p:cNvCxnSpPr>
            <a:endCxn id="56" idx="2"/>
          </p:cNvCxnSpPr>
          <p:nvPr/>
        </p:nvCxnSpPr>
        <p:spPr>
          <a:xfrm flipV="1">
            <a:off x="1464255" y="2957657"/>
            <a:ext cx="95384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直線單箭頭接點 148"/>
          <p:cNvCxnSpPr>
            <a:endCxn id="47" idx="4"/>
          </p:cNvCxnSpPr>
          <p:nvPr/>
        </p:nvCxnSpPr>
        <p:spPr>
          <a:xfrm flipH="1" flipV="1">
            <a:off x="2658189" y="4162073"/>
            <a:ext cx="295984" cy="54883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直線單箭頭接點 151"/>
          <p:cNvCxnSpPr/>
          <p:nvPr/>
        </p:nvCxnSpPr>
        <p:spPr>
          <a:xfrm flipH="1" flipV="1">
            <a:off x="2079954" y="4125538"/>
            <a:ext cx="1" cy="57650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直線單箭頭接點 152"/>
          <p:cNvCxnSpPr/>
          <p:nvPr/>
        </p:nvCxnSpPr>
        <p:spPr>
          <a:xfrm flipH="1" flipV="1">
            <a:off x="2655226" y="3111098"/>
            <a:ext cx="1" cy="57650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直線單箭頭接點 153"/>
          <p:cNvCxnSpPr>
            <a:endCxn id="47" idx="2"/>
          </p:cNvCxnSpPr>
          <p:nvPr/>
        </p:nvCxnSpPr>
        <p:spPr>
          <a:xfrm>
            <a:off x="2242352" y="3929424"/>
            <a:ext cx="196762" cy="1357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直線單箭頭接點 156"/>
          <p:cNvCxnSpPr/>
          <p:nvPr/>
        </p:nvCxnSpPr>
        <p:spPr>
          <a:xfrm flipH="1" flipV="1">
            <a:off x="3881634" y="4098155"/>
            <a:ext cx="1" cy="57650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直線單箭頭接點 157"/>
          <p:cNvCxnSpPr/>
          <p:nvPr/>
        </p:nvCxnSpPr>
        <p:spPr>
          <a:xfrm flipH="1" flipV="1">
            <a:off x="3892959" y="3186826"/>
            <a:ext cx="1" cy="57650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直線單箭頭接點 158"/>
          <p:cNvCxnSpPr/>
          <p:nvPr/>
        </p:nvCxnSpPr>
        <p:spPr>
          <a:xfrm>
            <a:off x="2896935" y="2949990"/>
            <a:ext cx="275067" cy="1897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直線單箭頭接點 160"/>
          <p:cNvCxnSpPr/>
          <p:nvPr/>
        </p:nvCxnSpPr>
        <p:spPr>
          <a:xfrm>
            <a:off x="3455390" y="2962288"/>
            <a:ext cx="275067" cy="1897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向下箭號 161"/>
          <p:cNvSpPr/>
          <p:nvPr/>
        </p:nvSpPr>
        <p:spPr>
          <a:xfrm flipV="1">
            <a:off x="3691643" y="1935577"/>
            <a:ext cx="438150" cy="748396"/>
          </a:xfrm>
          <a:prstGeom prst="down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3" name="向下箭號 162"/>
          <p:cNvSpPr/>
          <p:nvPr/>
        </p:nvSpPr>
        <p:spPr>
          <a:xfrm rot="2610135" flipV="1">
            <a:off x="3412627" y="5176513"/>
            <a:ext cx="438150" cy="748396"/>
          </a:xfrm>
          <a:prstGeom prst="down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4" name="向下箭號 163"/>
          <p:cNvSpPr/>
          <p:nvPr/>
        </p:nvSpPr>
        <p:spPr>
          <a:xfrm rot="19634133" flipV="1">
            <a:off x="2022419" y="5197306"/>
            <a:ext cx="438150" cy="625209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6" name="向下箭號 165"/>
          <p:cNvSpPr/>
          <p:nvPr/>
        </p:nvSpPr>
        <p:spPr>
          <a:xfrm rot="1779305" flipV="1">
            <a:off x="2714297" y="5202695"/>
            <a:ext cx="438150" cy="606679"/>
          </a:xfrm>
          <a:prstGeom prst="down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7" name="向下箭號 166"/>
          <p:cNvSpPr/>
          <p:nvPr/>
        </p:nvSpPr>
        <p:spPr>
          <a:xfrm rot="18851723" flipV="1">
            <a:off x="1248914" y="5165149"/>
            <a:ext cx="438150" cy="748396"/>
          </a:xfrm>
          <a:prstGeom prst="down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71" name="群組 170"/>
          <p:cNvGrpSpPr/>
          <p:nvPr/>
        </p:nvGrpSpPr>
        <p:grpSpPr>
          <a:xfrm>
            <a:off x="6246925" y="5876094"/>
            <a:ext cx="907572" cy="461665"/>
            <a:chOff x="4765592" y="6396335"/>
            <a:chExt cx="907572" cy="461665"/>
          </a:xfrm>
        </p:grpSpPr>
        <p:sp>
          <p:nvSpPr>
            <p:cNvPr id="172" name="矩形 171"/>
            <p:cNvSpPr/>
            <p:nvPr/>
          </p:nvSpPr>
          <p:spPr>
            <a:xfrm>
              <a:off x="4823114" y="6442783"/>
              <a:ext cx="720000" cy="36877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3" name="文字方塊 172"/>
            <p:cNvSpPr txBox="1"/>
            <p:nvPr/>
          </p:nvSpPr>
          <p:spPr>
            <a:xfrm>
              <a:off x="4765592" y="6396335"/>
              <a:ext cx="9075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x</a:t>
              </a:r>
              <a:r>
                <a:rPr lang="en-US" altLang="zh-TW" sz="2400" baseline="30000" dirty="0"/>
                <a:t>t+1</a:t>
              </a:r>
              <a:endParaRPr lang="zh-TW" altLang="en-US" sz="2400" baseline="30000" dirty="0"/>
            </a:p>
          </p:txBody>
        </p:sp>
      </p:grpSp>
      <p:sp>
        <p:nvSpPr>
          <p:cNvPr id="174" name="矩形 173"/>
          <p:cNvSpPr/>
          <p:nvPr/>
        </p:nvSpPr>
        <p:spPr>
          <a:xfrm>
            <a:off x="6686878" y="4736993"/>
            <a:ext cx="72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z</a:t>
            </a:r>
            <a:endParaRPr lang="zh-TW" altLang="en-US" sz="2400" dirty="0"/>
          </a:p>
        </p:txBody>
      </p:sp>
      <p:sp>
        <p:nvSpPr>
          <p:cNvPr id="175" name="矩形 174"/>
          <p:cNvSpPr/>
          <p:nvPr/>
        </p:nvSpPr>
        <p:spPr>
          <a:xfrm>
            <a:off x="5794032" y="4736993"/>
            <a:ext cx="72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err="1"/>
              <a:t>z</a:t>
            </a:r>
            <a:r>
              <a:rPr lang="en-US" altLang="zh-TW" sz="2400" baseline="30000" dirty="0" err="1"/>
              <a:t>i</a:t>
            </a:r>
            <a:endParaRPr lang="zh-TW" altLang="en-US" sz="2400" baseline="30000" dirty="0"/>
          </a:p>
        </p:txBody>
      </p:sp>
      <p:grpSp>
        <p:nvGrpSpPr>
          <p:cNvPr id="176" name="群組 175"/>
          <p:cNvGrpSpPr/>
          <p:nvPr/>
        </p:nvGrpSpPr>
        <p:grpSpPr>
          <a:xfrm>
            <a:off x="6488817" y="3726781"/>
            <a:ext cx="438150" cy="438150"/>
            <a:chOff x="6656524" y="2699227"/>
            <a:chExt cx="438150" cy="438150"/>
          </a:xfrm>
        </p:grpSpPr>
        <p:sp>
          <p:nvSpPr>
            <p:cNvPr id="177" name="橢圓 176"/>
            <p:cNvSpPr/>
            <p:nvPr/>
          </p:nvSpPr>
          <p:spPr>
            <a:xfrm>
              <a:off x="6656524" y="2699227"/>
              <a:ext cx="438150" cy="43815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78" name="文字方塊 177"/>
                <p:cNvSpPr txBox="1"/>
                <p:nvPr/>
              </p:nvSpPr>
              <p:spPr>
                <a:xfrm>
                  <a:off x="6766595" y="2808578"/>
                  <a:ext cx="21800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zh-TW" alt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178" name="文字方塊 17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66595" y="2808578"/>
                  <a:ext cx="218008" cy="276999"/>
                </a:xfrm>
                <a:prstGeom prst="rect">
                  <a:avLst/>
                </a:prstGeom>
                <a:blipFill rotWithShape="1">
                  <a:blip r:embed="rId1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79" name="矩形 178"/>
          <p:cNvSpPr/>
          <p:nvPr/>
        </p:nvSpPr>
        <p:spPr>
          <a:xfrm>
            <a:off x="4909572" y="4736993"/>
            <a:ext cx="72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err="1"/>
              <a:t>z</a:t>
            </a:r>
            <a:r>
              <a:rPr lang="en-US" altLang="zh-TW" sz="2400" baseline="30000" dirty="0" err="1"/>
              <a:t>f</a:t>
            </a:r>
            <a:endParaRPr lang="zh-TW" altLang="en-US" sz="2400" baseline="30000" dirty="0"/>
          </a:p>
        </p:txBody>
      </p:sp>
      <p:sp>
        <p:nvSpPr>
          <p:cNvPr id="180" name="矩形 179"/>
          <p:cNvSpPr/>
          <p:nvPr/>
        </p:nvSpPr>
        <p:spPr>
          <a:xfrm>
            <a:off x="7571338" y="4742189"/>
            <a:ext cx="72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z</a:t>
            </a:r>
            <a:r>
              <a:rPr lang="en-US" altLang="zh-TW" sz="2400" baseline="30000" dirty="0"/>
              <a:t>o</a:t>
            </a:r>
            <a:endParaRPr lang="zh-TW" altLang="en-US" sz="2400" baseline="30000" dirty="0"/>
          </a:p>
        </p:txBody>
      </p:sp>
      <p:grpSp>
        <p:nvGrpSpPr>
          <p:cNvPr id="181" name="群組 180"/>
          <p:cNvGrpSpPr/>
          <p:nvPr/>
        </p:nvGrpSpPr>
        <p:grpSpPr>
          <a:xfrm>
            <a:off x="5050497" y="2754657"/>
            <a:ext cx="438150" cy="438150"/>
            <a:chOff x="6656524" y="2699227"/>
            <a:chExt cx="438150" cy="438150"/>
          </a:xfrm>
        </p:grpSpPr>
        <p:sp>
          <p:nvSpPr>
            <p:cNvPr id="182" name="橢圓 181"/>
            <p:cNvSpPr/>
            <p:nvPr/>
          </p:nvSpPr>
          <p:spPr>
            <a:xfrm>
              <a:off x="6656524" y="2699227"/>
              <a:ext cx="438150" cy="43815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83" name="文字方塊 182"/>
                <p:cNvSpPr txBox="1"/>
                <p:nvPr/>
              </p:nvSpPr>
              <p:spPr>
                <a:xfrm>
                  <a:off x="6766595" y="2808578"/>
                  <a:ext cx="21800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zh-TW" alt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183" name="文字方塊 18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66595" y="2808578"/>
                  <a:ext cx="218008" cy="276999"/>
                </a:xfrm>
                <a:prstGeom prst="rect">
                  <a:avLst/>
                </a:prstGeom>
                <a:blipFill rotWithShape="1">
                  <a:blip r:embed="rId1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84" name="群組 183"/>
          <p:cNvGrpSpPr/>
          <p:nvPr/>
        </p:nvGrpSpPr>
        <p:grpSpPr>
          <a:xfrm>
            <a:off x="6467803" y="2741440"/>
            <a:ext cx="438150" cy="438150"/>
            <a:chOff x="6656524" y="2699227"/>
            <a:chExt cx="438150" cy="438150"/>
          </a:xfrm>
        </p:grpSpPr>
        <p:sp>
          <p:nvSpPr>
            <p:cNvPr id="185" name="橢圓 184"/>
            <p:cNvSpPr/>
            <p:nvPr/>
          </p:nvSpPr>
          <p:spPr>
            <a:xfrm>
              <a:off x="6656524" y="2699227"/>
              <a:ext cx="438150" cy="438150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86" name="文字方塊 185"/>
                <p:cNvSpPr txBox="1"/>
                <p:nvPr/>
              </p:nvSpPr>
              <p:spPr>
                <a:xfrm>
                  <a:off x="6766595" y="2808578"/>
                  <a:ext cx="28373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TW" alt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＋</m:t>
                        </m:r>
                      </m:oMath>
                    </m:oMathPara>
                  </a14:m>
                  <a:endParaRPr lang="zh-TW" alt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186" name="文字方塊 18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66595" y="2808578"/>
                  <a:ext cx="283732" cy="276999"/>
                </a:xfrm>
                <a:prstGeom prst="rect">
                  <a:avLst/>
                </a:prstGeom>
                <a:blipFill rotWithShape="1">
                  <a:blip r:embed="rId2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87" name="群組 186"/>
          <p:cNvGrpSpPr/>
          <p:nvPr/>
        </p:nvGrpSpPr>
        <p:grpSpPr>
          <a:xfrm>
            <a:off x="7726565" y="2749891"/>
            <a:ext cx="438150" cy="438150"/>
            <a:chOff x="6656524" y="2699227"/>
            <a:chExt cx="438150" cy="438150"/>
          </a:xfrm>
        </p:grpSpPr>
        <p:sp>
          <p:nvSpPr>
            <p:cNvPr id="188" name="橢圓 187"/>
            <p:cNvSpPr/>
            <p:nvPr/>
          </p:nvSpPr>
          <p:spPr>
            <a:xfrm>
              <a:off x="6656524" y="2699227"/>
              <a:ext cx="438150" cy="43815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89" name="文字方塊 188"/>
                <p:cNvSpPr txBox="1"/>
                <p:nvPr/>
              </p:nvSpPr>
              <p:spPr>
                <a:xfrm>
                  <a:off x="6766595" y="2808578"/>
                  <a:ext cx="21800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zh-TW" alt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189" name="文字方塊 18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66595" y="2808578"/>
                  <a:ext cx="218008" cy="276999"/>
                </a:xfrm>
                <a:prstGeom prst="rect">
                  <a:avLst/>
                </a:prstGeom>
                <a:blipFill rotWithShape="1">
                  <a:blip r:embed="rId1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27" name="群組 226"/>
          <p:cNvGrpSpPr/>
          <p:nvPr/>
        </p:nvGrpSpPr>
        <p:grpSpPr>
          <a:xfrm>
            <a:off x="7533985" y="1397855"/>
            <a:ext cx="907572" cy="461665"/>
            <a:chOff x="7533985" y="1397855"/>
            <a:chExt cx="907572" cy="461665"/>
          </a:xfrm>
        </p:grpSpPr>
        <p:sp>
          <p:nvSpPr>
            <p:cNvPr id="190" name="矩形 189"/>
            <p:cNvSpPr/>
            <p:nvPr/>
          </p:nvSpPr>
          <p:spPr>
            <a:xfrm>
              <a:off x="7588207" y="1412344"/>
              <a:ext cx="720000" cy="432000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1" name="文字方塊 190"/>
            <p:cNvSpPr txBox="1"/>
            <p:nvPr/>
          </p:nvSpPr>
          <p:spPr>
            <a:xfrm>
              <a:off x="7533985" y="1397855"/>
              <a:ext cx="9075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y</a:t>
              </a:r>
              <a:r>
                <a:rPr lang="en-US" altLang="zh-TW" sz="2400" baseline="30000" dirty="0"/>
                <a:t>t+1</a:t>
              </a:r>
              <a:endParaRPr lang="zh-TW" altLang="en-US" sz="2400" baseline="30000" dirty="0"/>
            </a:p>
          </p:txBody>
        </p:sp>
      </p:grpSp>
      <p:pic>
        <p:nvPicPr>
          <p:cNvPr id="192" name="圖片 19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921" y="3763653"/>
            <a:ext cx="371475" cy="371475"/>
          </a:xfrm>
          <a:prstGeom prst="rect">
            <a:avLst/>
          </a:prstGeom>
        </p:spPr>
      </p:pic>
      <p:pic>
        <p:nvPicPr>
          <p:cNvPr id="193" name="圖片 19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9741" y="3760119"/>
            <a:ext cx="371475" cy="371475"/>
          </a:xfrm>
          <a:prstGeom prst="rect">
            <a:avLst/>
          </a:prstGeom>
        </p:spPr>
      </p:pic>
      <p:pic>
        <p:nvPicPr>
          <p:cNvPr id="194" name="圖片 19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1346" y="3760118"/>
            <a:ext cx="371475" cy="371475"/>
          </a:xfrm>
          <a:prstGeom prst="rect">
            <a:avLst/>
          </a:prstGeom>
        </p:spPr>
      </p:pic>
      <p:pic>
        <p:nvPicPr>
          <p:cNvPr id="195" name="圖片 19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5446" y="2767111"/>
            <a:ext cx="371475" cy="371475"/>
          </a:xfrm>
          <a:prstGeom prst="rect">
            <a:avLst/>
          </a:prstGeom>
        </p:spPr>
      </p:pic>
      <p:cxnSp>
        <p:nvCxnSpPr>
          <p:cNvPr id="196" name="直線單箭頭接點 195"/>
          <p:cNvCxnSpPr/>
          <p:nvPr/>
        </p:nvCxnSpPr>
        <p:spPr>
          <a:xfrm flipH="1" flipV="1">
            <a:off x="5262730" y="4141449"/>
            <a:ext cx="1" cy="57650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直線單箭頭接點 196"/>
          <p:cNvCxnSpPr/>
          <p:nvPr/>
        </p:nvCxnSpPr>
        <p:spPr>
          <a:xfrm flipH="1" flipV="1">
            <a:off x="5268892" y="3169005"/>
            <a:ext cx="1" cy="57650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直線單箭頭接點 197"/>
          <p:cNvCxnSpPr>
            <a:endCxn id="185" idx="2"/>
          </p:cNvCxnSpPr>
          <p:nvPr/>
        </p:nvCxnSpPr>
        <p:spPr>
          <a:xfrm flipV="1">
            <a:off x="5513958" y="2960515"/>
            <a:ext cx="95384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直線單箭頭接點 198"/>
          <p:cNvCxnSpPr>
            <a:endCxn id="177" idx="4"/>
          </p:cNvCxnSpPr>
          <p:nvPr/>
        </p:nvCxnSpPr>
        <p:spPr>
          <a:xfrm flipH="1" flipV="1">
            <a:off x="6707892" y="4164931"/>
            <a:ext cx="295984" cy="54883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直線單箭頭接點 199"/>
          <p:cNvCxnSpPr/>
          <p:nvPr/>
        </p:nvCxnSpPr>
        <p:spPr>
          <a:xfrm flipH="1" flipV="1">
            <a:off x="6129657" y="4128396"/>
            <a:ext cx="1" cy="57650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直線單箭頭接點 200"/>
          <p:cNvCxnSpPr/>
          <p:nvPr/>
        </p:nvCxnSpPr>
        <p:spPr>
          <a:xfrm flipH="1" flipV="1">
            <a:off x="6704929" y="3113956"/>
            <a:ext cx="1" cy="57650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直線單箭頭接點 201"/>
          <p:cNvCxnSpPr>
            <a:endCxn id="177" idx="2"/>
          </p:cNvCxnSpPr>
          <p:nvPr/>
        </p:nvCxnSpPr>
        <p:spPr>
          <a:xfrm>
            <a:off x="6292055" y="3932282"/>
            <a:ext cx="196762" cy="1357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直線單箭頭接點 202"/>
          <p:cNvCxnSpPr/>
          <p:nvPr/>
        </p:nvCxnSpPr>
        <p:spPr>
          <a:xfrm flipH="1" flipV="1">
            <a:off x="7931337" y="4101013"/>
            <a:ext cx="1" cy="57650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直線單箭頭接點 203"/>
          <p:cNvCxnSpPr/>
          <p:nvPr/>
        </p:nvCxnSpPr>
        <p:spPr>
          <a:xfrm flipH="1" flipV="1">
            <a:off x="7942662" y="3189684"/>
            <a:ext cx="1" cy="57650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直線單箭頭接點 204"/>
          <p:cNvCxnSpPr/>
          <p:nvPr/>
        </p:nvCxnSpPr>
        <p:spPr>
          <a:xfrm>
            <a:off x="6946638" y="2952848"/>
            <a:ext cx="275067" cy="1897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直線單箭頭接點 205"/>
          <p:cNvCxnSpPr/>
          <p:nvPr/>
        </p:nvCxnSpPr>
        <p:spPr>
          <a:xfrm>
            <a:off x="7505093" y="2965146"/>
            <a:ext cx="275067" cy="1897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" name="向下箭號 206"/>
          <p:cNvSpPr/>
          <p:nvPr/>
        </p:nvSpPr>
        <p:spPr>
          <a:xfrm flipV="1">
            <a:off x="7741346" y="1938435"/>
            <a:ext cx="438150" cy="748396"/>
          </a:xfrm>
          <a:prstGeom prst="down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8" name="向下箭號 207"/>
          <p:cNvSpPr/>
          <p:nvPr/>
        </p:nvSpPr>
        <p:spPr>
          <a:xfrm rot="2610135" flipV="1">
            <a:off x="7462330" y="5179371"/>
            <a:ext cx="438150" cy="748396"/>
          </a:xfrm>
          <a:prstGeom prst="down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9" name="向下箭號 208"/>
          <p:cNvSpPr/>
          <p:nvPr/>
        </p:nvSpPr>
        <p:spPr>
          <a:xfrm rot="19634133" flipV="1">
            <a:off x="6072122" y="5200164"/>
            <a:ext cx="438150" cy="625209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0" name="向下箭號 209"/>
          <p:cNvSpPr/>
          <p:nvPr/>
        </p:nvSpPr>
        <p:spPr>
          <a:xfrm rot="1779305" flipV="1">
            <a:off x="6764000" y="5205553"/>
            <a:ext cx="438150" cy="606679"/>
          </a:xfrm>
          <a:prstGeom prst="down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1" name="向下箭號 210"/>
          <p:cNvSpPr/>
          <p:nvPr/>
        </p:nvSpPr>
        <p:spPr>
          <a:xfrm rot="18851723" flipV="1">
            <a:off x="5298617" y="5168007"/>
            <a:ext cx="438150" cy="748396"/>
          </a:xfrm>
          <a:prstGeom prst="down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13" name="群組 212"/>
          <p:cNvGrpSpPr/>
          <p:nvPr/>
        </p:nvGrpSpPr>
        <p:grpSpPr>
          <a:xfrm>
            <a:off x="5426810" y="5885752"/>
            <a:ext cx="907572" cy="461665"/>
            <a:chOff x="4765592" y="6396335"/>
            <a:chExt cx="907572" cy="461665"/>
          </a:xfrm>
        </p:grpSpPr>
        <p:sp>
          <p:nvSpPr>
            <p:cNvPr id="214" name="矩形 213"/>
            <p:cNvSpPr/>
            <p:nvPr/>
          </p:nvSpPr>
          <p:spPr>
            <a:xfrm>
              <a:off x="4823114" y="6442783"/>
              <a:ext cx="720000" cy="36877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5" name="文字方塊 214"/>
            <p:cNvSpPr txBox="1"/>
            <p:nvPr/>
          </p:nvSpPr>
          <p:spPr>
            <a:xfrm>
              <a:off x="4765592" y="6396335"/>
              <a:ext cx="9075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 err="1">
                  <a:solidFill>
                    <a:schemeClr val="bg1"/>
                  </a:solidFill>
                </a:rPr>
                <a:t>h</a:t>
              </a:r>
              <a:r>
                <a:rPr lang="en-US" altLang="zh-TW" sz="2400" baseline="30000" dirty="0" err="1">
                  <a:solidFill>
                    <a:schemeClr val="bg1"/>
                  </a:solidFill>
                </a:rPr>
                <a:t>t</a:t>
              </a:r>
              <a:endParaRPr lang="zh-TW" altLang="en-US" sz="2400" baseline="30000" dirty="0">
                <a:solidFill>
                  <a:schemeClr val="bg1"/>
                </a:solidFill>
              </a:endParaRPr>
            </a:p>
          </p:txBody>
        </p:sp>
      </p:grpSp>
      <p:sp>
        <p:nvSpPr>
          <p:cNvPr id="219" name="文字方塊 218"/>
          <p:cNvSpPr txBox="1"/>
          <p:nvPr/>
        </p:nvSpPr>
        <p:spPr>
          <a:xfrm>
            <a:off x="4503343" y="541542"/>
            <a:ext cx="3028573" cy="461665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Extension: “peephole”</a:t>
            </a:r>
            <a:endParaRPr lang="zh-TW" altLang="en-US" sz="2400" dirty="0"/>
          </a:p>
        </p:txBody>
      </p:sp>
      <p:grpSp>
        <p:nvGrpSpPr>
          <p:cNvPr id="220" name="群組 219"/>
          <p:cNvGrpSpPr/>
          <p:nvPr/>
        </p:nvGrpSpPr>
        <p:grpSpPr>
          <a:xfrm>
            <a:off x="1401513" y="5863537"/>
            <a:ext cx="907572" cy="461665"/>
            <a:chOff x="4765592" y="6396335"/>
            <a:chExt cx="907572" cy="461665"/>
          </a:xfrm>
        </p:grpSpPr>
        <p:sp>
          <p:nvSpPr>
            <p:cNvPr id="221" name="矩形 220"/>
            <p:cNvSpPr/>
            <p:nvPr/>
          </p:nvSpPr>
          <p:spPr>
            <a:xfrm>
              <a:off x="4823114" y="6442783"/>
              <a:ext cx="720000" cy="36877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2" name="文字方塊 221"/>
            <p:cNvSpPr txBox="1"/>
            <p:nvPr/>
          </p:nvSpPr>
          <p:spPr>
            <a:xfrm>
              <a:off x="4765592" y="6396335"/>
              <a:ext cx="9075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chemeClr val="bg1"/>
                  </a:solidFill>
                </a:rPr>
                <a:t>h</a:t>
              </a:r>
              <a:r>
                <a:rPr lang="en-US" altLang="zh-TW" sz="2400" baseline="30000" dirty="0">
                  <a:solidFill>
                    <a:schemeClr val="bg1"/>
                  </a:solidFill>
                </a:rPr>
                <a:t>t-1</a:t>
              </a:r>
              <a:endParaRPr lang="zh-TW" altLang="en-US" sz="2400" baseline="30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02" name="群組 101"/>
          <p:cNvGrpSpPr/>
          <p:nvPr/>
        </p:nvGrpSpPr>
        <p:grpSpPr>
          <a:xfrm>
            <a:off x="4599806" y="5873235"/>
            <a:ext cx="907572" cy="461665"/>
            <a:chOff x="4775004" y="6396335"/>
            <a:chExt cx="907572" cy="461665"/>
          </a:xfrm>
        </p:grpSpPr>
        <p:sp>
          <p:nvSpPr>
            <p:cNvPr id="103" name="矩形 102"/>
            <p:cNvSpPr/>
            <p:nvPr/>
          </p:nvSpPr>
          <p:spPr>
            <a:xfrm>
              <a:off x="4823114" y="6442783"/>
              <a:ext cx="720000" cy="36877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4" name="文字方塊 103"/>
            <p:cNvSpPr txBox="1"/>
            <p:nvPr/>
          </p:nvSpPr>
          <p:spPr>
            <a:xfrm>
              <a:off x="4775004" y="6396335"/>
              <a:ext cx="907572" cy="461665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 err="1">
                  <a:solidFill>
                    <a:schemeClr val="tx1"/>
                  </a:solidFill>
                </a:rPr>
                <a:t>c</a:t>
              </a:r>
              <a:r>
                <a:rPr lang="en-US" altLang="zh-TW" sz="2400" baseline="30000" dirty="0" err="1">
                  <a:solidFill>
                    <a:schemeClr val="tx1"/>
                  </a:solidFill>
                </a:rPr>
                <a:t>t</a:t>
              </a:r>
              <a:endParaRPr lang="zh-TW" altLang="en-US" sz="2400" baseline="30000" dirty="0">
                <a:solidFill>
                  <a:schemeClr val="tx1"/>
                </a:solidFill>
              </a:endParaRPr>
            </a:p>
          </p:txBody>
        </p:sp>
      </p:grpSp>
      <p:sp>
        <p:nvSpPr>
          <p:cNvPr id="106" name="手繪多邊形 105"/>
          <p:cNvSpPr/>
          <p:nvPr/>
        </p:nvSpPr>
        <p:spPr>
          <a:xfrm>
            <a:off x="8192589" y="2907527"/>
            <a:ext cx="1486237" cy="2920042"/>
          </a:xfrm>
          <a:custGeom>
            <a:avLst/>
            <a:gdLst>
              <a:gd name="connsiteX0" fmla="*/ 0 w 1320800"/>
              <a:gd name="connsiteY0" fmla="*/ 0 h 3135086"/>
              <a:gd name="connsiteX1" fmla="*/ 362857 w 1320800"/>
              <a:gd name="connsiteY1" fmla="*/ 624114 h 3135086"/>
              <a:gd name="connsiteX2" fmla="*/ 508000 w 1320800"/>
              <a:gd name="connsiteY2" fmla="*/ 2409371 h 3135086"/>
              <a:gd name="connsiteX3" fmla="*/ 1320800 w 1320800"/>
              <a:gd name="connsiteY3" fmla="*/ 3135086 h 3135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20800" h="3135086">
                <a:moveTo>
                  <a:pt x="0" y="0"/>
                </a:moveTo>
                <a:cubicBezTo>
                  <a:pt x="139095" y="111276"/>
                  <a:pt x="278190" y="222552"/>
                  <a:pt x="362857" y="624114"/>
                </a:cubicBezTo>
                <a:cubicBezTo>
                  <a:pt x="447524" y="1025676"/>
                  <a:pt x="348343" y="1990876"/>
                  <a:pt x="508000" y="2409371"/>
                </a:cubicBezTo>
                <a:cubicBezTo>
                  <a:pt x="667657" y="2827866"/>
                  <a:pt x="994228" y="2981476"/>
                  <a:pt x="1320800" y="3135086"/>
                </a:cubicBezTo>
              </a:path>
            </a:pathLst>
          </a:custGeom>
          <a:noFill/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7" name="手繪多邊形 106"/>
          <p:cNvSpPr/>
          <p:nvPr/>
        </p:nvSpPr>
        <p:spPr>
          <a:xfrm>
            <a:off x="-58910" y="2943495"/>
            <a:ext cx="1486237" cy="2920042"/>
          </a:xfrm>
          <a:custGeom>
            <a:avLst/>
            <a:gdLst>
              <a:gd name="connsiteX0" fmla="*/ 0 w 1320800"/>
              <a:gd name="connsiteY0" fmla="*/ 0 h 3135086"/>
              <a:gd name="connsiteX1" fmla="*/ 362857 w 1320800"/>
              <a:gd name="connsiteY1" fmla="*/ 624114 h 3135086"/>
              <a:gd name="connsiteX2" fmla="*/ 508000 w 1320800"/>
              <a:gd name="connsiteY2" fmla="*/ 2409371 h 3135086"/>
              <a:gd name="connsiteX3" fmla="*/ 1320800 w 1320800"/>
              <a:gd name="connsiteY3" fmla="*/ 3135086 h 3135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20800" h="3135086">
                <a:moveTo>
                  <a:pt x="0" y="0"/>
                </a:moveTo>
                <a:cubicBezTo>
                  <a:pt x="139095" y="111276"/>
                  <a:pt x="278190" y="222552"/>
                  <a:pt x="362857" y="624114"/>
                </a:cubicBezTo>
                <a:cubicBezTo>
                  <a:pt x="447524" y="1025676"/>
                  <a:pt x="348343" y="1990876"/>
                  <a:pt x="508000" y="2409371"/>
                </a:cubicBezTo>
                <a:cubicBezTo>
                  <a:pt x="667657" y="2827866"/>
                  <a:pt x="994228" y="2981476"/>
                  <a:pt x="1320800" y="3135086"/>
                </a:cubicBezTo>
              </a:path>
            </a:pathLst>
          </a:custGeom>
          <a:noFill/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08" name="群組 107"/>
          <p:cNvGrpSpPr/>
          <p:nvPr/>
        </p:nvGrpSpPr>
        <p:grpSpPr>
          <a:xfrm>
            <a:off x="486959" y="5850146"/>
            <a:ext cx="907572" cy="461665"/>
            <a:chOff x="4775004" y="6396335"/>
            <a:chExt cx="907572" cy="461665"/>
          </a:xfrm>
        </p:grpSpPr>
        <p:sp>
          <p:nvSpPr>
            <p:cNvPr id="109" name="矩形 108"/>
            <p:cNvSpPr/>
            <p:nvPr/>
          </p:nvSpPr>
          <p:spPr>
            <a:xfrm>
              <a:off x="4823114" y="6442783"/>
              <a:ext cx="720000" cy="36877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0" name="文字方塊 109"/>
            <p:cNvSpPr txBox="1"/>
            <p:nvPr/>
          </p:nvSpPr>
          <p:spPr>
            <a:xfrm>
              <a:off x="4775004" y="6396335"/>
              <a:ext cx="907572" cy="461665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chemeClr val="tx1"/>
                  </a:solidFill>
                </a:rPr>
                <a:t>c</a:t>
              </a:r>
              <a:r>
                <a:rPr lang="en-US" altLang="zh-TW" sz="2400" baseline="30000" dirty="0">
                  <a:solidFill>
                    <a:schemeClr val="tx1"/>
                  </a:solidFill>
                </a:rPr>
                <a:t>t-1</a:t>
              </a:r>
              <a:endParaRPr lang="zh-TW" altLang="en-US" sz="2400" baseline="30000" dirty="0">
                <a:solidFill>
                  <a:schemeClr val="tx1"/>
                </a:solidFill>
              </a:endParaRPr>
            </a:p>
          </p:txBody>
        </p:sp>
      </p:grpSp>
      <p:sp>
        <p:nvSpPr>
          <p:cNvPr id="111" name="手繪多邊形 110"/>
          <p:cNvSpPr/>
          <p:nvPr/>
        </p:nvSpPr>
        <p:spPr>
          <a:xfrm>
            <a:off x="4159579" y="3012158"/>
            <a:ext cx="1486237" cy="2920042"/>
          </a:xfrm>
          <a:custGeom>
            <a:avLst/>
            <a:gdLst>
              <a:gd name="connsiteX0" fmla="*/ 0 w 1320800"/>
              <a:gd name="connsiteY0" fmla="*/ 0 h 3135086"/>
              <a:gd name="connsiteX1" fmla="*/ 362857 w 1320800"/>
              <a:gd name="connsiteY1" fmla="*/ 624114 h 3135086"/>
              <a:gd name="connsiteX2" fmla="*/ 508000 w 1320800"/>
              <a:gd name="connsiteY2" fmla="*/ 2409371 h 3135086"/>
              <a:gd name="connsiteX3" fmla="*/ 1320800 w 1320800"/>
              <a:gd name="connsiteY3" fmla="*/ 3135086 h 3135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20800" h="3135086">
                <a:moveTo>
                  <a:pt x="0" y="0"/>
                </a:moveTo>
                <a:cubicBezTo>
                  <a:pt x="139095" y="111276"/>
                  <a:pt x="278190" y="222552"/>
                  <a:pt x="362857" y="624114"/>
                </a:cubicBezTo>
                <a:cubicBezTo>
                  <a:pt x="447524" y="1025676"/>
                  <a:pt x="348343" y="1990876"/>
                  <a:pt x="508000" y="2409371"/>
                </a:cubicBezTo>
                <a:cubicBezTo>
                  <a:pt x="667657" y="2827866"/>
                  <a:pt x="994228" y="2981476"/>
                  <a:pt x="1320800" y="3135086"/>
                </a:cubicBezTo>
              </a:path>
            </a:pathLst>
          </a:custGeom>
          <a:noFill/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14" name="群組 113"/>
          <p:cNvGrpSpPr/>
          <p:nvPr/>
        </p:nvGrpSpPr>
        <p:grpSpPr>
          <a:xfrm>
            <a:off x="-34333" y="2117509"/>
            <a:ext cx="907572" cy="461665"/>
            <a:chOff x="4775004" y="6396335"/>
            <a:chExt cx="907572" cy="461665"/>
          </a:xfrm>
        </p:grpSpPr>
        <p:sp>
          <p:nvSpPr>
            <p:cNvPr id="115" name="矩形 114"/>
            <p:cNvSpPr/>
            <p:nvPr/>
          </p:nvSpPr>
          <p:spPr>
            <a:xfrm>
              <a:off x="4823114" y="6442783"/>
              <a:ext cx="720000" cy="36877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6" name="文字方塊 115"/>
            <p:cNvSpPr txBox="1"/>
            <p:nvPr/>
          </p:nvSpPr>
          <p:spPr>
            <a:xfrm>
              <a:off x="4775004" y="6396335"/>
              <a:ext cx="907572" cy="461665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chemeClr val="tx1"/>
                  </a:solidFill>
                </a:rPr>
                <a:t>c</a:t>
              </a:r>
              <a:r>
                <a:rPr lang="en-US" altLang="zh-TW" sz="2400" baseline="30000" dirty="0">
                  <a:solidFill>
                    <a:schemeClr val="tx1"/>
                  </a:solidFill>
                </a:rPr>
                <a:t>t-1</a:t>
              </a:r>
              <a:endParaRPr lang="zh-TW" altLang="en-US" sz="2400" baseline="300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17" name="群組 116"/>
          <p:cNvGrpSpPr/>
          <p:nvPr/>
        </p:nvGrpSpPr>
        <p:grpSpPr>
          <a:xfrm>
            <a:off x="4155655" y="2078942"/>
            <a:ext cx="907572" cy="461665"/>
            <a:chOff x="4775004" y="6396335"/>
            <a:chExt cx="907572" cy="461665"/>
          </a:xfrm>
        </p:grpSpPr>
        <p:sp>
          <p:nvSpPr>
            <p:cNvPr id="118" name="矩形 117"/>
            <p:cNvSpPr/>
            <p:nvPr/>
          </p:nvSpPr>
          <p:spPr>
            <a:xfrm>
              <a:off x="4823114" y="6442783"/>
              <a:ext cx="720000" cy="36877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9" name="文字方塊 118"/>
            <p:cNvSpPr txBox="1"/>
            <p:nvPr/>
          </p:nvSpPr>
          <p:spPr>
            <a:xfrm>
              <a:off x="4775004" y="6396335"/>
              <a:ext cx="907572" cy="461665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 err="1">
                  <a:solidFill>
                    <a:schemeClr val="tx1"/>
                  </a:solidFill>
                </a:rPr>
                <a:t>c</a:t>
              </a:r>
              <a:r>
                <a:rPr lang="en-US" altLang="zh-TW" sz="2400" baseline="30000" dirty="0" err="1">
                  <a:solidFill>
                    <a:schemeClr val="tx1"/>
                  </a:solidFill>
                </a:rPr>
                <a:t>t</a:t>
              </a:r>
              <a:endParaRPr lang="zh-TW" altLang="en-US" sz="2400" baseline="300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20" name="群組 119"/>
          <p:cNvGrpSpPr/>
          <p:nvPr/>
        </p:nvGrpSpPr>
        <p:grpSpPr>
          <a:xfrm>
            <a:off x="8336918" y="2096100"/>
            <a:ext cx="907572" cy="461665"/>
            <a:chOff x="4775004" y="6396335"/>
            <a:chExt cx="907572" cy="461665"/>
          </a:xfrm>
        </p:grpSpPr>
        <p:sp>
          <p:nvSpPr>
            <p:cNvPr id="121" name="矩形 120"/>
            <p:cNvSpPr/>
            <p:nvPr/>
          </p:nvSpPr>
          <p:spPr>
            <a:xfrm>
              <a:off x="4823114" y="6442783"/>
              <a:ext cx="720000" cy="36877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2" name="文字方塊 121"/>
            <p:cNvSpPr txBox="1"/>
            <p:nvPr/>
          </p:nvSpPr>
          <p:spPr>
            <a:xfrm>
              <a:off x="4775004" y="6396335"/>
              <a:ext cx="907572" cy="461665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chemeClr val="tx1"/>
                  </a:solidFill>
                </a:rPr>
                <a:t>c</a:t>
              </a:r>
              <a:r>
                <a:rPr lang="en-US" altLang="zh-TW" sz="2400" baseline="30000" dirty="0">
                  <a:solidFill>
                    <a:schemeClr val="tx1"/>
                  </a:solidFill>
                </a:rPr>
                <a:t>t+1</a:t>
              </a:r>
              <a:endParaRPr lang="zh-TW" altLang="en-US" sz="2400" baseline="30000" dirty="0">
                <a:solidFill>
                  <a:schemeClr val="tx1"/>
                </a:solidFill>
              </a:endParaRPr>
            </a:p>
          </p:txBody>
        </p:sp>
      </p:grpSp>
      <p:sp>
        <p:nvSpPr>
          <p:cNvPr id="3" name="手繪多邊形 2"/>
          <p:cNvSpPr/>
          <p:nvPr/>
        </p:nvSpPr>
        <p:spPr>
          <a:xfrm>
            <a:off x="2656114" y="2335943"/>
            <a:ext cx="1625600" cy="378228"/>
          </a:xfrm>
          <a:custGeom>
            <a:avLst/>
            <a:gdLst>
              <a:gd name="connsiteX0" fmla="*/ 0 w 1625600"/>
              <a:gd name="connsiteY0" fmla="*/ 378228 h 378228"/>
              <a:gd name="connsiteX1" fmla="*/ 508000 w 1625600"/>
              <a:gd name="connsiteY1" fmla="*/ 73428 h 378228"/>
              <a:gd name="connsiteX2" fmla="*/ 1625600 w 1625600"/>
              <a:gd name="connsiteY2" fmla="*/ 857 h 378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25600" h="378228">
                <a:moveTo>
                  <a:pt x="0" y="378228"/>
                </a:moveTo>
                <a:cubicBezTo>
                  <a:pt x="118533" y="257275"/>
                  <a:pt x="237067" y="136323"/>
                  <a:pt x="508000" y="73428"/>
                </a:cubicBezTo>
                <a:cubicBezTo>
                  <a:pt x="778933" y="10533"/>
                  <a:pt x="1395791" y="-3981"/>
                  <a:pt x="1625600" y="857"/>
                </a:cubicBezTo>
              </a:path>
            </a:pathLst>
          </a:custGeom>
          <a:noFill/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3" name="手繪多邊形 122"/>
          <p:cNvSpPr/>
          <p:nvPr/>
        </p:nvSpPr>
        <p:spPr>
          <a:xfrm>
            <a:off x="6758538" y="2329104"/>
            <a:ext cx="1625600" cy="378228"/>
          </a:xfrm>
          <a:custGeom>
            <a:avLst/>
            <a:gdLst>
              <a:gd name="connsiteX0" fmla="*/ 0 w 1625600"/>
              <a:gd name="connsiteY0" fmla="*/ 378228 h 378228"/>
              <a:gd name="connsiteX1" fmla="*/ 508000 w 1625600"/>
              <a:gd name="connsiteY1" fmla="*/ 73428 h 378228"/>
              <a:gd name="connsiteX2" fmla="*/ 1625600 w 1625600"/>
              <a:gd name="connsiteY2" fmla="*/ 857 h 378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25600" h="378228">
                <a:moveTo>
                  <a:pt x="0" y="378228"/>
                </a:moveTo>
                <a:cubicBezTo>
                  <a:pt x="118533" y="257275"/>
                  <a:pt x="237067" y="136323"/>
                  <a:pt x="508000" y="73428"/>
                </a:cubicBezTo>
                <a:cubicBezTo>
                  <a:pt x="778933" y="10533"/>
                  <a:pt x="1395791" y="-3981"/>
                  <a:pt x="1625600" y="857"/>
                </a:cubicBezTo>
              </a:path>
            </a:pathLst>
          </a:custGeom>
          <a:noFill/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手繪多邊形 3"/>
          <p:cNvSpPr/>
          <p:nvPr/>
        </p:nvSpPr>
        <p:spPr>
          <a:xfrm>
            <a:off x="362857" y="2481943"/>
            <a:ext cx="522514" cy="3381829"/>
          </a:xfrm>
          <a:custGeom>
            <a:avLst/>
            <a:gdLst>
              <a:gd name="connsiteX0" fmla="*/ 0 w 522514"/>
              <a:gd name="connsiteY0" fmla="*/ 0 h 3381829"/>
              <a:gd name="connsiteX1" fmla="*/ 522514 w 522514"/>
              <a:gd name="connsiteY1" fmla="*/ 3381829 h 3381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22514" h="3381829">
                <a:moveTo>
                  <a:pt x="0" y="0"/>
                </a:moveTo>
                <a:lnTo>
                  <a:pt x="522514" y="3381829"/>
                </a:lnTo>
              </a:path>
            </a:pathLst>
          </a:custGeom>
          <a:noFill/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4" name="手繪多邊形 123"/>
          <p:cNvSpPr/>
          <p:nvPr/>
        </p:nvSpPr>
        <p:spPr>
          <a:xfrm>
            <a:off x="4520854" y="2518218"/>
            <a:ext cx="522514" cy="3381829"/>
          </a:xfrm>
          <a:custGeom>
            <a:avLst/>
            <a:gdLst>
              <a:gd name="connsiteX0" fmla="*/ 0 w 522514"/>
              <a:gd name="connsiteY0" fmla="*/ 0 h 3381829"/>
              <a:gd name="connsiteX1" fmla="*/ 522514 w 522514"/>
              <a:gd name="connsiteY1" fmla="*/ 3381829 h 3381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22514" h="3381829">
                <a:moveTo>
                  <a:pt x="0" y="0"/>
                </a:moveTo>
                <a:lnTo>
                  <a:pt x="522514" y="3381829"/>
                </a:lnTo>
              </a:path>
            </a:pathLst>
          </a:custGeom>
          <a:noFill/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手繪多邊形 4"/>
          <p:cNvSpPr/>
          <p:nvPr/>
        </p:nvSpPr>
        <p:spPr>
          <a:xfrm>
            <a:off x="754743" y="2364898"/>
            <a:ext cx="435428" cy="378302"/>
          </a:xfrm>
          <a:custGeom>
            <a:avLst/>
            <a:gdLst>
              <a:gd name="connsiteX0" fmla="*/ 0 w 435428"/>
              <a:gd name="connsiteY0" fmla="*/ 931 h 378302"/>
              <a:gd name="connsiteX1" fmla="*/ 290286 w 435428"/>
              <a:gd name="connsiteY1" fmla="*/ 58988 h 378302"/>
              <a:gd name="connsiteX2" fmla="*/ 435428 w 435428"/>
              <a:gd name="connsiteY2" fmla="*/ 378302 h 378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5428" h="378302">
                <a:moveTo>
                  <a:pt x="0" y="931"/>
                </a:moveTo>
                <a:cubicBezTo>
                  <a:pt x="108857" y="-1488"/>
                  <a:pt x="217715" y="-3907"/>
                  <a:pt x="290286" y="58988"/>
                </a:cubicBezTo>
                <a:cubicBezTo>
                  <a:pt x="362857" y="121883"/>
                  <a:pt x="399142" y="250092"/>
                  <a:pt x="435428" y="378302"/>
                </a:cubicBezTo>
              </a:path>
            </a:pathLst>
          </a:custGeom>
          <a:noFill/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5" name="手繪多邊形 124"/>
          <p:cNvSpPr/>
          <p:nvPr/>
        </p:nvSpPr>
        <p:spPr>
          <a:xfrm rot="523080">
            <a:off x="4885987" y="2356876"/>
            <a:ext cx="435428" cy="378302"/>
          </a:xfrm>
          <a:custGeom>
            <a:avLst/>
            <a:gdLst>
              <a:gd name="connsiteX0" fmla="*/ 0 w 435428"/>
              <a:gd name="connsiteY0" fmla="*/ 931 h 378302"/>
              <a:gd name="connsiteX1" fmla="*/ 290286 w 435428"/>
              <a:gd name="connsiteY1" fmla="*/ 58988 h 378302"/>
              <a:gd name="connsiteX2" fmla="*/ 435428 w 435428"/>
              <a:gd name="connsiteY2" fmla="*/ 378302 h 378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5428" h="378302">
                <a:moveTo>
                  <a:pt x="0" y="931"/>
                </a:moveTo>
                <a:cubicBezTo>
                  <a:pt x="108857" y="-1488"/>
                  <a:pt x="217715" y="-3907"/>
                  <a:pt x="290286" y="58988"/>
                </a:cubicBezTo>
                <a:cubicBezTo>
                  <a:pt x="362857" y="121883"/>
                  <a:pt x="399142" y="250092"/>
                  <a:pt x="435428" y="378302"/>
                </a:cubicBezTo>
              </a:path>
            </a:pathLst>
          </a:custGeom>
          <a:noFill/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6" name="手繪多邊形 125"/>
          <p:cNvSpPr/>
          <p:nvPr/>
        </p:nvSpPr>
        <p:spPr>
          <a:xfrm>
            <a:off x="8784519" y="2564610"/>
            <a:ext cx="522514" cy="3381829"/>
          </a:xfrm>
          <a:custGeom>
            <a:avLst/>
            <a:gdLst>
              <a:gd name="connsiteX0" fmla="*/ 0 w 522514"/>
              <a:gd name="connsiteY0" fmla="*/ 0 h 3381829"/>
              <a:gd name="connsiteX1" fmla="*/ 522514 w 522514"/>
              <a:gd name="connsiteY1" fmla="*/ 3381829 h 3381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22514" h="3381829">
                <a:moveTo>
                  <a:pt x="0" y="0"/>
                </a:moveTo>
                <a:lnTo>
                  <a:pt x="522514" y="3381829"/>
                </a:lnTo>
              </a:path>
            </a:pathLst>
          </a:custGeom>
          <a:noFill/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" grpId="0" animBg="1"/>
      <p:bldP spid="175" grpId="0" animBg="1"/>
      <p:bldP spid="179" grpId="0" animBg="1"/>
      <p:bldP spid="180" grpId="0" animBg="1"/>
      <p:bldP spid="207" grpId="0" animBg="1"/>
      <p:bldP spid="208" grpId="0" animBg="1"/>
      <p:bldP spid="209" grpId="0" animBg="1"/>
      <p:bldP spid="210" grpId="0" animBg="1"/>
      <p:bldP spid="211" grpId="0" animBg="1"/>
      <p:bldP spid="219" grpId="0" animBg="1"/>
      <p:bldP spid="106" grpId="0" animBg="1"/>
      <p:bldP spid="107" grpId="0" animBg="1"/>
      <p:bldP spid="111" grpId="0" animBg="1"/>
      <p:bldP spid="3" grpId="0" animBg="1"/>
      <p:bldP spid="123" grpId="0" animBg="1"/>
      <p:bldP spid="4" grpId="0" animBg="1"/>
      <p:bldP spid="124" grpId="0" animBg="1"/>
      <p:bldP spid="125" grpId="0" animBg="1"/>
      <p:bldP spid="126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scontent-tpe1-1.xx.fbcdn.net/hphotos-xlp1/v/t1.0-9/12802730_1243181679030124_7035589789981321351_n.jpg?oh=ca916a08d25b394c6012f0b2df1f518a&amp;oe=5783CA27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4534" y="-1"/>
            <a:ext cx="5820505" cy="6467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/>
          <p:cNvSpPr txBox="1"/>
          <p:nvPr/>
        </p:nvSpPr>
        <p:spPr>
          <a:xfrm>
            <a:off x="257174" y="260493"/>
            <a:ext cx="24574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i="1" u="sng" dirty="0"/>
              <a:t>Multiple-layer</a:t>
            </a:r>
            <a:endParaRPr lang="en-US" altLang="zh-TW" sz="2800" b="1" i="1" u="sng" dirty="0"/>
          </a:p>
          <a:p>
            <a:r>
              <a:rPr lang="en-US" altLang="zh-TW" sz="2800" b="1" i="1" u="sng" dirty="0"/>
              <a:t>LSTM</a:t>
            </a:r>
            <a:endParaRPr lang="zh-TW" altLang="en-US" sz="2800" b="1" i="1" u="sng" dirty="0"/>
          </a:p>
        </p:txBody>
      </p:sp>
      <p:sp>
        <p:nvSpPr>
          <p:cNvPr id="6" name="文字方塊 5"/>
          <p:cNvSpPr txBox="1"/>
          <p:nvPr/>
        </p:nvSpPr>
        <p:spPr>
          <a:xfrm>
            <a:off x="575366" y="4820463"/>
            <a:ext cx="234521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srgbClr val="FF0000"/>
                </a:solidFill>
              </a:rPr>
              <a:t>This is quite standard now.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4294" y="982971"/>
            <a:ext cx="4200525" cy="5114925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511416" y="6405351"/>
            <a:ext cx="82936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dirty="0"/>
              <a:t>https://img.komicolle.org/2015-09-20/src/14426967627131.gif</a:t>
            </a:r>
            <a:endParaRPr lang="zh-TW" altLang="en-US" dirty="0"/>
          </a:p>
        </p:txBody>
      </p:sp>
      <p:sp>
        <p:nvSpPr>
          <p:cNvPr id="7" name="副標題 2"/>
          <p:cNvSpPr txBox="1"/>
          <p:nvPr/>
        </p:nvSpPr>
        <p:spPr>
          <a:xfrm>
            <a:off x="1229228" y="2507432"/>
            <a:ext cx="6858000" cy="868362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TW" dirty="0"/>
              <a:t>Don’t worry if you cannot understand this.</a:t>
            </a:r>
            <a:r>
              <a:rPr lang="zh-TW" altLang="en-US" dirty="0"/>
              <a:t> </a:t>
            </a:r>
            <a:r>
              <a:rPr lang="en-US" altLang="zh-TW" dirty="0" err="1"/>
              <a:t>Keras</a:t>
            </a:r>
            <a:r>
              <a:rPr lang="en-US" altLang="zh-TW" dirty="0"/>
              <a:t> can handle it.</a:t>
            </a:r>
            <a:endParaRPr lang="en-US" altLang="zh-TW" dirty="0"/>
          </a:p>
        </p:txBody>
      </p:sp>
      <p:sp>
        <p:nvSpPr>
          <p:cNvPr id="8" name="副標題 2"/>
          <p:cNvSpPr txBox="1"/>
          <p:nvPr/>
        </p:nvSpPr>
        <p:spPr>
          <a:xfrm>
            <a:off x="1229228" y="3636711"/>
            <a:ext cx="6858000" cy="868362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TW" dirty="0" err="1"/>
              <a:t>Keras</a:t>
            </a:r>
            <a:r>
              <a:rPr lang="en-US" altLang="zh-TW" dirty="0"/>
              <a:t> supports </a:t>
            </a:r>
            <a:endParaRPr lang="en-US" altLang="zh-TW" dirty="0"/>
          </a:p>
          <a:p>
            <a:pPr marL="0" indent="0" algn="ctr">
              <a:buNone/>
            </a:pPr>
            <a:r>
              <a:rPr lang="en-US" altLang="zh-TW" dirty="0"/>
              <a:t>“LSTM”, “GRU”, “</a:t>
            </a:r>
            <a:r>
              <a:rPr lang="en-US" altLang="zh-TW" dirty="0" err="1"/>
              <a:t>SimpleRNN</a:t>
            </a:r>
            <a:r>
              <a:rPr lang="en-US" altLang="zh-TW" dirty="0"/>
              <a:t>” layers</a:t>
            </a:r>
            <a:endParaRPr lang="en-US" altLang="zh-TW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8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矩形 59"/>
          <p:cNvSpPr/>
          <p:nvPr/>
        </p:nvSpPr>
        <p:spPr>
          <a:xfrm>
            <a:off x="1695854" y="4622218"/>
            <a:ext cx="1080000" cy="432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4" name="矩形 63"/>
          <p:cNvSpPr/>
          <p:nvPr/>
        </p:nvSpPr>
        <p:spPr>
          <a:xfrm>
            <a:off x="1714903" y="3474007"/>
            <a:ext cx="108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7" name="矩形 66"/>
          <p:cNvSpPr/>
          <p:nvPr/>
        </p:nvSpPr>
        <p:spPr>
          <a:xfrm>
            <a:off x="1695854" y="2352648"/>
            <a:ext cx="1080000" cy="4320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8" name="矩形 67"/>
          <p:cNvSpPr/>
          <p:nvPr/>
        </p:nvSpPr>
        <p:spPr>
          <a:xfrm>
            <a:off x="4465952" y="4607811"/>
            <a:ext cx="1080000" cy="432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9" name="矩形 68"/>
          <p:cNvSpPr/>
          <p:nvPr/>
        </p:nvSpPr>
        <p:spPr>
          <a:xfrm>
            <a:off x="4485001" y="3494106"/>
            <a:ext cx="108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0" name="矩形 69"/>
          <p:cNvSpPr/>
          <p:nvPr/>
        </p:nvSpPr>
        <p:spPr>
          <a:xfrm>
            <a:off x="2942070" y="3449788"/>
            <a:ext cx="1080000" cy="432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1" name="矩形 70"/>
          <p:cNvSpPr/>
          <p:nvPr/>
        </p:nvSpPr>
        <p:spPr>
          <a:xfrm>
            <a:off x="4485001" y="2360182"/>
            <a:ext cx="1080000" cy="4320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2" name="矩形 71"/>
          <p:cNvSpPr/>
          <p:nvPr/>
        </p:nvSpPr>
        <p:spPr>
          <a:xfrm>
            <a:off x="7282742" y="4614029"/>
            <a:ext cx="1080000" cy="432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3" name="矩形 72"/>
          <p:cNvSpPr/>
          <p:nvPr/>
        </p:nvSpPr>
        <p:spPr>
          <a:xfrm>
            <a:off x="7301791" y="3500324"/>
            <a:ext cx="108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4" name="矩形 73"/>
          <p:cNvSpPr/>
          <p:nvPr/>
        </p:nvSpPr>
        <p:spPr>
          <a:xfrm>
            <a:off x="5758860" y="3494106"/>
            <a:ext cx="1080000" cy="432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5" name="矩形 74"/>
          <p:cNvSpPr/>
          <p:nvPr/>
        </p:nvSpPr>
        <p:spPr>
          <a:xfrm>
            <a:off x="7324744" y="2379134"/>
            <a:ext cx="1080000" cy="4320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6" name="向上箭號 75"/>
          <p:cNvSpPr/>
          <p:nvPr/>
        </p:nvSpPr>
        <p:spPr>
          <a:xfrm>
            <a:off x="2040055" y="3970930"/>
            <a:ext cx="386677" cy="579410"/>
          </a:xfrm>
          <a:prstGeom prst="up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7" name="向上箭號 76"/>
          <p:cNvSpPr/>
          <p:nvPr/>
        </p:nvSpPr>
        <p:spPr>
          <a:xfrm>
            <a:off x="2040056" y="2827346"/>
            <a:ext cx="386677" cy="579410"/>
          </a:xfrm>
          <a:prstGeom prst="up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8" name="文字方塊 77"/>
          <p:cNvSpPr txBox="1"/>
          <p:nvPr/>
        </p:nvSpPr>
        <p:spPr>
          <a:xfrm>
            <a:off x="3064934" y="2874987"/>
            <a:ext cx="10477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copy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79" name="手繪多邊形 78"/>
          <p:cNvSpPr/>
          <p:nvPr/>
        </p:nvSpPr>
        <p:spPr>
          <a:xfrm flipH="1">
            <a:off x="2775853" y="3218656"/>
            <a:ext cx="672579" cy="319619"/>
          </a:xfrm>
          <a:custGeom>
            <a:avLst/>
            <a:gdLst>
              <a:gd name="connsiteX0" fmla="*/ 3924300 w 3924300"/>
              <a:gd name="connsiteY0" fmla="*/ 628749 h 628749"/>
              <a:gd name="connsiteX1" fmla="*/ 1714500 w 3924300"/>
              <a:gd name="connsiteY1" fmla="*/ 99 h 628749"/>
              <a:gd name="connsiteX2" fmla="*/ 0 w 3924300"/>
              <a:gd name="connsiteY2" fmla="*/ 590649 h 628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24300" h="628749">
                <a:moveTo>
                  <a:pt x="3924300" y="628749"/>
                </a:moveTo>
                <a:cubicBezTo>
                  <a:pt x="3146425" y="317599"/>
                  <a:pt x="2368550" y="6449"/>
                  <a:pt x="1714500" y="99"/>
                </a:cubicBezTo>
                <a:cubicBezTo>
                  <a:pt x="1060450" y="-6251"/>
                  <a:pt x="530225" y="292199"/>
                  <a:pt x="0" y="590649"/>
                </a:cubicBezTo>
              </a:path>
            </a:pathLst>
          </a:custGeom>
          <a:noFill/>
          <a:ln w="38100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1" name="文字方塊 80"/>
          <p:cNvSpPr txBox="1"/>
          <p:nvPr/>
        </p:nvSpPr>
        <p:spPr>
          <a:xfrm>
            <a:off x="5831923" y="2874987"/>
            <a:ext cx="10477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copy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82" name="文字方塊 81"/>
          <p:cNvSpPr txBox="1"/>
          <p:nvPr/>
        </p:nvSpPr>
        <p:spPr>
          <a:xfrm>
            <a:off x="1830182" y="4597303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x</a:t>
            </a:r>
            <a:r>
              <a:rPr lang="en-US" altLang="zh-TW" sz="2400" baseline="30000" dirty="0"/>
              <a:t>1</a:t>
            </a:r>
            <a:endParaRPr lang="zh-TW" altLang="en-US" sz="2400" baseline="30000" dirty="0"/>
          </a:p>
        </p:txBody>
      </p:sp>
      <p:sp>
        <p:nvSpPr>
          <p:cNvPr id="83" name="文字方塊 82"/>
          <p:cNvSpPr txBox="1"/>
          <p:nvPr/>
        </p:nvSpPr>
        <p:spPr>
          <a:xfrm>
            <a:off x="4571215" y="4607811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x</a:t>
            </a:r>
            <a:r>
              <a:rPr lang="en-US" altLang="zh-TW" sz="2400" baseline="30000" dirty="0"/>
              <a:t>2</a:t>
            </a:r>
            <a:endParaRPr lang="zh-TW" altLang="en-US" sz="2400" baseline="30000" dirty="0"/>
          </a:p>
        </p:txBody>
      </p:sp>
      <p:sp>
        <p:nvSpPr>
          <p:cNvPr id="84" name="文字方塊 83"/>
          <p:cNvSpPr txBox="1"/>
          <p:nvPr/>
        </p:nvSpPr>
        <p:spPr>
          <a:xfrm>
            <a:off x="7410958" y="4604294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x</a:t>
            </a:r>
            <a:r>
              <a:rPr lang="en-US" altLang="zh-TW" sz="2400" baseline="30000" dirty="0"/>
              <a:t>3</a:t>
            </a:r>
            <a:endParaRPr lang="zh-TW" altLang="en-US" sz="2400" baseline="30000" dirty="0"/>
          </a:p>
        </p:txBody>
      </p:sp>
      <p:sp>
        <p:nvSpPr>
          <p:cNvPr id="85" name="文字方塊 84"/>
          <p:cNvSpPr txBox="1"/>
          <p:nvPr/>
        </p:nvSpPr>
        <p:spPr>
          <a:xfrm>
            <a:off x="1779607" y="2338744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y</a:t>
            </a:r>
            <a:r>
              <a:rPr lang="en-US" altLang="zh-TW" sz="2400" baseline="30000" dirty="0"/>
              <a:t>1</a:t>
            </a:r>
            <a:endParaRPr lang="zh-TW" altLang="en-US" sz="2400" baseline="30000" dirty="0"/>
          </a:p>
        </p:txBody>
      </p:sp>
      <p:sp>
        <p:nvSpPr>
          <p:cNvPr id="86" name="文字方塊 85"/>
          <p:cNvSpPr txBox="1"/>
          <p:nvPr/>
        </p:nvSpPr>
        <p:spPr>
          <a:xfrm>
            <a:off x="4591464" y="2319931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y</a:t>
            </a:r>
            <a:r>
              <a:rPr lang="en-US" altLang="zh-TW" sz="2400" baseline="30000" dirty="0"/>
              <a:t>2</a:t>
            </a:r>
            <a:endParaRPr lang="zh-TW" altLang="en-US" sz="2400" baseline="30000" dirty="0"/>
          </a:p>
        </p:txBody>
      </p:sp>
      <p:sp>
        <p:nvSpPr>
          <p:cNvPr id="87" name="文字方塊 86"/>
          <p:cNvSpPr txBox="1"/>
          <p:nvPr/>
        </p:nvSpPr>
        <p:spPr>
          <a:xfrm>
            <a:off x="7455170" y="2344192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y</a:t>
            </a:r>
            <a:r>
              <a:rPr lang="en-US" altLang="zh-TW" sz="2400" baseline="30000" dirty="0"/>
              <a:t>3</a:t>
            </a:r>
            <a:endParaRPr lang="zh-TW" altLang="en-US" sz="2400" baseline="30000" dirty="0"/>
          </a:p>
        </p:txBody>
      </p:sp>
      <p:sp>
        <p:nvSpPr>
          <p:cNvPr id="88" name="向上箭號 87"/>
          <p:cNvSpPr/>
          <p:nvPr/>
        </p:nvSpPr>
        <p:spPr>
          <a:xfrm>
            <a:off x="4835070" y="3997759"/>
            <a:ext cx="386677" cy="579410"/>
          </a:xfrm>
          <a:prstGeom prst="up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9" name="向上箭號 88"/>
          <p:cNvSpPr/>
          <p:nvPr/>
        </p:nvSpPr>
        <p:spPr>
          <a:xfrm>
            <a:off x="4835071" y="2854175"/>
            <a:ext cx="386677" cy="579410"/>
          </a:xfrm>
          <a:prstGeom prst="up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0" name="向上箭號 89"/>
          <p:cNvSpPr/>
          <p:nvPr/>
        </p:nvSpPr>
        <p:spPr>
          <a:xfrm>
            <a:off x="7652785" y="4001826"/>
            <a:ext cx="386677" cy="579410"/>
          </a:xfrm>
          <a:prstGeom prst="up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2" name="向上箭號 91"/>
          <p:cNvSpPr/>
          <p:nvPr/>
        </p:nvSpPr>
        <p:spPr>
          <a:xfrm>
            <a:off x="7652786" y="2858242"/>
            <a:ext cx="386677" cy="579410"/>
          </a:xfrm>
          <a:prstGeom prst="up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4" name="弧形箭號 (上彎) 113"/>
          <p:cNvSpPr/>
          <p:nvPr/>
        </p:nvSpPr>
        <p:spPr>
          <a:xfrm>
            <a:off x="3497274" y="3925613"/>
            <a:ext cx="1381017" cy="568649"/>
          </a:xfrm>
          <a:prstGeom prst="curvedUp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16" name="弧形箭號 (上彎) 115"/>
          <p:cNvSpPr/>
          <p:nvPr/>
        </p:nvSpPr>
        <p:spPr>
          <a:xfrm>
            <a:off x="6230955" y="3930875"/>
            <a:ext cx="1381017" cy="568649"/>
          </a:xfrm>
          <a:prstGeom prst="curvedUp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18" name="手繪多邊形 117"/>
          <p:cNvSpPr/>
          <p:nvPr/>
        </p:nvSpPr>
        <p:spPr>
          <a:xfrm flipH="1">
            <a:off x="5538639" y="3211694"/>
            <a:ext cx="672579" cy="319619"/>
          </a:xfrm>
          <a:custGeom>
            <a:avLst/>
            <a:gdLst>
              <a:gd name="connsiteX0" fmla="*/ 3924300 w 3924300"/>
              <a:gd name="connsiteY0" fmla="*/ 628749 h 628749"/>
              <a:gd name="connsiteX1" fmla="*/ 1714500 w 3924300"/>
              <a:gd name="connsiteY1" fmla="*/ 99 h 628749"/>
              <a:gd name="connsiteX2" fmla="*/ 0 w 3924300"/>
              <a:gd name="connsiteY2" fmla="*/ 590649 h 628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24300" h="628749">
                <a:moveTo>
                  <a:pt x="3924300" y="628749"/>
                </a:moveTo>
                <a:cubicBezTo>
                  <a:pt x="3146425" y="317599"/>
                  <a:pt x="2368550" y="6449"/>
                  <a:pt x="1714500" y="99"/>
                </a:cubicBezTo>
                <a:cubicBezTo>
                  <a:pt x="1060450" y="-6251"/>
                  <a:pt x="530225" y="292199"/>
                  <a:pt x="0" y="590649"/>
                </a:cubicBezTo>
              </a:path>
            </a:pathLst>
          </a:custGeom>
          <a:noFill/>
          <a:ln w="38100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6" name="文字方塊 125"/>
          <p:cNvSpPr txBox="1"/>
          <p:nvPr/>
        </p:nvSpPr>
        <p:spPr>
          <a:xfrm>
            <a:off x="7873340" y="4119357"/>
            <a:ext cx="6420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W</a:t>
            </a:r>
            <a:r>
              <a:rPr lang="en-US" altLang="zh-TW" sz="2800" baseline="30000" dirty="0"/>
              <a:t>i</a:t>
            </a:r>
            <a:endParaRPr lang="zh-TW" altLang="en-US" sz="2800" baseline="30000" dirty="0"/>
          </a:p>
        </p:txBody>
      </p:sp>
      <p:sp>
        <p:nvSpPr>
          <p:cNvPr id="127" name="文字方塊 126"/>
          <p:cNvSpPr txBox="1"/>
          <p:nvPr/>
        </p:nvSpPr>
        <p:spPr>
          <a:xfrm>
            <a:off x="2134695" y="3098995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a</a:t>
            </a:r>
            <a:r>
              <a:rPr lang="en-US" altLang="zh-TW" sz="2400" baseline="30000" dirty="0"/>
              <a:t>1</a:t>
            </a:r>
            <a:endParaRPr lang="zh-TW" altLang="en-US" sz="2400" baseline="30000" dirty="0"/>
          </a:p>
        </p:txBody>
      </p:sp>
      <p:sp>
        <p:nvSpPr>
          <p:cNvPr id="128" name="文字方塊 127"/>
          <p:cNvSpPr txBox="1"/>
          <p:nvPr/>
        </p:nvSpPr>
        <p:spPr>
          <a:xfrm>
            <a:off x="3126652" y="3428924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a</a:t>
            </a:r>
            <a:r>
              <a:rPr lang="en-US" altLang="zh-TW" sz="2400" baseline="30000" dirty="0"/>
              <a:t>1</a:t>
            </a:r>
            <a:endParaRPr lang="zh-TW" altLang="en-US" sz="2400" baseline="30000" dirty="0"/>
          </a:p>
        </p:txBody>
      </p:sp>
      <p:sp>
        <p:nvSpPr>
          <p:cNvPr id="129" name="文字方塊 128"/>
          <p:cNvSpPr txBox="1"/>
          <p:nvPr/>
        </p:nvSpPr>
        <p:spPr>
          <a:xfrm>
            <a:off x="5896298" y="3466825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a</a:t>
            </a:r>
            <a:r>
              <a:rPr lang="en-US" altLang="zh-TW" sz="2400" baseline="30000" dirty="0"/>
              <a:t>2</a:t>
            </a:r>
            <a:endParaRPr lang="zh-TW" altLang="en-US" sz="2400" baseline="30000" dirty="0"/>
          </a:p>
        </p:txBody>
      </p:sp>
      <p:sp>
        <p:nvSpPr>
          <p:cNvPr id="130" name="文字方塊 129"/>
          <p:cNvSpPr txBox="1"/>
          <p:nvPr/>
        </p:nvSpPr>
        <p:spPr>
          <a:xfrm>
            <a:off x="5066839" y="3118920"/>
            <a:ext cx="5726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a</a:t>
            </a:r>
            <a:r>
              <a:rPr lang="en-US" altLang="zh-TW" sz="2400" baseline="30000" dirty="0"/>
              <a:t>2</a:t>
            </a:r>
            <a:endParaRPr lang="zh-TW" altLang="en-US" sz="2400" baseline="30000" dirty="0"/>
          </a:p>
        </p:txBody>
      </p:sp>
      <p:sp>
        <p:nvSpPr>
          <p:cNvPr id="131" name="文字方塊 130"/>
          <p:cNvSpPr txBox="1"/>
          <p:nvPr/>
        </p:nvSpPr>
        <p:spPr>
          <a:xfrm>
            <a:off x="7897680" y="3110538"/>
            <a:ext cx="5726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a</a:t>
            </a:r>
            <a:r>
              <a:rPr lang="en-US" altLang="zh-TW" sz="2400" baseline="30000" dirty="0"/>
              <a:t>3</a:t>
            </a:r>
            <a:endParaRPr lang="zh-TW" altLang="en-US" sz="2400" baseline="30000" dirty="0"/>
          </a:p>
        </p:txBody>
      </p:sp>
      <p:sp>
        <p:nvSpPr>
          <p:cNvPr id="132" name="矩形 131"/>
          <p:cNvSpPr/>
          <p:nvPr/>
        </p:nvSpPr>
        <p:spPr>
          <a:xfrm>
            <a:off x="2309215" y="5688537"/>
            <a:ext cx="558846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altLang="zh-TW" sz="2400" dirty="0"/>
              <a:t>arrive     </a:t>
            </a:r>
            <a:r>
              <a:rPr lang="en-US" altLang="zh-TW" sz="2400" dirty="0">
                <a:solidFill>
                  <a:srgbClr val="FF0000"/>
                </a:solidFill>
              </a:rPr>
              <a:t>Taipei     </a:t>
            </a:r>
            <a:r>
              <a:rPr lang="en-US" altLang="zh-TW" sz="2400" dirty="0"/>
              <a:t>on     </a:t>
            </a:r>
            <a:r>
              <a:rPr lang="en-US" altLang="zh-TW" sz="2400" dirty="0">
                <a:solidFill>
                  <a:srgbClr val="0000FF"/>
                </a:solidFill>
              </a:rPr>
              <a:t>November     2</a:t>
            </a:r>
            <a:r>
              <a:rPr lang="en-US" altLang="zh-TW" sz="2400" baseline="30000" dirty="0">
                <a:solidFill>
                  <a:srgbClr val="0000FF"/>
                </a:solidFill>
              </a:rPr>
              <a:t>nd</a:t>
            </a:r>
            <a:r>
              <a:rPr lang="en-US" altLang="zh-TW" sz="2400" dirty="0"/>
              <a:t> </a:t>
            </a:r>
            <a:endParaRPr lang="en-US" altLang="zh-TW" sz="2400" dirty="0">
              <a:solidFill>
                <a:srgbClr val="FFC000"/>
              </a:solidFill>
            </a:endParaRPr>
          </a:p>
        </p:txBody>
      </p:sp>
      <p:sp>
        <p:nvSpPr>
          <p:cNvPr id="134" name="圓角矩形圖說文字 133"/>
          <p:cNvSpPr/>
          <p:nvPr/>
        </p:nvSpPr>
        <p:spPr>
          <a:xfrm>
            <a:off x="2577541" y="5667632"/>
            <a:ext cx="5320139" cy="511860"/>
          </a:xfrm>
          <a:prstGeom prst="wedgeRoundRectCallout">
            <a:avLst>
              <a:gd name="adj1" fmla="val -55696"/>
              <a:gd name="adj2" fmla="val 42788"/>
              <a:gd name="adj3" fmla="val 16667"/>
            </a:avLst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35" name="直線單箭頭接點 134"/>
          <p:cNvCxnSpPr>
            <a:endCxn id="82" idx="2"/>
          </p:cNvCxnSpPr>
          <p:nvPr/>
        </p:nvCxnSpPr>
        <p:spPr>
          <a:xfrm flipH="1" flipV="1">
            <a:off x="2283968" y="5058968"/>
            <a:ext cx="878655" cy="78584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直線單箭頭接點 135"/>
          <p:cNvCxnSpPr/>
          <p:nvPr/>
        </p:nvCxnSpPr>
        <p:spPr>
          <a:xfrm flipV="1">
            <a:off x="4184446" y="5036278"/>
            <a:ext cx="783706" cy="79401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直線單箭頭接點 136"/>
          <p:cNvCxnSpPr/>
          <p:nvPr/>
        </p:nvCxnSpPr>
        <p:spPr>
          <a:xfrm flipV="1">
            <a:off x="5149015" y="5075794"/>
            <a:ext cx="2503770" cy="74950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字方塊 4"/>
          <p:cNvSpPr txBox="1"/>
          <p:nvPr/>
        </p:nvSpPr>
        <p:spPr>
          <a:xfrm>
            <a:off x="615905" y="5358762"/>
            <a:ext cx="18148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Training</a:t>
            </a:r>
            <a:endParaRPr lang="en-US" altLang="zh-TW" sz="2400" dirty="0"/>
          </a:p>
          <a:p>
            <a:r>
              <a:rPr lang="en-US" altLang="zh-TW" sz="2400" dirty="0"/>
              <a:t>Sentences:</a:t>
            </a:r>
            <a:endParaRPr lang="zh-TW" altLang="en-US" sz="2400" dirty="0"/>
          </a:p>
        </p:txBody>
      </p:sp>
      <p:sp>
        <p:nvSpPr>
          <p:cNvPr id="6" name="矩形 5"/>
          <p:cNvSpPr/>
          <p:nvPr/>
        </p:nvSpPr>
        <p:spPr>
          <a:xfrm>
            <a:off x="86608" y="516"/>
            <a:ext cx="285546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i="1" u="sng" dirty="0"/>
              <a:t>Learning Target</a:t>
            </a:r>
            <a:endParaRPr lang="zh-TW" altLang="en-US" sz="3200" b="1" i="1" u="sng" dirty="0"/>
          </a:p>
        </p:txBody>
      </p:sp>
      <p:sp>
        <p:nvSpPr>
          <p:cNvPr id="141" name="文字方塊 140"/>
          <p:cNvSpPr txBox="1"/>
          <p:nvPr/>
        </p:nvSpPr>
        <p:spPr>
          <a:xfrm>
            <a:off x="2766556" y="6256014"/>
            <a:ext cx="936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2" algn="ctr">
              <a:defRPr/>
            </a:pPr>
            <a:r>
              <a:rPr lang="en-US" altLang="zh-TW" sz="2400" dirty="0"/>
              <a:t>other</a:t>
            </a:r>
            <a:endParaRPr lang="zh-TW" altLang="en-US" sz="2400" dirty="0"/>
          </a:p>
        </p:txBody>
      </p:sp>
      <p:sp>
        <p:nvSpPr>
          <p:cNvPr id="142" name="文字方塊 141"/>
          <p:cNvSpPr txBox="1"/>
          <p:nvPr/>
        </p:nvSpPr>
        <p:spPr>
          <a:xfrm>
            <a:off x="4769189" y="6271136"/>
            <a:ext cx="936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2" algn="ctr">
              <a:defRPr/>
            </a:pPr>
            <a:r>
              <a:rPr lang="en-US" altLang="zh-TW" sz="2400" dirty="0"/>
              <a:t>other</a:t>
            </a:r>
            <a:endParaRPr lang="zh-TW" altLang="en-US" sz="2400" dirty="0"/>
          </a:p>
        </p:txBody>
      </p:sp>
      <p:sp>
        <p:nvSpPr>
          <p:cNvPr id="143" name="文字方塊 142"/>
          <p:cNvSpPr txBox="1"/>
          <p:nvPr/>
        </p:nvSpPr>
        <p:spPr>
          <a:xfrm>
            <a:off x="3871510" y="6256013"/>
            <a:ext cx="865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err="1">
                <a:solidFill>
                  <a:srgbClr val="FF0000"/>
                </a:solidFill>
              </a:rPr>
              <a:t>dest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grpSp>
        <p:nvGrpSpPr>
          <p:cNvPr id="11" name="群組 10"/>
          <p:cNvGrpSpPr/>
          <p:nvPr/>
        </p:nvGrpSpPr>
        <p:grpSpPr>
          <a:xfrm>
            <a:off x="1236107" y="1182342"/>
            <a:ext cx="2020069" cy="458825"/>
            <a:chOff x="1270360" y="1184930"/>
            <a:chExt cx="2020069" cy="458825"/>
          </a:xfrm>
        </p:grpSpPr>
        <p:sp>
          <p:nvSpPr>
            <p:cNvPr id="9" name="矩形 8"/>
            <p:cNvSpPr/>
            <p:nvPr/>
          </p:nvSpPr>
          <p:spPr>
            <a:xfrm>
              <a:off x="1277507" y="1255704"/>
              <a:ext cx="2012922" cy="353961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橢圓 9"/>
            <p:cNvSpPr/>
            <p:nvPr/>
          </p:nvSpPr>
          <p:spPr>
            <a:xfrm>
              <a:off x="2011121" y="1199212"/>
              <a:ext cx="444543" cy="444543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1</a:t>
              </a:r>
              <a:endParaRPr lang="zh-TW" altLang="en-US" sz="2400" dirty="0"/>
            </a:p>
          </p:txBody>
        </p:sp>
        <p:sp>
          <p:nvSpPr>
            <p:cNvPr id="145" name="橢圓 144"/>
            <p:cNvSpPr/>
            <p:nvPr/>
          </p:nvSpPr>
          <p:spPr>
            <a:xfrm>
              <a:off x="1270360" y="1184930"/>
              <a:ext cx="444543" cy="444543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0</a:t>
              </a:r>
              <a:endParaRPr lang="zh-TW" altLang="en-US" sz="2400" dirty="0"/>
            </a:p>
          </p:txBody>
        </p:sp>
        <p:sp>
          <p:nvSpPr>
            <p:cNvPr id="146" name="橢圓 145"/>
            <p:cNvSpPr/>
            <p:nvPr/>
          </p:nvSpPr>
          <p:spPr>
            <a:xfrm>
              <a:off x="2794903" y="1189495"/>
              <a:ext cx="444543" cy="444543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0</a:t>
              </a:r>
              <a:endParaRPr lang="zh-TW" altLang="en-US" sz="2400" dirty="0"/>
            </a:p>
          </p:txBody>
        </p:sp>
      </p:grpSp>
      <p:grpSp>
        <p:nvGrpSpPr>
          <p:cNvPr id="147" name="群組 146"/>
          <p:cNvGrpSpPr/>
          <p:nvPr/>
        </p:nvGrpSpPr>
        <p:grpSpPr>
          <a:xfrm>
            <a:off x="6887645" y="1228524"/>
            <a:ext cx="2020069" cy="458825"/>
            <a:chOff x="1270360" y="1184930"/>
            <a:chExt cx="2020069" cy="458825"/>
          </a:xfrm>
        </p:grpSpPr>
        <p:sp>
          <p:nvSpPr>
            <p:cNvPr id="148" name="矩形 147"/>
            <p:cNvSpPr/>
            <p:nvPr/>
          </p:nvSpPr>
          <p:spPr>
            <a:xfrm>
              <a:off x="1277507" y="1255704"/>
              <a:ext cx="2012922" cy="353961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9" name="橢圓 148"/>
            <p:cNvSpPr/>
            <p:nvPr/>
          </p:nvSpPr>
          <p:spPr>
            <a:xfrm>
              <a:off x="2011121" y="1199212"/>
              <a:ext cx="444543" cy="444543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1</a:t>
              </a:r>
              <a:endParaRPr lang="zh-TW" altLang="en-US" sz="2400" dirty="0"/>
            </a:p>
          </p:txBody>
        </p:sp>
        <p:sp>
          <p:nvSpPr>
            <p:cNvPr id="150" name="橢圓 149"/>
            <p:cNvSpPr/>
            <p:nvPr/>
          </p:nvSpPr>
          <p:spPr>
            <a:xfrm>
              <a:off x="1270360" y="1184930"/>
              <a:ext cx="444543" cy="444543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0</a:t>
              </a:r>
              <a:endParaRPr lang="zh-TW" altLang="en-US" sz="2400" dirty="0"/>
            </a:p>
          </p:txBody>
        </p:sp>
        <p:sp>
          <p:nvSpPr>
            <p:cNvPr id="151" name="橢圓 150"/>
            <p:cNvSpPr/>
            <p:nvPr/>
          </p:nvSpPr>
          <p:spPr>
            <a:xfrm>
              <a:off x="2794903" y="1189495"/>
              <a:ext cx="444543" cy="444543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0</a:t>
              </a:r>
              <a:endParaRPr lang="zh-TW" altLang="en-US" sz="2400" dirty="0"/>
            </a:p>
          </p:txBody>
        </p:sp>
      </p:grpSp>
      <p:grpSp>
        <p:nvGrpSpPr>
          <p:cNvPr id="152" name="群組 151"/>
          <p:cNvGrpSpPr/>
          <p:nvPr/>
        </p:nvGrpSpPr>
        <p:grpSpPr>
          <a:xfrm>
            <a:off x="4083794" y="1221842"/>
            <a:ext cx="2020069" cy="458825"/>
            <a:chOff x="1270360" y="1184930"/>
            <a:chExt cx="2020069" cy="458825"/>
          </a:xfrm>
        </p:grpSpPr>
        <p:sp>
          <p:nvSpPr>
            <p:cNvPr id="153" name="矩形 152"/>
            <p:cNvSpPr/>
            <p:nvPr/>
          </p:nvSpPr>
          <p:spPr>
            <a:xfrm>
              <a:off x="1277507" y="1255704"/>
              <a:ext cx="2012922" cy="353961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4" name="橢圓 153"/>
            <p:cNvSpPr/>
            <p:nvPr/>
          </p:nvSpPr>
          <p:spPr>
            <a:xfrm>
              <a:off x="2011121" y="1199212"/>
              <a:ext cx="444543" cy="444543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1</a:t>
              </a:r>
              <a:endParaRPr lang="zh-TW" altLang="en-US" sz="2400" dirty="0"/>
            </a:p>
          </p:txBody>
        </p:sp>
        <p:sp>
          <p:nvSpPr>
            <p:cNvPr id="155" name="橢圓 154"/>
            <p:cNvSpPr/>
            <p:nvPr/>
          </p:nvSpPr>
          <p:spPr>
            <a:xfrm>
              <a:off x="1270360" y="1184930"/>
              <a:ext cx="444543" cy="444543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0</a:t>
              </a:r>
              <a:endParaRPr lang="zh-TW" altLang="en-US" sz="2400" dirty="0"/>
            </a:p>
          </p:txBody>
        </p:sp>
        <p:sp>
          <p:nvSpPr>
            <p:cNvPr id="156" name="橢圓 155"/>
            <p:cNvSpPr/>
            <p:nvPr/>
          </p:nvSpPr>
          <p:spPr>
            <a:xfrm>
              <a:off x="2794903" y="1189495"/>
              <a:ext cx="444543" cy="444543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0</a:t>
              </a:r>
              <a:endParaRPr lang="zh-TW" altLang="en-US" sz="2400" dirty="0"/>
            </a:p>
          </p:txBody>
        </p:sp>
      </p:grpSp>
      <p:sp>
        <p:nvSpPr>
          <p:cNvPr id="12" name="上-下雙向箭號 11"/>
          <p:cNvSpPr/>
          <p:nvPr/>
        </p:nvSpPr>
        <p:spPr>
          <a:xfrm>
            <a:off x="2007031" y="1680911"/>
            <a:ext cx="439295" cy="634352"/>
          </a:xfrm>
          <a:prstGeom prst="up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7" name="上-下雙向箭號 156"/>
          <p:cNvSpPr/>
          <p:nvPr/>
        </p:nvSpPr>
        <p:spPr>
          <a:xfrm>
            <a:off x="4830745" y="1702587"/>
            <a:ext cx="439295" cy="634352"/>
          </a:xfrm>
          <a:prstGeom prst="up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8" name="上-下雙向箭號 157"/>
          <p:cNvSpPr/>
          <p:nvPr/>
        </p:nvSpPr>
        <p:spPr>
          <a:xfrm>
            <a:off x="7654459" y="1689910"/>
            <a:ext cx="439295" cy="634352"/>
          </a:xfrm>
          <a:prstGeom prst="up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/>
          <p:cNvSpPr txBox="1"/>
          <p:nvPr/>
        </p:nvSpPr>
        <p:spPr>
          <a:xfrm>
            <a:off x="2216789" y="599122"/>
            <a:ext cx="9281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other</a:t>
            </a:r>
            <a:endParaRPr lang="zh-TW" altLang="en-US" sz="2400" dirty="0"/>
          </a:p>
        </p:txBody>
      </p:sp>
      <p:sp>
        <p:nvSpPr>
          <p:cNvPr id="159" name="文字方塊 158"/>
          <p:cNvSpPr txBox="1"/>
          <p:nvPr/>
        </p:nvSpPr>
        <p:spPr>
          <a:xfrm>
            <a:off x="4839169" y="589484"/>
            <a:ext cx="9281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err="1">
                <a:solidFill>
                  <a:srgbClr val="FF0000"/>
                </a:solidFill>
              </a:rPr>
              <a:t>dest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60" name="文字方塊 159"/>
          <p:cNvSpPr txBox="1"/>
          <p:nvPr/>
        </p:nvSpPr>
        <p:spPr>
          <a:xfrm>
            <a:off x="7662867" y="623783"/>
            <a:ext cx="9281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other</a:t>
            </a:r>
            <a:endParaRPr lang="zh-TW" altLang="en-US" sz="2400" dirty="0"/>
          </a:p>
        </p:txBody>
      </p:sp>
      <p:cxnSp>
        <p:nvCxnSpPr>
          <p:cNvPr id="15" name="直線單箭頭接點 14"/>
          <p:cNvCxnSpPr/>
          <p:nvPr/>
        </p:nvCxnSpPr>
        <p:spPr>
          <a:xfrm flipV="1">
            <a:off x="2269508" y="957645"/>
            <a:ext cx="308033" cy="31477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直線單箭頭接點 160"/>
          <p:cNvCxnSpPr>
            <a:endCxn id="159" idx="2"/>
          </p:cNvCxnSpPr>
          <p:nvPr/>
        </p:nvCxnSpPr>
        <p:spPr>
          <a:xfrm flipV="1">
            <a:off x="5078324" y="1051149"/>
            <a:ext cx="224918" cy="28559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直線單箭頭接點 161"/>
          <p:cNvCxnSpPr/>
          <p:nvPr/>
        </p:nvCxnSpPr>
        <p:spPr>
          <a:xfrm flipV="1">
            <a:off x="7908956" y="973863"/>
            <a:ext cx="184798" cy="32366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字方塊 18"/>
          <p:cNvSpPr txBox="1"/>
          <p:nvPr/>
        </p:nvSpPr>
        <p:spPr>
          <a:xfrm>
            <a:off x="1621164" y="1075129"/>
            <a:ext cx="4424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</a:t>
            </a:r>
            <a:endParaRPr lang="zh-TW" altLang="en-US" sz="2800" dirty="0"/>
          </a:p>
        </p:txBody>
      </p:sp>
      <p:sp>
        <p:nvSpPr>
          <p:cNvPr id="163" name="文字方塊 162"/>
          <p:cNvSpPr txBox="1"/>
          <p:nvPr/>
        </p:nvSpPr>
        <p:spPr>
          <a:xfrm>
            <a:off x="2368940" y="1081752"/>
            <a:ext cx="4424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</a:t>
            </a:r>
            <a:endParaRPr lang="zh-TW" altLang="en-US" sz="2800" dirty="0"/>
          </a:p>
        </p:txBody>
      </p:sp>
      <p:sp>
        <p:nvSpPr>
          <p:cNvPr id="164" name="文字方塊 163"/>
          <p:cNvSpPr txBox="1"/>
          <p:nvPr/>
        </p:nvSpPr>
        <p:spPr>
          <a:xfrm>
            <a:off x="4450672" y="1119651"/>
            <a:ext cx="4424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</a:t>
            </a:r>
            <a:endParaRPr lang="zh-TW" altLang="en-US" sz="2800" dirty="0"/>
          </a:p>
        </p:txBody>
      </p:sp>
      <p:sp>
        <p:nvSpPr>
          <p:cNvPr id="165" name="文字方塊 164"/>
          <p:cNvSpPr txBox="1"/>
          <p:nvPr/>
        </p:nvSpPr>
        <p:spPr>
          <a:xfrm>
            <a:off x="5227894" y="1126246"/>
            <a:ext cx="4424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</a:t>
            </a:r>
            <a:endParaRPr lang="zh-TW" altLang="en-US" sz="2800" dirty="0"/>
          </a:p>
        </p:txBody>
      </p:sp>
      <p:sp>
        <p:nvSpPr>
          <p:cNvPr id="166" name="文字方塊 165"/>
          <p:cNvSpPr txBox="1"/>
          <p:nvPr/>
        </p:nvSpPr>
        <p:spPr>
          <a:xfrm>
            <a:off x="7268331" y="1161773"/>
            <a:ext cx="4424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</a:t>
            </a:r>
            <a:endParaRPr lang="zh-TW" altLang="en-US" sz="2800" dirty="0"/>
          </a:p>
        </p:txBody>
      </p:sp>
      <p:sp>
        <p:nvSpPr>
          <p:cNvPr id="167" name="文字方塊 166"/>
          <p:cNvSpPr txBox="1"/>
          <p:nvPr/>
        </p:nvSpPr>
        <p:spPr>
          <a:xfrm>
            <a:off x="7986871" y="1142756"/>
            <a:ext cx="4424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</a:t>
            </a:r>
            <a:endParaRPr lang="zh-TW" altLang="en-US" sz="2800" dirty="0"/>
          </a:p>
        </p:txBody>
      </p:sp>
      <p:sp>
        <p:nvSpPr>
          <p:cNvPr id="168" name="文字方塊 167"/>
          <p:cNvSpPr txBox="1"/>
          <p:nvPr/>
        </p:nvSpPr>
        <p:spPr>
          <a:xfrm>
            <a:off x="5874928" y="6266902"/>
            <a:ext cx="936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2" algn="ctr">
              <a:defRPr/>
            </a:pPr>
            <a:r>
              <a:rPr lang="en-US" altLang="zh-TW" sz="2400" dirty="0">
                <a:solidFill>
                  <a:srgbClr val="0000FF"/>
                </a:solidFill>
              </a:rPr>
              <a:t>time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169" name="文字方塊 168"/>
          <p:cNvSpPr txBox="1"/>
          <p:nvPr/>
        </p:nvSpPr>
        <p:spPr>
          <a:xfrm>
            <a:off x="6960839" y="6266789"/>
            <a:ext cx="936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2" algn="ctr">
              <a:defRPr/>
            </a:pPr>
            <a:r>
              <a:rPr lang="en-US" altLang="zh-TW" sz="2400" dirty="0">
                <a:solidFill>
                  <a:srgbClr val="0000FF"/>
                </a:solidFill>
              </a:rPr>
              <a:t>time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2" grpId="0"/>
      <p:bldP spid="134" grpId="0" animBg="1"/>
      <p:bldP spid="5" grpId="0"/>
      <p:bldP spid="141" grpId="0"/>
      <p:bldP spid="142" grpId="0"/>
      <p:bldP spid="143" grpId="0"/>
      <p:bldP spid="12" grpId="0" animBg="1"/>
      <p:bldP spid="157" grpId="0" animBg="1"/>
      <p:bldP spid="158" grpId="0" animBg="1"/>
      <p:bldP spid="13" grpId="0"/>
      <p:bldP spid="159" grpId="0"/>
      <p:bldP spid="160" grpId="0"/>
      <p:bldP spid="19" grpId="0"/>
      <p:bldP spid="163" grpId="0"/>
      <p:bldP spid="164" grpId="0"/>
      <p:bldP spid="165" grpId="0"/>
      <p:bldP spid="166" grpId="0"/>
      <p:bldP spid="167" grpId="0"/>
      <p:bldP spid="168" grpId="0"/>
      <p:bldP spid="169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Learning</a:t>
            </a:r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1443937" y="2008451"/>
            <a:ext cx="3356613" cy="954107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altLang="zh-TW" sz="2800" dirty="0"/>
              <a:t>Backpropagation through time (BPTT)</a:t>
            </a:r>
            <a:endParaRPr lang="zh-TW" altLang="en-US" sz="28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字方塊 5"/>
              <p:cNvSpPr txBox="1"/>
              <p:nvPr/>
            </p:nvSpPr>
            <p:spPr>
              <a:xfrm>
                <a:off x="917473" y="5450931"/>
                <a:ext cx="299768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zh-TW" alt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𝜂𝜕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r>
                        <a:rPr lang="zh-TW" alt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∕</m:t>
                      </m:r>
                      <m:r>
                        <a:rPr lang="zh-TW" alt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𝜕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473" y="5450931"/>
                <a:ext cx="2997680" cy="430887"/>
              </a:xfrm>
              <a:prstGeom prst="rect">
                <a:avLst/>
              </a:prstGeom>
              <a:blipFill rotWithShape="1">
                <a:blip r:embed="rId1"/>
                <a:stretch>
                  <a:fillRect l="-18" t="-21" r="13" b="10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直線單箭頭接點 49"/>
          <p:cNvCxnSpPr/>
          <p:nvPr/>
        </p:nvCxnSpPr>
        <p:spPr>
          <a:xfrm rot="16200000">
            <a:off x="7141438" y="2224549"/>
            <a:ext cx="65565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單箭頭接點 50"/>
          <p:cNvCxnSpPr/>
          <p:nvPr/>
        </p:nvCxnSpPr>
        <p:spPr>
          <a:xfrm rot="16200000">
            <a:off x="5494452" y="2192198"/>
            <a:ext cx="64900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群組 51"/>
          <p:cNvGrpSpPr/>
          <p:nvPr/>
        </p:nvGrpSpPr>
        <p:grpSpPr>
          <a:xfrm>
            <a:off x="5629375" y="5446783"/>
            <a:ext cx="342900" cy="461962"/>
            <a:chOff x="1882729" y="2137119"/>
            <a:chExt cx="342900" cy="461962"/>
          </a:xfrm>
        </p:grpSpPr>
        <p:sp>
          <p:nvSpPr>
            <p:cNvPr id="53" name="矩形 52"/>
            <p:cNvSpPr/>
            <p:nvPr/>
          </p:nvSpPr>
          <p:spPr>
            <a:xfrm>
              <a:off x="1882729" y="2232369"/>
              <a:ext cx="342900" cy="3429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aphicFrame>
          <p:nvGraphicFramePr>
            <p:cNvPr id="54" name="Object 12"/>
            <p:cNvGraphicFramePr>
              <a:graphicFrameLocks noChangeAspect="1"/>
            </p:cNvGraphicFramePr>
            <p:nvPr/>
          </p:nvGraphicFramePr>
          <p:xfrm>
            <a:off x="1895428" y="2137119"/>
            <a:ext cx="325438" cy="4619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428" name="方程式" r:id="rId2" imgW="3657600" imgH="5181600" progId="Equation.3">
                    <p:embed/>
                  </p:oleObj>
                </mc:Choice>
                <mc:Fallback>
                  <p:oleObj name="方程式" r:id="rId2" imgW="3657600" imgH="5181600" progId="Equation.3">
                    <p:embed/>
                    <p:pic>
                      <p:nvPicPr>
                        <p:cNvPr id="0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95428" y="2137119"/>
                          <a:ext cx="325438" cy="46196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55" name="群組 54"/>
          <p:cNvGrpSpPr/>
          <p:nvPr/>
        </p:nvGrpSpPr>
        <p:grpSpPr>
          <a:xfrm>
            <a:off x="7236639" y="5477908"/>
            <a:ext cx="376238" cy="461963"/>
            <a:chOff x="1876911" y="2719848"/>
            <a:chExt cx="376238" cy="461963"/>
          </a:xfrm>
        </p:grpSpPr>
        <p:sp>
          <p:nvSpPr>
            <p:cNvPr id="56" name="矩形 55"/>
            <p:cNvSpPr/>
            <p:nvPr/>
          </p:nvSpPr>
          <p:spPr>
            <a:xfrm>
              <a:off x="1876911" y="2802698"/>
              <a:ext cx="342900" cy="3429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aphicFrame>
          <p:nvGraphicFramePr>
            <p:cNvPr id="57" name="Object 12"/>
            <p:cNvGraphicFramePr>
              <a:graphicFrameLocks noChangeAspect="1"/>
            </p:cNvGraphicFramePr>
            <p:nvPr/>
          </p:nvGraphicFramePr>
          <p:xfrm>
            <a:off x="1900724" y="2719848"/>
            <a:ext cx="352425" cy="4619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429" name="方程式" r:id="rId4" imgW="3962400" imgH="5181600" progId="Equation.3">
                    <p:embed/>
                  </p:oleObj>
                </mc:Choice>
                <mc:Fallback>
                  <p:oleObj name="方程式" r:id="rId4" imgW="3962400" imgH="5181600" progId="Equation.3">
                    <p:embed/>
                    <p:pic>
                      <p:nvPicPr>
                        <p:cNvPr id="0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00724" y="2719848"/>
                          <a:ext cx="352425" cy="46196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58" name="橢圓 57"/>
          <p:cNvSpPr/>
          <p:nvPr/>
        </p:nvSpPr>
        <p:spPr>
          <a:xfrm rot="16200000">
            <a:off x="5565551" y="3870119"/>
            <a:ext cx="574158" cy="57415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9" name="橢圓 58"/>
          <p:cNvSpPr/>
          <p:nvPr/>
        </p:nvSpPr>
        <p:spPr>
          <a:xfrm rot="16200000">
            <a:off x="7113246" y="3910430"/>
            <a:ext cx="574158" cy="57415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0" name="橢圓 59"/>
          <p:cNvSpPr/>
          <p:nvPr/>
        </p:nvSpPr>
        <p:spPr>
          <a:xfrm rot="16200000">
            <a:off x="5531877" y="2192198"/>
            <a:ext cx="574158" cy="57415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1" name="橢圓 60"/>
          <p:cNvSpPr/>
          <p:nvPr/>
        </p:nvSpPr>
        <p:spPr>
          <a:xfrm rot="16200000">
            <a:off x="7104553" y="2202304"/>
            <a:ext cx="574158" cy="57415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62" name="群組 61"/>
          <p:cNvGrpSpPr/>
          <p:nvPr/>
        </p:nvGrpSpPr>
        <p:grpSpPr>
          <a:xfrm rot="16200000">
            <a:off x="6106623" y="4175898"/>
            <a:ext cx="1037222" cy="1638300"/>
            <a:chOff x="1013669" y="3459098"/>
            <a:chExt cx="1588876" cy="1638300"/>
          </a:xfrm>
        </p:grpSpPr>
        <p:cxnSp>
          <p:nvCxnSpPr>
            <p:cNvPr id="63" name="直線單箭頭接點 62"/>
            <p:cNvCxnSpPr/>
            <p:nvPr/>
          </p:nvCxnSpPr>
          <p:spPr>
            <a:xfrm flipV="1">
              <a:off x="1013669" y="3507292"/>
              <a:ext cx="1574937" cy="15851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4" name="群組 63"/>
            <p:cNvGrpSpPr/>
            <p:nvPr/>
          </p:nvGrpSpPr>
          <p:grpSpPr>
            <a:xfrm>
              <a:off x="1025705" y="3459098"/>
              <a:ext cx="1576840" cy="1638300"/>
              <a:chOff x="1025705" y="3459098"/>
              <a:chExt cx="1576840" cy="1638300"/>
            </a:xfrm>
          </p:grpSpPr>
          <p:cxnSp>
            <p:nvCxnSpPr>
              <p:cNvPr id="65" name="直線單箭頭接點 64"/>
              <p:cNvCxnSpPr/>
              <p:nvPr/>
            </p:nvCxnSpPr>
            <p:spPr>
              <a:xfrm>
                <a:off x="1048081" y="3459098"/>
                <a:ext cx="1548874" cy="16089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直線單箭頭接點 65"/>
              <p:cNvCxnSpPr/>
              <p:nvPr/>
            </p:nvCxnSpPr>
            <p:spPr>
              <a:xfrm flipV="1">
                <a:off x="1025705" y="50973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直線單箭頭接點 66"/>
              <p:cNvCxnSpPr/>
              <p:nvPr/>
            </p:nvCxnSpPr>
            <p:spPr>
              <a:xfrm flipV="1">
                <a:off x="1025705" y="34590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aphicFrame>
        <p:nvGraphicFramePr>
          <p:cNvPr id="68" name="Object 12"/>
          <p:cNvGraphicFramePr>
            <a:graphicFrameLocks noChangeAspect="1"/>
          </p:cNvGraphicFramePr>
          <p:nvPr/>
        </p:nvGraphicFramePr>
        <p:xfrm>
          <a:off x="7279559" y="1324995"/>
          <a:ext cx="379412" cy="46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30" name="方程式" r:id="rId6" imgW="4267200" imgH="5181600" progId="Equation.3">
                  <p:embed/>
                </p:oleObj>
              </mc:Choice>
              <mc:Fallback>
                <p:oleObj name="方程式" r:id="rId6" imgW="4267200" imgH="5181600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79559" y="1324995"/>
                        <a:ext cx="379412" cy="4619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9" name="Object 12"/>
          <p:cNvGraphicFramePr>
            <a:graphicFrameLocks noChangeAspect="1"/>
          </p:cNvGraphicFramePr>
          <p:nvPr/>
        </p:nvGraphicFramePr>
        <p:xfrm>
          <a:off x="5696097" y="1328411"/>
          <a:ext cx="352425" cy="46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31" name="方程式" r:id="rId8" imgW="3962400" imgH="5181600" progId="Equation.3">
                  <p:embed/>
                </p:oleObj>
              </mc:Choice>
              <mc:Fallback>
                <p:oleObj name="方程式" r:id="rId8" imgW="3962400" imgH="5181600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96097" y="1328411"/>
                        <a:ext cx="352425" cy="4619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70" name="群組 69"/>
          <p:cNvGrpSpPr/>
          <p:nvPr/>
        </p:nvGrpSpPr>
        <p:grpSpPr>
          <a:xfrm>
            <a:off x="2136439" y="3855067"/>
            <a:ext cx="342900" cy="461962"/>
            <a:chOff x="1882729" y="2137119"/>
            <a:chExt cx="342900" cy="461962"/>
          </a:xfrm>
        </p:grpSpPr>
        <p:sp>
          <p:nvSpPr>
            <p:cNvPr id="71" name="矩形 70"/>
            <p:cNvSpPr/>
            <p:nvPr/>
          </p:nvSpPr>
          <p:spPr>
            <a:xfrm>
              <a:off x="1882729" y="2232369"/>
              <a:ext cx="342900" cy="3429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aphicFrame>
          <p:nvGraphicFramePr>
            <p:cNvPr id="72" name="Object 12"/>
            <p:cNvGraphicFramePr>
              <a:graphicFrameLocks noChangeAspect="1"/>
            </p:cNvGraphicFramePr>
            <p:nvPr/>
          </p:nvGraphicFramePr>
          <p:xfrm>
            <a:off x="1895428" y="2137119"/>
            <a:ext cx="325438" cy="4619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432" name="方程式" r:id="rId10" imgW="3657600" imgH="5181600" progId="Equation.3">
                    <p:embed/>
                  </p:oleObj>
                </mc:Choice>
                <mc:Fallback>
                  <p:oleObj name="方程式" r:id="rId10" imgW="3657600" imgH="5181600" progId="Equation.3">
                    <p:embed/>
                    <p:pic>
                      <p:nvPicPr>
                        <p:cNvPr id="0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95428" y="2137119"/>
                          <a:ext cx="325438" cy="46196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73" name="群組 72"/>
          <p:cNvGrpSpPr/>
          <p:nvPr/>
        </p:nvGrpSpPr>
        <p:grpSpPr>
          <a:xfrm>
            <a:off x="3743703" y="3857102"/>
            <a:ext cx="391033" cy="461963"/>
            <a:chOff x="1876911" y="2719786"/>
            <a:chExt cx="391033" cy="461963"/>
          </a:xfrm>
        </p:grpSpPr>
        <p:sp>
          <p:nvSpPr>
            <p:cNvPr id="74" name="矩形 73"/>
            <p:cNvSpPr/>
            <p:nvPr/>
          </p:nvSpPr>
          <p:spPr>
            <a:xfrm>
              <a:off x="1876911" y="2802698"/>
              <a:ext cx="342900" cy="3429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aphicFrame>
          <p:nvGraphicFramePr>
            <p:cNvPr id="75" name="Object 12"/>
            <p:cNvGraphicFramePr>
              <a:graphicFrameLocks noChangeAspect="1"/>
            </p:cNvGraphicFramePr>
            <p:nvPr/>
          </p:nvGraphicFramePr>
          <p:xfrm>
            <a:off x="1888532" y="2719786"/>
            <a:ext cx="379412" cy="4619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433" name="方程式" r:id="rId12" imgW="4267200" imgH="5181600" progId="Equation.3">
                    <p:embed/>
                  </p:oleObj>
                </mc:Choice>
                <mc:Fallback>
                  <p:oleObj name="方程式" r:id="rId12" imgW="4267200" imgH="5181600" progId="Equation.3">
                    <p:embed/>
                    <p:pic>
                      <p:nvPicPr>
                        <p:cNvPr id="0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88532" y="2719786"/>
                          <a:ext cx="379412" cy="46196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76" name="群組 75"/>
          <p:cNvGrpSpPr/>
          <p:nvPr/>
        </p:nvGrpSpPr>
        <p:grpSpPr>
          <a:xfrm rot="16200000">
            <a:off x="6106623" y="2513373"/>
            <a:ext cx="1037222" cy="1638300"/>
            <a:chOff x="1013669" y="3459098"/>
            <a:chExt cx="1588876" cy="1638300"/>
          </a:xfrm>
        </p:grpSpPr>
        <p:cxnSp>
          <p:nvCxnSpPr>
            <p:cNvPr id="77" name="直線單箭頭接點 76"/>
            <p:cNvCxnSpPr/>
            <p:nvPr/>
          </p:nvCxnSpPr>
          <p:spPr>
            <a:xfrm flipV="1">
              <a:off x="1013669" y="3507292"/>
              <a:ext cx="1574937" cy="15851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8" name="群組 77"/>
            <p:cNvGrpSpPr/>
            <p:nvPr/>
          </p:nvGrpSpPr>
          <p:grpSpPr>
            <a:xfrm>
              <a:off x="1025705" y="3459098"/>
              <a:ext cx="1576840" cy="1638300"/>
              <a:chOff x="1025705" y="3459098"/>
              <a:chExt cx="1576840" cy="1638300"/>
            </a:xfrm>
          </p:grpSpPr>
          <p:cxnSp>
            <p:nvCxnSpPr>
              <p:cNvPr id="79" name="直線單箭頭接點 78"/>
              <p:cNvCxnSpPr/>
              <p:nvPr/>
            </p:nvCxnSpPr>
            <p:spPr>
              <a:xfrm>
                <a:off x="1048081" y="3459098"/>
                <a:ext cx="1548874" cy="16089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直線單箭頭接點 79"/>
              <p:cNvCxnSpPr/>
              <p:nvPr/>
            </p:nvCxnSpPr>
            <p:spPr>
              <a:xfrm flipV="1">
                <a:off x="1025705" y="50973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直線單箭頭接點 80"/>
              <p:cNvCxnSpPr/>
              <p:nvPr/>
            </p:nvCxnSpPr>
            <p:spPr>
              <a:xfrm flipV="1">
                <a:off x="1025705" y="34590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82" name="手繪多邊形 81"/>
          <p:cNvSpPr/>
          <p:nvPr/>
        </p:nvSpPr>
        <p:spPr>
          <a:xfrm>
            <a:off x="3928626" y="4298637"/>
            <a:ext cx="1828800" cy="319831"/>
          </a:xfrm>
          <a:custGeom>
            <a:avLst/>
            <a:gdLst>
              <a:gd name="connsiteX0" fmla="*/ 0 w 1828800"/>
              <a:gd name="connsiteY0" fmla="*/ 0 h 319831"/>
              <a:gd name="connsiteX1" fmla="*/ 1016000 w 1828800"/>
              <a:gd name="connsiteY1" fmla="*/ 317500 h 319831"/>
              <a:gd name="connsiteX2" fmla="*/ 1828800 w 1828800"/>
              <a:gd name="connsiteY2" fmla="*/ 152400 h 319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28800" h="319831">
                <a:moveTo>
                  <a:pt x="0" y="0"/>
                </a:moveTo>
                <a:cubicBezTo>
                  <a:pt x="355600" y="146050"/>
                  <a:pt x="711200" y="292100"/>
                  <a:pt x="1016000" y="317500"/>
                </a:cubicBezTo>
                <a:cubicBezTo>
                  <a:pt x="1320800" y="342900"/>
                  <a:pt x="1828800" y="152400"/>
                  <a:pt x="1828800" y="152400"/>
                </a:cubicBezTo>
              </a:path>
            </a:pathLst>
          </a:cu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3" name="手繪多邊形 82"/>
          <p:cNvSpPr/>
          <p:nvPr/>
        </p:nvSpPr>
        <p:spPr>
          <a:xfrm>
            <a:off x="3915926" y="4311337"/>
            <a:ext cx="3416300" cy="624441"/>
          </a:xfrm>
          <a:custGeom>
            <a:avLst/>
            <a:gdLst>
              <a:gd name="connsiteX0" fmla="*/ 0 w 3416300"/>
              <a:gd name="connsiteY0" fmla="*/ 0 h 624441"/>
              <a:gd name="connsiteX1" fmla="*/ 1854200 w 3416300"/>
              <a:gd name="connsiteY1" fmla="*/ 622300 h 624441"/>
              <a:gd name="connsiteX2" fmla="*/ 3416300 w 3416300"/>
              <a:gd name="connsiteY2" fmla="*/ 165100 h 624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16300" h="624441">
                <a:moveTo>
                  <a:pt x="0" y="0"/>
                </a:moveTo>
                <a:cubicBezTo>
                  <a:pt x="642408" y="297391"/>
                  <a:pt x="1284817" y="594783"/>
                  <a:pt x="1854200" y="622300"/>
                </a:cubicBezTo>
                <a:cubicBezTo>
                  <a:pt x="2423583" y="649817"/>
                  <a:pt x="2919941" y="407458"/>
                  <a:pt x="3416300" y="165100"/>
                </a:cubicBezTo>
              </a:path>
            </a:pathLst>
          </a:cu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4" name="手繪多邊形 83"/>
          <p:cNvSpPr/>
          <p:nvPr/>
        </p:nvSpPr>
        <p:spPr>
          <a:xfrm>
            <a:off x="2303026" y="4298637"/>
            <a:ext cx="3479800" cy="511221"/>
          </a:xfrm>
          <a:custGeom>
            <a:avLst/>
            <a:gdLst>
              <a:gd name="connsiteX0" fmla="*/ 0 w 3479800"/>
              <a:gd name="connsiteY0" fmla="*/ 0 h 511221"/>
              <a:gd name="connsiteX1" fmla="*/ 1600200 w 3479800"/>
              <a:gd name="connsiteY1" fmla="*/ 508000 h 511221"/>
              <a:gd name="connsiteX2" fmla="*/ 3479800 w 3479800"/>
              <a:gd name="connsiteY2" fmla="*/ 177800 h 511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79800" h="511221">
                <a:moveTo>
                  <a:pt x="0" y="0"/>
                </a:moveTo>
                <a:cubicBezTo>
                  <a:pt x="510116" y="239183"/>
                  <a:pt x="1020233" y="478367"/>
                  <a:pt x="1600200" y="508000"/>
                </a:cubicBezTo>
                <a:cubicBezTo>
                  <a:pt x="2180167" y="537633"/>
                  <a:pt x="2829983" y="357716"/>
                  <a:pt x="3479800" y="177800"/>
                </a:cubicBezTo>
              </a:path>
            </a:pathLst>
          </a:custGeom>
          <a:noFill/>
          <a:ln w="28575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5" name="手繪多邊形 84"/>
          <p:cNvSpPr/>
          <p:nvPr/>
        </p:nvSpPr>
        <p:spPr>
          <a:xfrm>
            <a:off x="2315726" y="4298637"/>
            <a:ext cx="5143500" cy="1004985"/>
          </a:xfrm>
          <a:custGeom>
            <a:avLst/>
            <a:gdLst>
              <a:gd name="connsiteX0" fmla="*/ 0 w 5143500"/>
              <a:gd name="connsiteY0" fmla="*/ 0 h 1004985"/>
              <a:gd name="connsiteX1" fmla="*/ 2438400 w 5143500"/>
              <a:gd name="connsiteY1" fmla="*/ 1003300 h 1004985"/>
              <a:gd name="connsiteX2" fmla="*/ 5143500 w 5143500"/>
              <a:gd name="connsiteY2" fmla="*/ 190500 h 1004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143500" h="1004985">
                <a:moveTo>
                  <a:pt x="0" y="0"/>
                </a:moveTo>
                <a:cubicBezTo>
                  <a:pt x="790575" y="485775"/>
                  <a:pt x="1581150" y="971550"/>
                  <a:pt x="2438400" y="1003300"/>
                </a:cubicBezTo>
                <a:cubicBezTo>
                  <a:pt x="3295650" y="1035050"/>
                  <a:pt x="4219575" y="612775"/>
                  <a:pt x="5143500" y="190500"/>
                </a:cubicBezTo>
              </a:path>
            </a:pathLst>
          </a:custGeom>
          <a:noFill/>
          <a:ln w="28575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6" name="手繪多邊形 85"/>
          <p:cNvSpPr/>
          <p:nvPr/>
        </p:nvSpPr>
        <p:spPr>
          <a:xfrm>
            <a:off x="5609382" y="2301527"/>
            <a:ext cx="419147" cy="365492"/>
          </a:xfrm>
          <a:custGeom>
            <a:avLst/>
            <a:gdLst>
              <a:gd name="connsiteX0" fmla="*/ 0 w 838200"/>
              <a:gd name="connsiteY0" fmla="*/ 619836 h 619836"/>
              <a:gd name="connsiteX1" fmla="*/ 361950 w 838200"/>
              <a:gd name="connsiteY1" fmla="*/ 486486 h 619836"/>
              <a:gd name="connsiteX2" fmla="*/ 457200 w 838200"/>
              <a:gd name="connsiteY2" fmla="*/ 257886 h 619836"/>
              <a:gd name="connsiteX3" fmla="*/ 552450 w 838200"/>
              <a:gd name="connsiteY3" fmla="*/ 29286 h 619836"/>
              <a:gd name="connsiteX4" fmla="*/ 838200 w 838200"/>
              <a:gd name="connsiteY4" fmla="*/ 10236 h 619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8200" h="619836">
                <a:moveTo>
                  <a:pt x="0" y="619836"/>
                </a:moveTo>
                <a:cubicBezTo>
                  <a:pt x="142875" y="583323"/>
                  <a:pt x="285750" y="546811"/>
                  <a:pt x="361950" y="486486"/>
                </a:cubicBezTo>
                <a:cubicBezTo>
                  <a:pt x="438150" y="426161"/>
                  <a:pt x="457200" y="257886"/>
                  <a:pt x="457200" y="257886"/>
                </a:cubicBezTo>
                <a:cubicBezTo>
                  <a:pt x="488950" y="181686"/>
                  <a:pt x="488950" y="70561"/>
                  <a:pt x="552450" y="29286"/>
                </a:cubicBezTo>
                <a:cubicBezTo>
                  <a:pt x="615950" y="-11989"/>
                  <a:pt x="727075" y="-877"/>
                  <a:pt x="838200" y="10236"/>
                </a:cubicBez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7" name="手繪多邊形 86"/>
          <p:cNvSpPr/>
          <p:nvPr/>
        </p:nvSpPr>
        <p:spPr>
          <a:xfrm>
            <a:off x="7193730" y="2319585"/>
            <a:ext cx="419147" cy="365492"/>
          </a:xfrm>
          <a:custGeom>
            <a:avLst/>
            <a:gdLst>
              <a:gd name="connsiteX0" fmla="*/ 0 w 838200"/>
              <a:gd name="connsiteY0" fmla="*/ 619836 h 619836"/>
              <a:gd name="connsiteX1" fmla="*/ 361950 w 838200"/>
              <a:gd name="connsiteY1" fmla="*/ 486486 h 619836"/>
              <a:gd name="connsiteX2" fmla="*/ 457200 w 838200"/>
              <a:gd name="connsiteY2" fmla="*/ 257886 h 619836"/>
              <a:gd name="connsiteX3" fmla="*/ 552450 w 838200"/>
              <a:gd name="connsiteY3" fmla="*/ 29286 h 619836"/>
              <a:gd name="connsiteX4" fmla="*/ 838200 w 838200"/>
              <a:gd name="connsiteY4" fmla="*/ 10236 h 619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8200" h="619836">
                <a:moveTo>
                  <a:pt x="0" y="619836"/>
                </a:moveTo>
                <a:cubicBezTo>
                  <a:pt x="142875" y="583323"/>
                  <a:pt x="285750" y="546811"/>
                  <a:pt x="361950" y="486486"/>
                </a:cubicBezTo>
                <a:cubicBezTo>
                  <a:pt x="438150" y="426161"/>
                  <a:pt x="457200" y="257886"/>
                  <a:pt x="457200" y="257886"/>
                </a:cubicBezTo>
                <a:cubicBezTo>
                  <a:pt x="488950" y="181686"/>
                  <a:pt x="488950" y="70561"/>
                  <a:pt x="552450" y="29286"/>
                </a:cubicBezTo>
                <a:cubicBezTo>
                  <a:pt x="615950" y="-11989"/>
                  <a:pt x="727075" y="-877"/>
                  <a:pt x="838200" y="10236"/>
                </a:cubicBez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8" name="手繪多邊形 87"/>
          <p:cNvSpPr/>
          <p:nvPr/>
        </p:nvSpPr>
        <p:spPr>
          <a:xfrm>
            <a:off x="7213381" y="4004460"/>
            <a:ext cx="419147" cy="365492"/>
          </a:xfrm>
          <a:custGeom>
            <a:avLst/>
            <a:gdLst>
              <a:gd name="connsiteX0" fmla="*/ 0 w 838200"/>
              <a:gd name="connsiteY0" fmla="*/ 619836 h 619836"/>
              <a:gd name="connsiteX1" fmla="*/ 361950 w 838200"/>
              <a:gd name="connsiteY1" fmla="*/ 486486 h 619836"/>
              <a:gd name="connsiteX2" fmla="*/ 457200 w 838200"/>
              <a:gd name="connsiteY2" fmla="*/ 257886 h 619836"/>
              <a:gd name="connsiteX3" fmla="*/ 552450 w 838200"/>
              <a:gd name="connsiteY3" fmla="*/ 29286 h 619836"/>
              <a:gd name="connsiteX4" fmla="*/ 838200 w 838200"/>
              <a:gd name="connsiteY4" fmla="*/ 10236 h 619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8200" h="619836">
                <a:moveTo>
                  <a:pt x="0" y="619836"/>
                </a:moveTo>
                <a:cubicBezTo>
                  <a:pt x="142875" y="583323"/>
                  <a:pt x="285750" y="546811"/>
                  <a:pt x="361950" y="486486"/>
                </a:cubicBezTo>
                <a:cubicBezTo>
                  <a:pt x="438150" y="426161"/>
                  <a:pt x="457200" y="257886"/>
                  <a:pt x="457200" y="257886"/>
                </a:cubicBezTo>
                <a:cubicBezTo>
                  <a:pt x="488950" y="181686"/>
                  <a:pt x="488950" y="70561"/>
                  <a:pt x="552450" y="29286"/>
                </a:cubicBezTo>
                <a:cubicBezTo>
                  <a:pt x="615950" y="-11989"/>
                  <a:pt x="727075" y="-877"/>
                  <a:pt x="838200" y="10236"/>
                </a:cubicBez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9" name="手繪多邊形 88"/>
          <p:cNvSpPr/>
          <p:nvPr/>
        </p:nvSpPr>
        <p:spPr>
          <a:xfrm>
            <a:off x="5642074" y="3983333"/>
            <a:ext cx="419147" cy="365492"/>
          </a:xfrm>
          <a:custGeom>
            <a:avLst/>
            <a:gdLst>
              <a:gd name="connsiteX0" fmla="*/ 0 w 838200"/>
              <a:gd name="connsiteY0" fmla="*/ 619836 h 619836"/>
              <a:gd name="connsiteX1" fmla="*/ 361950 w 838200"/>
              <a:gd name="connsiteY1" fmla="*/ 486486 h 619836"/>
              <a:gd name="connsiteX2" fmla="*/ 457200 w 838200"/>
              <a:gd name="connsiteY2" fmla="*/ 257886 h 619836"/>
              <a:gd name="connsiteX3" fmla="*/ 552450 w 838200"/>
              <a:gd name="connsiteY3" fmla="*/ 29286 h 619836"/>
              <a:gd name="connsiteX4" fmla="*/ 838200 w 838200"/>
              <a:gd name="connsiteY4" fmla="*/ 10236 h 619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8200" h="619836">
                <a:moveTo>
                  <a:pt x="0" y="619836"/>
                </a:moveTo>
                <a:cubicBezTo>
                  <a:pt x="142875" y="583323"/>
                  <a:pt x="285750" y="546811"/>
                  <a:pt x="361950" y="486486"/>
                </a:cubicBezTo>
                <a:cubicBezTo>
                  <a:pt x="438150" y="426161"/>
                  <a:pt x="457200" y="257886"/>
                  <a:pt x="457200" y="257886"/>
                </a:cubicBezTo>
                <a:cubicBezTo>
                  <a:pt x="488950" y="181686"/>
                  <a:pt x="488950" y="70561"/>
                  <a:pt x="552450" y="29286"/>
                </a:cubicBezTo>
                <a:cubicBezTo>
                  <a:pt x="615950" y="-11989"/>
                  <a:pt x="727075" y="-877"/>
                  <a:pt x="838200" y="10236"/>
                </a:cubicBez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0" name="手繪多邊形 89"/>
          <p:cNvSpPr/>
          <p:nvPr/>
        </p:nvSpPr>
        <p:spPr>
          <a:xfrm>
            <a:off x="2341394" y="3201309"/>
            <a:ext cx="3425781" cy="734931"/>
          </a:xfrm>
          <a:custGeom>
            <a:avLst/>
            <a:gdLst>
              <a:gd name="connsiteX0" fmla="*/ 3425781 w 3425781"/>
              <a:gd name="connsiteY0" fmla="*/ 619021 h 734931"/>
              <a:gd name="connsiteX1" fmla="*/ 1854558 w 3425781"/>
              <a:gd name="connsiteY1" fmla="*/ 835 h 734931"/>
              <a:gd name="connsiteX2" fmla="*/ 0 w 3425781"/>
              <a:gd name="connsiteY2" fmla="*/ 734931 h 734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25781" h="734931">
                <a:moveTo>
                  <a:pt x="3425781" y="619021"/>
                </a:moveTo>
                <a:cubicBezTo>
                  <a:pt x="2925651" y="300269"/>
                  <a:pt x="2425521" y="-18483"/>
                  <a:pt x="1854558" y="835"/>
                </a:cubicBezTo>
                <a:cubicBezTo>
                  <a:pt x="1283594" y="20153"/>
                  <a:pt x="641797" y="377542"/>
                  <a:pt x="0" y="734931"/>
                </a:cubicBezTo>
              </a:path>
            </a:pathLst>
          </a:custGeom>
          <a:noFill/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1" name="文字方塊 90"/>
          <p:cNvSpPr txBox="1"/>
          <p:nvPr/>
        </p:nvSpPr>
        <p:spPr>
          <a:xfrm>
            <a:off x="2663392" y="3023038"/>
            <a:ext cx="9674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copy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92" name="手繪多邊形 91"/>
          <p:cNvSpPr/>
          <p:nvPr/>
        </p:nvSpPr>
        <p:spPr>
          <a:xfrm>
            <a:off x="3952793" y="3199906"/>
            <a:ext cx="3425781" cy="734931"/>
          </a:xfrm>
          <a:custGeom>
            <a:avLst/>
            <a:gdLst>
              <a:gd name="connsiteX0" fmla="*/ 3425781 w 3425781"/>
              <a:gd name="connsiteY0" fmla="*/ 619021 h 734931"/>
              <a:gd name="connsiteX1" fmla="*/ 1854558 w 3425781"/>
              <a:gd name="connsiteY1" fmla="*/ 835 h 734931"/>
              <a:gd name="connsiteX2" fmla="*/ 0 w 3425781"/>
              <a:gd name="connsiteY2" fmla="*/ 734931 h 734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25781" h="734931">
                <a:moveTo>
                  <a:pt x="3425781" y="619021"/>
                </a:moveTo>
                <a:cubicBezTo>
                  <a:pt x="2925651" y="300269"/>
                  <a:pt x="2425521" y="-18483"/>
                  <a:pt x="1854558" y="835"/>
                </a:cubicBezTo>
                <a:cubicBezTo>
                  <a:pt x="1283594" y="20153"/>
                  <a:pt x="641797" y="377542"/>
                  <a:pt x="0" y="734931"/>
                </a:cubicBezTo>
              </a:path>
            </a:pathLst>
          </a:custGeom>
          <a:noFill/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3" name="文字方塊 92"/>
              <p:cNvSpPr txBox="1"/>
              <p:nvPr/>
            </p:nvSpPr>
            <p:spPr>
              <a:xfrm>
                <a:off x="4288249" y="4805143"/>
                <a:ext cx="35676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>
          <p:sp>
            <p:nvSpPr>
              <p:cNvPr id="93" name="文字方塊 9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8249" y="4805143"/>
                <a:ext cx="356764" cy="430887"/>
              </a:xfrm>
              <a:prstGeom prst="rect">
                <a:avLst/>
              </a:prstGeom>
              <a:blipFill rotWithShape="1">
                <a:blip r:embed="rId14"/>
                <a:stretch>
                  <a:fillRect l="-26" t="-23" r="-9615" b="10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5" name="直線單箭頭接點 94"/>
          <p:cNvCxnSpPr/>
          <p:nvPr/>
        </p:nvCxnSpPr>
        <p:spPr>
          <a:xfrm flipH="1">
            <a:off x="2792079" y="5121752"/>
            <a:ext cx="1075654" cy="31680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Unfortunately …… 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RNN-based network is not always easy to learn</a:t>
            </a:r>
            <a:endParaRPr lang="en-US" altLang="zh-TW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79649" y="2682401"/>
            <a:ext cx="7384702" cy="4035551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6320213" y="174495"/>
            <a:ext cx="2523374" cy="64633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TW" altLang="en-US" dirty="0"/>
              <a:t>感謝 曾柏翔 同學</a:t>
            </a:r>
            <a:endParaRPr lang="en-US" altLang="zh-TW" dirty="0"/>
          </a:p>
          <a:p>
            <a:pPr algn="ctr"/>
            <a:r>
              <a:rPr lang="zh-TW" altLang="en-US" dirty="0"/>
              <a:t>提供實驗結果</a:t>
            </a:r>
            <a:endParaRPr lang="zh-TW" altLang="en-US" dirty="0"/>
          </a:p>
        </p:txBody>
      </p:sp>
      <p:sp>
        <p:nvSpPr>
          <p:cNvPr id="8" name="文字方塊 7"/>
          <p:cNvSpPr txBox="1"/>
          <p:nvPr/>
        </p:nvSpPr>
        <p:spPr>
          <a:xfrm>
            <a:off x="2022649" y="2316632"/>
            <a:ext cx="55592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Real experiments on Language modeling</a:t>
            </a:r>
            <a:endParaRPr lang="zh-TW" altLang="en-US" sz="2400" dirty="0"/>
          </a:p>
        </p:txBody>
      </p:sp>
      <p:sp>
        <p:nvSpPr>
          <p:cNvPr id="9" name="文字方塊 8"/>
          <p:cNvSpPr txBox="1"/>
          <p:nvPr/>
        </p:nvSpPr>
        <p:spPr>
          <a:xfrm>
            <a:off x="6798788" y="4691998"/>
            <a:ext cx="962973" cy="46166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Lucky</a:t>
            </a:r>
            <a:endParaRPr lang="zh-TW" altLang="en-US" sz="2400" dirty="0"/>
          </a:p>
        </p:txBody>
      </p:sp>
      <p:sp>
        <p:nvSpPr>
          <p:cNvPr id="10" name="文字方塊 9"/>
          <p:cNvSpPr txBox="1"/>
          <p:nvPr/>
        </p:nvSpPr>
        <p:spPr>
          <a:xfrm>
            <a:off x="5864130" y="3668699"/>
            <a:ext cx="1593566" cy="46166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sometimes</a:t>
            </a:r>
            <a:endParaRPr lang="zh-TW" altLang="en-US" sz="2400" dirty="0"/>
          </a:p>
        </p:txBody>
      </p:sp>
      <p:sp>
        <p:nvSpPr>
          <p:cNvPr id="11" name="向下箭號 10"/>
          <p:cNvSpPr/>
          <p:nvPr/>
        </p:nvSpPr>
        <p:spPr>
          <a:xfrm>
            <a:off x="7001064" y="5192145"/>
            <a:ext cx="580836" cy="34119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向下箭號 11"/>
          <p:cNvSpPr/>
          <p:nvPr/>
        </p:nvSpPr>
        <p:spPr>
          <a:xfrm rot="5400000">
            <a:off x="5335682" y="3754894"/>
            <a:ext cx="580836" cy="34119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 rot="16200000">
            <a:off x="334388" y="4103822"/>
            <a:ext cx="1484993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Total Loss</a:t>
            </a:r>
            <a:endParaRPr lang="zh-TW" altLang="en-US" sz="2400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3946017" y="6272520"/>
            <a:ext cx="1484993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Epoch</a:t>
            </a:r>
            <a:endParaRPr lang="zh-TW" alt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  <p:bldP spid="10" grpId="0" animBg="1"/>
      <p:bldP spid="11" grpId="0" animBg="1"/>
      <p:bldP spid="12" grpId="0" animBg="1"/>
      <p:bldP spid="5" grpId="0" animBg="1"/>
      <p:bldP spid="13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The error surface is rough.</a:t>
            </a:r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17212" y="1690689"/>
            <a:ext cx="6842875" cy="4633669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4267200" y="6036578"/>
            <a:ext cx="977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w</a:t>
            </a:r>
            <a:r>
              <a:rPr lang="en-US" altLang="zh-TW" sz="2400" baseline="-25000" dirty="0"/>
              <a:t>1</a:t>
            </a:r>
            <a:endParaRPr lang="zh-TW" altLang="en-US" sz="2400" baseline="-25000" dirty="0"/>
          </a:p>
        </p:txBody>
      </p:sp>
      <p:sp>
        <p:nvSpPr>
          <p:cNvPr id="8" name="文字方塊 7"/>
          <p:cNvSpPr txBox="1"/>
          <p:nvPr/>
        </p:nvSpPr>
        <p:spPr>
          <a:xfrm>
            <a:off x="790733" y="5372643"/>
            <a:ext cx="977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w</a:t>
            </a:r>
            <a:r>
              <a:rPr lang="en-US" altLang="zh-TW" sz="2400" baseline="-25000" dirty="0"/>
              <a:t>2</a:t>
            </a:r>
            <a:endParaRPr lang="zh-TW" altLang="en-US" sz="2400" baseline="-25000" dirty="0"/>
          </a:p>
        </p:txBody>
      </p:sp>
      <p:sp>
        <p:nvSpPr>
          <p:cNvPr id="9" name="文字方塊 8"/>
          <p:cNvSpPr txBox="1"/>
          <p:nvPr/>
        </p:nvSpPr>
        <p:spPr>
          <a:xfrm rot="5400000">
            <a:off x="7049654" y="3967880"/>
            <a:ext cx="15096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Cost</a:t>
            </a:r>
            <a:endParaRPr lang="zh-TW" altLang="en-US" sz="2400" baseline="30000" dirty="0"/>
          </a:p>
        </p:txBody>
      </p:sp>
      <p:pic>
        <p:nvPicPr>
          <p:cNvPr id="14" name="圖片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80659">
            <a:off x="5359400" y="3081727"/>
            <a:ext cx="958851" cy="958851"/>
          </a:xfrm>
          <a:prstGeom prst="rect">
            <a:avLst/>
          </a:prstGeom>
        </p:spPr>
      </p:pic>
      <p:sp>
        <p:nvSpPr>
          <p:cNvPr id="3" name="橢圓 2"/>
          <p:cNvSpPr/>
          <p:nvPr/>
        </p:nvSpPr>
        <p:spPr>
          <a:xfrm>
            <a:off x="4438649" y="4437350"/>
            <a:ext cx="147110" cy="143934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橢圓 12"/>
          <p:cNvSpPr/>
          <p:nvPr/>
        </p:nvSpPr>
        <p:spPr>
          <a:xfrm>
            <a:off x="3962399" y="4608997"/>
            <a:ext cx="147110" cy="143934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橢圓 14"/>
          <p:cNvSpPr/>
          <p:nvPr/>
        </p:nvSpPr>
        <p:spPr>
          <a:xfrm>
            <a:off x="3429105" y="4759674"/>
            <a:ext cx="147110" cy="143934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橢圓 11"/>
          <p:cNvSpPr/>
          <p:nvPr/>
        </p:nvSpPr>
        <p:spPr>
          <a:xfrm>
            <a:off x="2955828" y="2590447"/>
            <a:ext cx="147110" cy="143934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手繪多邊形 4"/>
          <p:cNvSpPr/>
          <p:nvPr/>
        </p:nvSpPr>
        <p:spPr>
          <a:xfrm rot="21409801">
            <a:off x="3155829" y="2693104"/>
            <a:ext cx="815340" cy="1935480"/>
          </a:xfrm>
          <a:custGeom>
            <a:avLst/>
            <a:gdLst>
              <a:gd name="connsiteX0" fmla="*/ 815340 w 815340"/>
              <a:gd name="connsiteY0" fmla="*/ 1935480 h 1935480"/>
              <a:gd name="connsiteX1" fmla="*/ 670560 w 815340"/>
              <a:gd name="connsiteY1" fmla="*/ 982980 h 1935480"/>
              <a:gd name="connsiteX2" fmla="*/ 0 w 815340"/>
              <a:gd name="connsiteY2" fmla="*/ 0 h 1935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15340" h="1935480">
                <a:moveTo>
                  <a:pt x="815340" y="1935480"/>
                </a:moveTo>
                <a:cubicBezTo>
                  <a:pt x="810895" y="1620520"/>
                  <a:pt x="806450" y="1305560"/>
                  <a:pt x="670560" y="982980"/>
                </a:cubicBezTo>
                <a:cubicBezTo>
                  <a:pt x="534670" y="660400"/>
                  <a:pt x="267335" y="330200"/>
                  <a:pt x="0" y="0"/>
                </a:cubicBezTo>
              </a:path>
            </a:pathLst>
          </a:custGeom>
          <a:noFill/>
          <a:ln w="38100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/>
          <p:cNvSpPr txBox="1"/>
          <p:nvPr/>
        </p:nvSpPr>
        <p:spPr>
          <a:xfrm>
            <a:off x="4602005" y="1776016"/>
            <a:ext cx="3433313" cy="830997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400" dirty="0"/>
              <a:t>The error surface is either very flat or very steep.</a:t>
            </a:r>
            <a:endParaRPr lang="zh-TW" altLang="en-US" sz="2400" dirty="0"/>
          </a:p>
        </p:txBody>
      </p:sp>
      <p:sp>
        <p:nvSpPr>
          <p:cNvPr id="16" name="橢圓 15"/>
          <p:cNvSpPr/>
          <p:nvPr/>
        </p:nvSpPr>
        <p:spPr>
          <a:xfrm>
            <a:off x="5231471" y="4646218"/>
            <a:ext cx="147110" cy="143934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橢圓 16"/>
          <p:cNvSpPr/>
          <p:nvPr/>
        </p:nvSpPr>
        <p:spPr>
          <a:xfrm>
            <a:off x="4755221" y="4817865"/>
            <a:ext cx="147110" cy="143934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橢圓 17"/>
          <p:cNvSpPr/>
          <p:nvPr/>
        </p:nvSpPr>
        <p:spPr>
          <a:xfrm>
            <a:off x="4221927" y="4968542"/>
            <a:ext cx="147110" cy="143934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/>
          <p:cNvSpPr txBox="1"/>
          <p:nvPr/>
        </p:nvSpPr>
        <p:spPr>
          <a:xfrm>
            <a:off x="4305168" y="3711039"/>
            <a:ext cx="939932" cy="369332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dirty="0"/>
              <a:t>Clipping </a:t>
            </a:r>
            <a:endParaRPr lang="zh-TW" altLang="en-US" dirty="0"/>
          </a:p>
        </p:txBody>
      </p:sp>
      <p:sp>
        <p:nvSpPr>
          <p:cNvPr id="19" name="矩形 18"/>
          <p:cNvSpPr/>
          <p:nvPr/>
        </p:nvSpPr>
        <p:spPr>
          <a:xfrm>
            <a:off x="5668069" y="6125664"/>
            <a:ext cx="31245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altLang="zh-TW" dirty="0">
                <a:solidFill>
                  <a:srgbClr val="0000FF"/>
                </a:solidFill>
              </a:rPr>
              <a:t>[Razvan Pascanu, ICML’13]</a:t>
            </a:r>
            <a:endParaRPr lang="zh-TW" altLang="en-US" dirty="0">
              <a:solidFill>
                <a:srgbClr val="0000FF"/>
              </a:solidFill>
            </a:endParaRPr>
          </a:p>
        </p:txBody>
      </p:sp>
      <p:sp>
        <p:nvSpPr>
          <p:cNvPr id="20" name="文字方塊 19"/>
          <p:cNvSpPr txBox="1"/>
          <p:nvPr/>
        </p:nvSpPr>
        <p:spPr>
          <a:xfrm rot="5400000" flipH="1">
            <a:off x="7090683" y="4067180"/>
            <a:ext cx="1484993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Total Loss</a:t>
            </a:r>
            <a:endParaRPr lang="zh-TW" alt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3" grpId="0" animBg="1"/>
      <p:bldP spid="13" grpId="0" animBg="1"/>
      <p:bldP spid="15" grpId="0" animBg="1"/>
      <p:bldP spid="12" grpId="0" animBg="1"/>
      <p:bldP spid="12" grpId="1" animBg="1"/>
      <p:bldP spid="5" grpId="0" animBg="1"/>
      <p:bldP spid="5" grpId="1" animBg="1"/>
      <p:bldP spid="10" grpId="0" animBg="1"/>
      <p:bldP spid="16" grpId="0" animBg="1"/>
      <p:bldP spid="17" grpId="0" animBg="1"/>
      <p:bldP spid="18" grpId="0" animBg="1"/>
      <p:bldP spid="11" grpId="0" animBg="1"/>
      <p:bldP spid="20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矩形 82"/>
          <p:cNvSpPr/>
          <p:nvPr/>
        </p:nvSpPr>
        <p:spPr>
          <a:xfrm>
            <a:off x="417655" y="2476945"/>
            <a:ext cx="4557416" cy="87345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/>
          <p:cNvSpPr/>
          <p:nvPr/>
        </p:nvSpPr>
        <p:spPr>
          <a:xfrm>
            <a:off x="402200" y="1480893"/>
            <a:ext cx="4572870" cy="87345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Why? </a:t>
            </a:r>
            <a:endParaRPr lang="zh-TW" altLang="en-US" dirty="0"/>
          </a:p>
        </p:txBody>
      </p:sp>
      <p:sp>
        <p:nvSpPr>
          <p:cNvPr id="5" name="橢圓 4"/>
          <p:cNvSpPr/>
          <p:nvPr/>
        </p:nvSpPr>
        <p:spPr>
          <a:xfrm>
            <a:off x="2501930" y="4988981"/>
            <a:ext cx="628650" cy="628650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2666500" y="6139310"/>
            <a:ext cx="390525" cy="40283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7" name="文字方塊 6"/>
          <p:cNvSpPr txBox="1"/>
          <p:nvPr/>
        </p:nvSpPr>
        <p:spPr>
          <a:xfrm>
            <a:off x="2782917" y="5654686"/>
            <a:ext cx="514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baseline="-25000" dirty="0"/>
          </a:p>
        </p:txBody>
      </p:sp>
      <p:sp>
        <p:nvSpPr>
          <p:cNvPr id="9" name="文字方塊 8"/>
          <p:cNvSpPr txBox="1"/>
          <p:nvPr/>
        </p:nvSpPr>
        <p:spPr>
          <a:xfrm>
            <a:off x="2613321" y="3951189"/>
            <a:ext cx="514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y</a:t>
            </a:r>
            <a:r>
              <a:rPr lang="en-US" altLang="zh-TW" sz="2400" baseline="30000" dirty="0"/>
              <a:t>1</a:t>
            </a:r>
            <a:endParaRPr lang="zh-TW" altLang="en-US" sz="2400" baseline="30000" dirty="0"/>
          </a:p>
        </p:txBody>
      </p:sp>
      <p:cxnSp>
        <p:nvCxnSpPr>
          <p:cNvPr id="28" name="直線單箭頭接點 27"/>
          <p:cNvCxnSpPr/>
          <p:nvPr/>
        </p:nvCxnSpPr>
        <p:spPr>
          <a:xfrm rot="16200000">
            <a:off x="2578270" y="5860842"/>
            <a:ext cx="5400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單箭頭接點 28"/>
          <p:cNvCxnSpPr/>
          <p:nvPr/>
        </p:nvCxnSpPr>
        <p:spPr>
          <a:xfrm flipV="1">
            <a:off x="2827245" y="4398620"/>
            <a:ext cx="0" cy="540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橢圓 33"/>
          <p:cNvSpPr/>
          <p:nvPr/>
        </p:nvSpPr>
        <p:spPr>
          <a:xfrm>
            <a:off x="4077258" y="4988981"/>
            <a:ext cx="628650" cy="628650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矩形 34"/>
          <p:cNvSpPr/>
          <p:nvPr/>
        </p:nvSpPr>
        <p:spPr>
          <a:xfrm>
            <a:off x="4241828" y="6139310"/>
            <a:ext cx="390525" cy="402836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36" name="文字方塊 35"/>
          <p:cNvSpPr txBox="1"/>
          <p:nvPr/>
        </p:nvSpPr>
        <p:spPr>
          <a:xfrm>
            <a:off x="4358245" y="5654686"/>
            <a:ext cx="514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baseline="-25000" dirty="0"/>
          </a:p>
        </p:txBody>
      </p:sp>
      <p:sp>
        <p:nvSpPr>
          <p:cNvPr id="37" name="文字方塊 36"/>
          <p:cNvSpPr txBox="1"/>
          <p:nvPr/>
        </p:nvSpPr>
        <p:spPr>
          <a:xfrm>
            <a:off x="3412891" y="5240631"/>
            <a:ext cx="514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w</a:t>
            </a:r>
            <a:endParaRPr lang="zh-TW" altLang="en-US" sz="2400" baseline="-25000" dirty="0"/>
          </a:p>
        </p:txBody>
      </p:sp>
      <p:sp>
        <p:nvSpPr>
          <p:cNvPr id="38" name="文字方塊 37"/>
          <p:cNvSpPr txBox="1"/>
          <p:nvPr/>
        </p:nvSpPr>
        <p:spPr>
          <a:xfrm>
            <a:off x="4188649" y="3951189"/>
            <a:ext cx="514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y</a:t>
            </a:r>
            <a:r>
              <a:rPr lang="en-US" altLang="zh-TW" sz="2400" baseline="30000" dirty="0"/>
              <a:t>2</a:t>
            </a:r>
            <a:endParaRPr lang="zh-TW" altLang="en-US" sz="2400" baseline="30000" dirty="0"/>
          </a:p>
        </p:txBody>
      </p:sp>
      <p:cxnSp>
        <p:nvCxnSpPr>
          <p:cNvPr id="39" name="直線單箭頭接點 38"/>
          <p:cNvCxnSpPr/>
          <p:nvPr/>
        </p:nvCxnSpPr>
        <p:spPr>
          <a:xfrm>
            <a:off x="3230592" y="5320239"/>
            <a:ext cx="82973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單箭頭接點 39"/>
          <p:cNvCxnSpPr/>
          <p:nvPr/>
        </p:nvCxnSpPr>
        <p:spPr>
          <a:xfrm rot="16200000">
            <a:off x="4153598" y="5860842"/>
            <a:ext cx="5400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單箭頭接點 40"/>
          <p:cNvCxnSpPr/>
          <p:nvPr/>
        </p:nvCxnSpPr>
        <p:spPr>
          <a:xfrm flipV="1">
            <a:off x="4402573" y="4398620"/>
            <a:ext cx="0" cy="540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橢圓 42"/>
          <p:cNvSpPr/>
          <p:nvPr/>
        </p:nvSpPr>
        <p:spPr>
          <a:xfrm>
            <a:off x="5618184" y="4971594"/>
            <a:ext cx="628650" cy="628650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4" name="矩形 43"/>
          <p:cNvSpPr/>
          <p:nvPr/>
        </p:nvSpPr>
        <p:spPr>
          <a:xfrm>
            <a:off x="5782754" y="6121923"/>
            <a:ext cx="390525" cy="402836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45" name="文字方塊 44"/>
          <p:cNvSpPr txBox="1"/>
          <p:nvPr/>
        </p:nvSpPr>
        <p:spPr>
          <a:xfrm>
            <a:off x="5899171" y="5637299"/>
            <a:ext cx="514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baseline="-25000" dirty="0"/>
          </a:p>
        </p:txBody>
      </p:sp>
      <p:sp>
        <p:nvSpPr>
          <p:cNvPr id="46" name="文字方塊 45"/>
          <p:cNvSpPr txBox="1"/>
          <p:nvPr/>
        </p:nvSpPr>
        <p:spPr>
          <a:xfrm>
            <a:off x="4953817" y="5223244"/>
            <a:ext cx="514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w</a:t>
            </a:r>
            <a:endParaRPr lang="zh-TW" altLang="en-US" sz="2400" baseline="-25000" dirty="0"/>
          </a:p>
        </p:txBody>
      </p:sp>
      <p:sp>
        <p:nvSpPr>
          <p:cNvPr id="47" name="文字方塊 46"/>
          <p:cNvSpPr txBox="1"/>
          <p:nvPr/>
        </p:nvSpPr>
        <p:spPr>
          <a:xfrm>
            <a:off x="5729575" y="3933802"/>
            <a:ext cx="514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y</a:t>
            </a:r>
            <a:r>
              <a:rPr lang="en-US" altLang="zh-TW" sz="2400" baseline="30000" dirty="0"/>
              <a:t>3</a:t>
            </a:r>
            <a:endParaRPr lang="zh-TW" altLang="en-US" sz="2400" baseline="30000" dirty="0"/>
          </a:p>
        </p:txBody>
      </p:sp>
      <p:cxnSp>
        <p:nvCxnSpPr>
          <p:cNvPr id="48" name="直線單箭頭接點 47"/>
          <p:cNvCxnSpPr/>
          <p:nvPr/>
        </p:nvCxnSpPr>
        <p:spPr>
          <a:xfrm>
            <a:off x="4771518" y="5302852"/>
            <a:ext cx="82973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單箭頭接點 48"/>
          <p:cNvCxnSpPr/>
          <p:nvPr/>
        </p:nvCxnSpPr>
        <p:spPr>
          <a:xfrm rot="16200000">
            <a:off x="5694524" y="5843455"/>
            <a:ext cx="5400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單箭頭接點 49"/>
          <p:cNvCxnSpPr/>
          <p:nvPr/>
        </p:nvCxnSpPr>
        <p:spPr>
          <a:xfrm flipV="1">
            <a:off x="5943499" y="4381233"/>
            <a:ext cx="0" cy="540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橢圓 51"/>
          <p:cNvSpPr/>
          <p:nvPr/>
        </p:nvSpPr>
        <p:spPr>
          <a:xfrm>
            <a:off x="7718446" y="4971594"/>
            <a:ext cx="628650" cy="628650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3" name="矩形 52"/>
          <p:cNvSpPr/>
          <p:nvPr/>
        </p:nvSpPr>
        <p:spPr>
          <a:xfrm>
            <a:off x="7883016" y="6121923"/>
            <a:ext cx="390525" cy="402836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54" name="文字方塊 53"/>
          <p:cNvSpPr txBox="1"/>
          <p:nvPr/>
        </p:nvSpPr>
        <p:spPr>
          <a:xfrm>
            <a:off x="7999433" y="5637299"/>
            <a:ext cx="514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baseline="-25000" dirty="0"/>
          </a:p>
        </p:txBody>
      </p:sp>
      <p:sp>
        <p:nvSpPr>
          <p:cNvPr id="55" name="文字方塊 54"/>
          <p:cNvSpPr txBox="1"/>
          <p:nvPr/>
        </p:nvSpPr>
        <p:spPr>
          <a:xfrm>
            <a:off x="7054079" y="5223244"/>
            <a:ext cx="514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w</a:t>
            </a:r>
            <a:endParaRPr lang="zh-TW" altLang="en-US" sz="2400" baseline="-25000" dirty="0"/>
          </a:p>
        </p:txBody>
      </p:sp>
      <p:sp>
        <p:nvSpPr>
          <p:cNvPr id="56" name="文字方塊 55"/>
          <p:cNvSpPr txBox="1"/>
          <p:nvPr/>
        </p:nvSpPr>
        <p:spPr>
          <a:xfrm>
            <a:off x="7746293" y="3933802"/>
            <a:ext cx="9978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y</a:t>
            </a:r>
            <a:r>
              <a:rPr lang="en-US" altLang="zh-TW" sz="2400" baseline="30000" dirty="0"/>
              <a:t>1000</a:t>
            </a:r>
            <a:endParaRPr lang="zh-TW" altLang="en-US" sz="2400" baseline="30000" dirty="0"/>
          </a:p>
        </p:txBody>
      </p:sp>
      <p:cxnSp>
        <p:nvCxnSpPr>
          <p:cNvPr id="57" name="直線單箭頭接點 56"/>
          <p:cNvCxnSpPr/>
          <p:nvPr/>
        </p:nvCxnSpPr>
        <p:spPr>
          <a:xfrm>
            <a:off x="6871780" y="5302852"/>
            <a:ext cx="82973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單箭頭接點 57"/>
          <p:cNvCxnSpPr/>
          <p:nvPr/>
        </p:nvCxnSpPr>
        <p:spPr>
          <a:xfrm rot="16200000">
            <a:off x="7794786" y="5843455"/>
            <a:ext cx="5400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單箭頭接點 58"/>
          <p:cNvCxnSpPr/>
          <p:nvPr/>
        </p:nvCxnSpPr>
        <p:spPr>
          <a:xfrm flipV="1">
            <a:off x="8043761" y="4381233"/>
            <a:ext cx="0" cy="540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文字方塊 60"/>
          <p:cNvSpPr txBox="1"/>
          <p:nvPr/>
        </p:nvSpPr>
        <p:spPr>
          <a:xfrm>
            <a:off x="6156346" y="4971594"/>
            <a:ext cx="8289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……</a:t>
            </a:r>
            <a:endParaRPr lang="zh-TW" altLang="en-US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8" name="文字方塊 67"/>
              <p:cNvSpPr txBox="1"/>
              <p:nvPr/>
            </p:nvSpPr>
            <p:spPr>
              <a:xfrm>
                <a:off x="603574" y="1473757"/>
                <a:ext cx="87568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68" name="文字方塊 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574" y="1473757"/>
                <a:ext cx="875688" cy="369332"/>
              </a:xfrm>
              <a:prstGeom prst="rect">
                <a:avLst/>
              </a:prstGeom>
              <a:blipFill rotWithShape="1">
                <a:blip r:embed="rId1"/>
                <a:stretch>
                  <a:fillRect l="-37" t="-151" r="-3151" b="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9" name="文字方塊 68"/>
              <p:cNvSpPr txBox="1"/>
              <p:nvPr/>
            </p:nvSpPr>
            <p:spPr>
              <a:xfrm>
                <a:off x="605371" y="1950512"/>
                <a:ext cx="127804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01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69" name="文字方塊 6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371" y="1950512"/>
                <a:ext cx="1278042" cy="369332"/>
              </a:xfrm>
              <a:prstGeom prst="rect">
                <a:avLst/>
              </a:prstGeom>
              <a:blipFill rotWithShape="1">
                <a:blip r:embed="rId2"/>
                <a:stretch>
                  <a:fillRect l="-17" t="-116" r="-2087" b="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向右箭號 9"/>
          <p:cNvSpPr/>
          <p:nvPr/>
        </p:nvSpPr>
        <p:spPr>
          <a:xfrm>
            <a:off x="2110083" y="1567546"/>
            <a:ext cx="526242" cy="2200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0" name="向右箭號 69"/>
          <p:cNvSpPr/>
          <p:nvPr/>
        </p:nvSpPr>
        <p:spPr>
          <a:xfrm>
            <a:off x="2115342" y="2055675"/>
            <a:ext cx="526242" cy="2200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1" name="文字方塊 70"/>
              <p:cNvSpPr txBox="1"/>
              <p:nvPr/>
            </p:nvSpPr>
            <p:spPr>
              <a:xfrm>
                <a:off x="2958835" y="1469277"/>
                <a:ext cx="135107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1000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71" name="文字方塊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8835" y="1469277"/>
                <a:ext cx="1351075" cy="369332"/>
              </a:xfrm>
              <a:prstGeom prst="rect">
                <a:avLst/>
              </a:prstGeom>
              <a:blipFill rotWithShape="1">
                <a:blip r:embed="rId3"/>
                <a:stretch>
                  <a:fillRect l="-27" t="-141" r="-1962" b="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直線接點 11"/>
          <p:cNvCxnSpPr/>
          <p:nvPr/>
        </p:nvCxnSpPr>
        <p:spPr>
          <a:xfrm flipH="1">
            <a:off x="2622530" y="5108407"/>
            <a:ext cx="391313" cy="39131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線接點 71"/>
          <p:cNvCxnSpPr/>
          <p:nvPr/>
        </p:nvCxnSpPr>
        <p:spPr>
          <a:xfrm flipH="1">
            <a:off x="4220134" y="5118122"/>
            <a:ext cx="391313" cy="39131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線接點 72"/>
          <p:cNvCxnSpPr/>
          <p:nvPr/>
        </p:nvCxnSpPr>
        <p:spPr>
          <a:xfrm flipH="1">
            <a:off x="5736085" y="5072083"/>
            <a:ext cx="391313" cy="39131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線接點 73"/>
          <p:cNvCxnSpPr/>
          <p:nvPr/>
        </p:nvCxnSpPr>
        <p:spPr>
          <a:xfrm flipH="1">
            <a:off x="7869129" y="5080810"/>
            <a:ext cx="391313" cy="39131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75" name="文字方塊 74"/>
              <p:cNvSpPr txBox="1"/>
              <p:nvPr/>
            </p:nvSpPr>
            <p:spPr>
              <a:xfrm>
                <a:off x="2947527" y="1930488"/>
                <a:ext cx="202754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1000</m:t>
                          </m:r>
                        </m:sup>
                      </m:sSup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altLang="zh-TW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20000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75" name="文字方塊 7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7527" y="1930488"/>
                <a:ext cx="2027543" cy="369332"/>
              </a:xfrm>
              <a:prstGeom prst="rect">
                <a:avLst/>
              </a:prstGeom>
              <a:blipFill rotWithShape="1">
                <a:blip r:embed="rId4"/>
                <a:stretch>
                  <a:fillRect l="-24" t="-24" r="-1166" b="13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6" name="文字方塊 75"/>
              <p:cNvSpPr txBox="1"/>
              <p:nvPr/>
            </p:nvSpPr>
            <p:spPr>
              <a:xfrm>
                <a:off x="620827" y="2482112"/>
                <a:ext cx="127804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99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76" name="文字方塊 7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827" y="2482112"/>
                <a:ext cx="1278042" cy="369332"/>
              </a:xfrm>
              <a:prstGeom prst="rect">
                <a:avLst/>
              </a:prstGeom>
              <a:blipFill rotWithShape="1">
                <a:blip r:embed="rId5"/>
                <a:stretch>
                  <a:fillRect l="-34" t="-144" r="-2070" b="8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7" name="文字方塊 76"/>
              <p:cNvSpPr txBox="1"/>
              <p:nvPr/>
            </p:nvSpPr>
            <p:spPr>
              <a:xfrm>
                <a:off x="639877" y="2977917"/>
                <a:ext cx="127804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01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77" name="文字方塊 7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877" y="2977917"/>
                <a:ext cx="1278042" cy="369332"/>
              </a:xfrm>
              <a:prstGeom prst="rect">
                <a:avLst/>
              </a:prstGeom>
              <a:blipFill rotWithShape="1">
                <a:blip r:embed="rId6"/>
                <a:stretch>
                  <a:fillRect l="-34" t="-109" r="-2070" b="4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8" name="向右箭號 77"/>
          <p:cNvSpPr/>
          <p:nvPr/>
        </p:nvSpPr>
        <p:spPr>
          <a:xfrm>
            <a:off x="2144589" y="2575901"/>
            <a:ext cx="526242" cy="2200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9" name="向右箭號 78"/>
          <p:cNvSpPr/>
          <p:nvPr/>
        </p:nvSpPr>
        <p:spPr>
          <a:xfrm>
            <a:off x="2149848" y="3083080"/>
            <a:ext cx="526242" cy="2200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0" name="文字方塊 79"/>
              <p:cNvSpPr txBox="1"/>
              <p:nvPr/>
            </p:nvSpPr>
            <p:spPr>
              <a:xfrm>
                <a:off x="2948021" y="2458107"/>
                <a:ext cx="13478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1000</m:t>
                          </m:r>
                        </m:sup>
                      </m:sSup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80" name="文字方塊 7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8021" y="2458107"/>
                <a:ext cx="1347869" cy="369332"/>
              </a:xfrm>
              <a:prstGeom prst="rect">
                <a:avLst/>
              </a:prstGeom>
              <a:blipFill rotWithShape="1">
                <a:blip r:embed="rId7"/>
                <a:stretch>
                  <a:fillRect l="-26" t="-6" r="-1923" b="1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1" name="文字方塊 80"/>
              <p:cNvSpPr txBox="1"/>
              <p:nvPr/>
            </p:nvSpPr>
            <p:spPr>
              <a:xfrm>
                <a:off x="2947527" y="2992399"/>
                <a:ext cx="13478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1000</m:t>
                          </m:r>
                        </m:sup>
                      </m:sSup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81" name="文字方塊 8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7527" y="2992399"/>
                <a:ext cx="1347869" cy="369332"/>
              </a:xfrm>
              <a:prstGeom prst="rect">
                <a:avLst/>
              </a:prstGeom>
              <a:blipFill rotWithShape="1">
                <a:blip r:embed="rId7"/>
                <a:stretch>
                  <a:fillRect l="-37" t="-76" r="-1913" b="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文字方塊 59"/>
          <p:cNvSpPr txBox="1"/>
          <p:nvPr/>
        </p:nvSpPr>
        <p:spPr>
          <a:xfrm>
            <a:off x="2746585" y="4517803"/>
            <a:ext cx="514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baseline="-25000" dirty="0"/>
          </a:p>
        </p:txBody>
      </p:sp>
      <p:sp>
        <p:nvSpPr>
          <p:cNvPr id="63" name="文字方塊 62"/>
          <p:cNvSpPr txBox="1"/>
          <p:nvPr/>
        </p:nvSpPr>
        <p:spPr>
          <a:xfrm>
            <a:off x="4321913" y="4517803"/>
            <a:ext cx="514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baseline="-25000" dirty="0"/>
          </a:p>
        </p:txBody>
      </p:sp>
      <p:sp>
        <p:nvSpPr>
          <p:cNvPr id="64" name="文字方塊 63"/>
          <p:cNvSpPr txBox="1"/>
          <p:nvPr/>
        </p:nvSpPr>
        <p:spPr>
          <a:xfrm>
            <a:off x="5862839" y="4500416"/>
            <a:ext cx="514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baseline="-25000" dirty="0"/>
          </a:p>
        </p:txBody>
      </p:sp>
      <p:sp>
        <p:nvSpPr>
          <p:cNvPr id="82" name="文字方塊 81"/>
          <p:cNvSpPr txBox="1"/>
          <p:nvPr/>
        </p:nvSpPr>
        <p:spPr>
          <a:xfrm>
            <a:off x="7963101" y="4500416"/>
            <a:ext cx="514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baseline="-25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文字方塊 14"/>
              <p:cNvSpPr txBox="1"/>
              <p:nvPr/>
            </p:nvSpPr>
            <p:spPr>
              <a:xfrm>
                <a:off x="5132706" y="1481060"/>
                <a:ext cx="1428171" cy="830997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/>
                  <a:t>Large</a:t>
                </a:r>
                <a:endParaRPr lang="en-US" altLang="zh-TW" sz="24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type m:val="lin"/>
                          <m:ctrlPr>
                            <a:rPr lang="zh-TW" alt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4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</m:oMath>
                  </m:oMathPara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15" name="文字方塊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2706" y="1481060"/>
                <a:ext cx="1428171" cy="830997"/>
              </a:xfrm>
              <a:prstGeom prst="rect">
                <a:avLst/>
              </a:prstGeom>
              <a:blipFill rotWithShape="1">
                <a:blip r:embed="rId8"/>
                <a:stretch>
                  <a:fillRect l="-356" t="-640" r="-307" b="-532"/>
                </a:stretch>
              </a:blip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4" name="文字方塊 83"/>
          <p:cNvSpPr txBox="1"/>
          <p:nvPr/>
        </p:nvSpPr>
        <p:spPr>
          <a:xfrm>
            <a:off x="6987755" y="1482208"/>
            <a:ext cx="1904768" cy="830997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Small Learning rate?</a:t>
            </a:r>
            <a:endParaRPr lang="zh-TW" altLang="en-US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5" name="文字方塊 84"/>
              <p:cNvSpPr txBox="1"/>
              <p:nvPr/>
            </p:nvSpPr>
            <p:spPr>
              <a:xfrm>
                <a:off x="5085000" y="2519325"/>
                <a:ext cx="1428171" cy="830997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/>
                  <a:t>small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zh-TW" alt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𝑤</m:t>
                        </m:r>
                      </m:den>
                    </m:f>
                  </m:oMath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85" name="文字方塊 8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5000" y="2519325"/>
                <a:ext cx="1428171" cy="830997"/>
              </a:xfrm>
              <a:prstGeom prst="rect">
                <a:avLst/>
              </a:prstGeom>
              <a:blipFill rotWithShape="1">
                <a:blip r:embed="rId9"/>
                <a:stretch>
                  <a:fillRect l="-350" t="-645" r="-313" b="-527"/>
                </a:stretch>
              </a:blip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文字方塊 85"/>
          <p:cNvSpPr txBox="1"/>
          <p:nvPr/>
        </p:nvSpPr>
        <p:spPr>
          <a:xfrm>
            <a:off x="6987755" y="2553489"/>
            <a:ext cx="1904768" cy="830997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Large Learning rate?</a:t>
            </a:r>
            <a:endParaRPr lang="zh-TW" altLang="en-US" sz="2400" dirty="0"/>
          </a:p>
        </p:txBody>
      </p:sp>
      <p:sp>
        <p:nvSpPr>
          <p:cNvPr id="16" name="向右箭號 15"/>
          <p:cNvSpPr/>
          <p:nvPr/>
        </p:nvSpPr>
        <p:spPr>
          <a:xfrm>
            <a:off x="6560877" y="1722492"/>
            <a:ext cx="477630" cy="39963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7" name="向右箭號 86"/>
          <p:cNvSpPr/>
          <p:nvPr/>
        </p:nvSpPr>
        <p:spPr>
          <a:xfrm>
            <a:off x="6514755" y="2769402"/>
            <a:ext cx="477630" cy="39963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矩形 2"/>
          <p:cNvSpPr/>
          <p:nvPr/>
        </p:nvSpPr>
        <p:spPr>
          <a:xfrm>
            <a:off x="385575" y="4182021"/>
            <a:ext cx="203902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b="1" i="1" u="sng" dirty="0"/>
              <a:t>Toy Example</a:t>
            </a:r>
            <a:endParaRPr lang="zh-TW" altLang="en-US" sz="2800" b="1" i="1" u="sng" dirty="0"/>
          </a:p>
        </p:txBody>
      </p:sp>
      <p:sp>
        <p:nvSpPr>
          <p:cNvPr id="65" name="文字方塊 64"/>
          <p:cNvSpPr txBox="1"/>
          <p:nvPr/>
        </p:nvSpPr>
        <p:spPr>
          <a:xfrm>
            <a:off x="7757673" y="3498948"/>
            <a:ext cx="9978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=w</a:t>
            </a:r>
            <a:r>
              <a:rPr lang="en-US" altLang="zh-TW" sz="2400" baseline="30000" dirty="0">
                <a:solidFill>
                  <a:srgbClr val="0000FF"/>
                </a:solidFill>
              </a:rPr>
              <a:t>999</a:t>
            </a:r>
            <a:endParaRPr lang="zh-TW" altLang="en-US" sz="2400" baseline="30000" dirty="0">
              <a:solidFill>
                <a:srgbClr val="0000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" grpId="0" animBg="1"/>
      <p:bldP spid="14" grpId="0" animBg="1"/>
      <p:bldP spid="68" grpId="0"/>
      <p:bldP spid="69" grpId="0"/>
      <p:bldP spid="10" grpId="0" animBg="1"/>
      <p:bldP spid="70" grpId="0" animBg="1"/>
      <p:bldP spid="71" grpId="0"/>
      <p:bldP spid="75" grpId="0"/>
      <p:bldP spid="76" grpId="0"/>
      <p:bldP spid="77" grpId="0"/>
      <p:bldP spid="78" grpId="0" animBg="1"/>
      <p:bldP spid="79" grpId="0" animBg="1"/>
      <p:bldP spid="80" grpId="0"/>
      <p:bldP spid="81" grpId="0"/>
      <p:bldP spid="15" grpId="0" animBg="1"/>
      <p:bldP spid="84" grpId="0" animBg="1"/>
      <p:bldP spid="85" grpId="0" animBg="1"/>
      <p:bldP spid="86" grpId="0" animBg="1"/>
      <p:bldP spid="16" grpId="0" animBg="1"/>
      <p:bldP spid="87" grpId="0" animBg="1"/>
      <p:bldP spid="65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群組 26"/>
          <p:cNvGrpSpPr/>
          <p:nvPr/>
        </p:nvGrpSpPr>
        <p:grpSpPr>
          <a:xfrm>
            <a:off x="5512891" y="2899787"/>
            <a:ext cx="2840433" cy="3729612"/>
            <a:chOff x="5674917" y="905495"/>
            <a:chExt cx="2840433" cy="3729612"/>
          </a:xfrm>
        </p:grpSpPr>
        <p:pic>
          <p:nvPicPr>
            <p:cNvPr id="20" name="圖片 19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5674917" y="905495"/>
              <a:ext cx="2840433" cy="3729612"/>
            </a:xfrm>
            <a:prstGeom prst="rect">
              <a:avLst/>
            </a:prstGeom>
          </p:spPr>
        </p:pic>
        <p:sp>
          <p:nvSpPr>
            <p:cNvPr id="21" name="文字方塊 20"/>
            <p:cNvSpPr txBox="1"/>
            <p:nvPr/>
          </p:nvSpPr>
          <p:spPr>
            <a:xfrm>
              <a:off x="7176980" y="3010324"/>
              <a:ext cx="948862" cy="461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rgbClr val="FF0000"/>
                  </a:solidFill>
                </a:rPr>
                <a:t>add</a:t>
              </a:r>
              <a:endParaRPr lang="zh-TW" altLang="en-US" sz="2400" baseline="-25000" dirty="0">
                <a:solidFill>
                  <a:srgbClr val="FF0000"/>
                </a:solidFill>
              </a:endParaRPr>
            </a:p>
          </p:txBody>
        </p:sp>
      </p:grpSp>
      <p:sp>
        <p:nvSpPr>
          <p:cNvPr id="4" name="矩形 3"/>
          <p:cNvSpPr/>
          <p:nvPr/>
        </p:nvSpPr>
        <p:spPr>
          <a:xfrm>
            <a:off x="628650" y="1825624"/>
            <a:ext cx="5179722" cy="47108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803775"/>
          </a:xfrm>
        </p:spPr>
        <p:txBody>
          <a:bodyPr>
            <a:normAutofit/>
          </a:bodyPr>
          <a:lstStyle/>
          <a:p>
            <a:r>
              <a:rPr lang="en-US" altLang="zh-TW" dirty="0"/>
              <a:t>Long Short-term Memory (LSTM)</a:t>
            </a:r>
            <a:endParaRPr lang="en-US" altLang="zh-TW" dirty="0"/>
          </a:p>
          <a:p>
            <a:pPr lvl="1"/>
            <a:r>
              <a:rPr lang="en-US" altLang="zh-TW" sz="2800" dirty="0"/>
              <a:t>Can deal with gradient vanishing (not gradient explode)</a:t>
            </a:r>
            <a:endParaRPr lang="en-US" altLang="zh-TW" sz="2800" dirty="0"/>
          </a:p>
          <a:p>
            <a:pPr lvl="1"/>
            <a:endParaRPr lang="en-US" altLang="zh-TW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Helpful Techniques</a:t>
            </a:r>
            <a:endParaRPr lang="zh-TW" altLang="en-US" dirty="0"/>
          </a:p>
        </p:txBody>
      </p:sp>
      <p:sp>
        <p:nvSpPr>
          <p:cNvPr id="22" name="文字方塊 21"/>
          <p:cNvSpPr txBox="1"/>
          <p:nvPr/>
        </p:nvSpPr>
        <p:spPr>
          <a:xfrm>
            <a:off x="1142137" y="3086734"/>
            <a:ext cx="36318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TW" sz="2400" dirty="0"/>
              <a:t>Memory and input are </a:t>
            </a:r>
            <a:r>
              <a:rPr lang="en-US" altLang="zh-TW" sz="2400" b="1" i="1" u="sng" dirty="0"/>
              <a:t>added</a:t>
            </a:r>
            <a:endParaRPr lang="zh-TW" altLang="en-US" sz="2400" b="1" i="1" u="sng" dirty="0"/>
          </a:p>
        </p:txBody>
      </p:sp>
      <p:sp>
        <p:nvSpPr>
          <p:cNvPr id="23" name="文字方塊 22"/>
          <p:cNvSpPr txBox="1"/>
          <p:nvPr/>
        </p:nvSpPr>
        <p:spPr>
          <a:xfrm>
            <a:off x="1142137" y="3933596"/>
            <a:ext cx="46017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TW" sz="2400" dirty="0"/>
              <a:t>The influence never disappears unless forget gate is closed</a:t>
            </a:r>
            <a:endParaRPr lang="zh-TW" altLang="en-US" sz="2400" dirty="0"/>
          </a:p>
        </p:txBody>
      </p:sp>
      <p:sp>
        <p:nvSpPr>
          <p:cNvPr id="24" name="向右箭號 23"/>
          <p:cNvSpPr/>
          <p:nvPr/>
        </p:nvSpPr>
        <p:spPr>
          <a:xfrm>
            <a:off x="1331138" y="4915869"/>
            <a:ext cx="624114" cy="3999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文字方塊 24"/>
          <p:cNvSpPr txBox="1"/>
          <p:nvPr/>
        </p:nvSpPr>
        <p:spPr>
          <a:xfrm>
            <a:off x="2044591" y="4862121"/>
            <a:ext cx="33062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No Gradient vanishing</a:t>
            </a:r>
            <a:endParaRPr lang="zh-TW" altLang="en-US" sz="2400" dirty="0"/>
          </a:p>
        </p:txBody>
      </p:sp>
      <p:sp>
        <p:nvSpPr>
          <p:cNvPr id="26" name="文字方塊 25"/>
          <p:cNvSpPr txBox="1"/>
          <p:nvPr/>
        </p:nvSpPr>
        <p:spPr>
          <a:xfrm>
            <a:off x="2044590" y="5227888"/>
            <a:ext cx="33062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(If forget gate is opened.)</a:t>
            </a:r>
            <a:endParaRPr lang="zh-TW" altLang="en-US" sz="2400" dirty="0"/>
          </a:p>
        </p:txBody>
      </p:sp>
      <p:sp>
        <p:nvSpPr>
          <p:cNvPr id="13" name="矩形 12"/>
          <p:cNvSpPr/>
          <p:nvPr/>
        </p:nvSpPr>
        <p:spPr>
          <a:xfrm>
            <a:off x="4572000" y="6393325"/>
            <a:ext cx="203938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rgbClr val="0000FF"/>
                </a:solidFill>
              </a:rPr>
              <a:t>[Cho, EMNLP’14]</a:t>
            </a:r>
            <a:endParaRPr lang="en-US" altLang="zh-TW" dirty="0">
              <a:solidFill>
                <a:srgbClr val="0000FF"/>
              </a:solidFill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294474" y="5731808"/>
            <a:ext cx="4277526" cy="954107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Gated Recurrent Unit (GRU): </a:t>
            </a:r>
            <a:endParaRPr lang="en-US" altLang="zh-TW" sz="2800" dirty="0"/>
          </a:p>
          <a:p>
            <a:pPr algn="ctr"/>
            <a:r>
              <a:rPr lang="en-US" altLang="zh-TW" sz="2800" dirty="0"/>
              <a:t>simpler than LSTM </a:t>
            </a:r>
            <a:endParaRPr lang="zh-TW" alt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 animBg="1"/>
      <p:bldP spid="25" grpId="0"/>
      <p:bldP spid="26" grpId="0"/>
      <p:bldP spid="13" grpId="0"/>
      <p:bldP spid="14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Helpful Techniques</a:t>
            </a:r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10283" y="2635963"/>
            <a:ext cx="3165023" cy="1769563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454482" y="5257253"/>
            <a:ext cx="771762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dirty="0"/>
              <a:t>Vanilla</a:t>
            </a:r>
            <a:r>
              <a:rPr lang="zh-TW" altLang="en-US" sz="2400" dirty="0"/>
              <a:t> </a:t>
            </a:r>
            <a:r>
              <a:rPr lang="en-US" altLang="zh-TW" sz="2400" dirty="0"/>
              <a:t>RNN Initialized with Identity matrix + </a:t>
            </a:r>
            <a:r>
              <a:rPr lang="en-US" altLang="zh-TW" sz="2400" dirty="0" err="1"/>
              <a:t>ReLU</a:t>
            </a:r>
            <a:r>
              <a:rPr lang="en-US" altLang="zh-TW" sz="2400" dirty="0"/>
              <a:t> activation function </a:t>
            </a:r>
            <a:r>
              <a:rPr lang="en-US" altLang="zh-TW" dirty="0">
                <a:solidFill>
                  <a:srgbClr val="0000FF"/>
                </a:solidFill>
              </a:rPr>
              <a:t>[Quoc V. Le, arXiv’15]</a:t>
            </a:r>
            <a:endParaRPr lang="zh-TW" altLang="en-US" dirty="0">
              <a:solidFill>
                <a:srgbClr val="0000FF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54482" y="6081554"/>
            <a:ext cx="852114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TW" sz="2400" dirty="0"/>
              <a:t>Outperform or be comparable with LSTM in 4 different tasks</a:t>
            </a:r>
            <a:endParaRPr lang="zh-TW" altLang="en-US" sz="2400" dirty="0"/>
          </a:p>
        </p:txBody>
      </p:sp>
      <p:sp>
        <p:nvSpPr>
          <p:cNvPr id="11" name="矩形 10"/>
          <p:cNvSpPr/>
          <p:nvPr/>
        </p:nvSpPr>
        <p:spPr>
          <a:xfrm>
            <a:off x="2368882" y="4609644"/>
            <a:ext cx="253468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dirty="0">
                <a:solidFill>
                  <a:srgbClr val="0000FF"/>
                </a:solidFill>
              </a:rPr>
              <a:t>[Jan </a:t>
            </a:r>
            <a:r>
              <a:rPr lang="en-US" altLang="zh-TW" dirty="0" err="1">
                <a:solidFill>
                  <a:srgbClr val="0000FF"/>
                </a:solidFill>
              </a:rPr>
              <a:t>Koutnik</a:t>
            </a:r>
            <a:r>
              <a:rPr lang="en-US" altLang="zh-TW" dirty="0">
                <a:solidFill>
                  <a:srgbClr val="0000FF"/>
                </a:solidFill>
              </a:rPr>
              <a:t>, JMLR’14]</a:t>
            </a:r>
            <a:endParaRPr lang="en-US" altLang="zh-TW" dirty="0">
              <a:solidFill>
                <a:srgbClr val="0000FF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402776" y="1953346"/>
            <a:ext cx="211628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TW" sz="2400" dirty="0"/>
              <a:t>Clockwise RNN </a:t>
            </a:r>
            <a:endParaRPr lang="en-US" altLang="zh-TW" sz="2400" dirty="0"/>
          </a:p>
        </p:txBody>
      </p:sp>
      <p:sp>
        <p:nvSpPr>
          <p:cNvPr id="13" name="矩形 12"/>
          <p:cNvSpPr/>
          <p:nvPr/>
        </p:nvSpPr>
        <p:spPr>
          <a:xfrm>
            <a:off x="6207288" y="4564117"/>
            <a:ext cx="264642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dirty="0">
                <a:solidFill>
                  <a:srgbClr val="0000FF"/>
                </a:solidFill>
              </a:rPr>
              <a:t>[Tomas </a:t>
            </a:r>
            <a:r>
              <a:rPr lang="en-US" altLang="zh-TW" dirty="0" err="1">
                <a:solidFill>
                  <a:srgbClr val="0000FF"/>
                </a:solidFill>
              </a:rPr>
              <a:t>Mikolov</a:t>
            </a:r>
            <a:r>
              <a:rPr lang="en-US" altLang="zh-TW" dirty="0">
                <a:solidFill>
                  <a:srgbClr val="0000FF"/>
                </a:solidFill>
              </a:rPr>
              <a:t>, ICLR’15]</a:t>
            </a:r>
            <a:endParaRPr lang="zh-TW" altLang="en-US" dirty="0">
              <a:solidFill>
                <a:srgbClr val="0000FF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4903567" y="1769857"/>
            <a:ext cx="377845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zh-TW" sz="2400" dirty="0"/>
              <a:t>Structurally Constrained Recurrent Network (SCRN)</a:t>
            </a:r>
            <a:endParaRPr lang="en-US" altLang="zh-TW" sz="2400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482" y="2619168"/>
            <a:ext cx="4485457" cy="185133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13" grpId="0"/>
      <p:bldP spid="15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More Applications ……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1315227" y="4829867"/>
            <a:ext cx="1080000" cy="432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1334276" y="3681656"/>
            <a:ext cx="108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1315227" y="2560297"/>
            <a:ext cx="1080000" cy="4320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4085325" y="4815460"/>
            <a:ext cx="1080000" cy="432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4104374" y="3701755"/>
            <a:ext cx="108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2561443" y="3657437"/>
            <a:ext cx="1080000" cy="432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4104374" y="2567831"/>
            <a:ext cx="1080000" cy="4320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6902115" y="4821678"/>
            <a:ext cx="1080000" cy="432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6921164" y="3707973"/>
            <a:ext cx="108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/>
          <p:cNvSpPr/>
          <p:nvPr/>
        </p:nvSpPr>
        <p:spPr>
          <a:xfrm>
            <a:off x="5378233" y="3701755"/>
            <a:ext cx="1080000" cy="432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/>
          <p:cNvSpPr/>
          <p:nvPr/>
        </p:nvSpPr>
        <p:spPr>
          <a:xfrm>
            <a:off x="6944117" y="2586783"/>
            <a:ext cx="1080000" cy="4320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向上箭號 14"/>
          <p:cNvSpPr/>
          <p:nvPr/>
        </p:nvSpPr>
        <p:spPr>
          <a:xfrm>
            <a:off x="1659428" y="4178579"/>
            <a:ext cx="386677" cy="579410"/>
          </a:xfrm>
          <a:prstGeom prst="up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向上箭號 15"/>
          <p:cNvSpPr/>
          <p:nvPr/>
        </p:nvSpPr>
        <p:spPr>
          <a:xfrm>
            <a:off x="1659429" y="3034995"/>
            <a:ext cx="386677" cy="579410"/>
          </a:xfrm>
          <a:prstGeom prst="up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文字方塊 16"/>
          <p:cNvSpPr txBox="1"/>
          <p:nvPr/>
        </p:nvSpPr>
        <p:spPr>
          <a:xfrm>
            <a:off x="2684307" y="3082636"/>
            <a:ext cx="10477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store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18" name="手繪多邊形 17"/>
          <p:cNvSpPr/>
          <p:nvPr/>
        </p:nvSpPr>
        <p:spPr>
          <a:xfrm flipH="1">
            <a:off x="2395226" y="3426305"/>
            <a:ext cx="672579" cy="319619"/>
          </a:xfrm>
          <a:custGeom>
            <a:avLst/>
            <a:gdLst>
              <a:gd name="connsiteX0" fmla="*/ 3924300 w 3924300"/>
              <a:gd name="connsiteY0" fmla="*/ 628749 h 628749"/>
              <a:gd name="connsiteX1" fmla="*/ 1714500 w 3924300"/>
              <a:gd name="connsiteY1" fmla="*/ 99 h 628749"/>
              <a:gd name="connsiteX2" fmla="*/ 0 w 3924300"/>
              <a:gd name="connsiteY2" fmla="*/ 590649 h 628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24300" h="628749">
                <a:moveTo>
                  <a:pt x="3924300" y="628749"/>
                </a:moveTo>
                <a:cubicBezTo>
                  <a:pt x="3146425" y="317599"/>
                  <a:pt x="2368550" y="6449"/>
                  <a:pt x="1714500" y="99"/>
                </a:cubicBezTo>
                <a:cubicBezTo>
                  <a:pt x="1060450" y="-6251"/>
                  <a:pt x="530225" y="292199"/>
                  <a:pt x="0" y="590649"/>
                </a:cubicBezTo>
              </a:path>
            </a:pathLst>
          </a:custGeom>
          <a:noFill/>
          <a:ln w="38100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文字方塊 18"/>
          <p:cNvSpPr txBox="1"/>
          <p:nvPr/>
        </p:nvSpPr>
        <p:spPr>
          <a:xfrm>
            <a:off x="5451296" y="3082636"/>
            <a:ext cx="10477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store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1449555" y="4804952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x</a:t>
            </a:r>
            <a:r>
              <a:rPr lang="en-US" altLang="zh-TW" sz="2400" baseline="30000" dirty="0"/>
              <a:t>1</a:t>
            </a:r>
            <a:endParaRPr lang="zh-TW" altLang="en-US" sz="2400" baseline="30000" dirty="0"/>
          </a:p>
        </p:txBody>
      </p:sp>
      <p:sp>
        <p:nvSpPr>
          <p:cNvPr id="21" name="文字方塊 20"/>
          <p:cNvSpPr txBox="1"/>
          <p:nvPr/>
        </p:nvSpPr>
        <p:spPr>
          <a:xfrm>
            <a:off x="4190588" y="4815460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x</a:t>
            </a:r>
            <a:r>
              <a:rPr lang="en-US" altLang="zh-TW" sz="2400" baseline="30000" dirty="0"/>
              <a:t>2</a:t>
            </a:r>
            <a:endParaRPr lang="zh-TW" altLang="en-US" sz="2400" baseline="30000" dirty="0"/>
          </a:p>
        </p:txBody>
      </p:sp>
      <p:sp>
        <p:nvSpPr>
          <p:cNvPr id="22" name="文字方塊 21"/>
          <p:cNvSpPr txBox="1"/>
          <p:nvPr/>
        </p:nvSpPr>
        <p:spPr>
          <a:xfrm>
            <a:off x="7030331" y="4811943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x</a:t>
            </a:r>
            <a:r>
              <a:rPr lang="en-US" altLang="zh-TW" sz="2400" baseline="30000" dirty="0"/>
              <a:t>3</a:t>
            </a:r>
            <a:endParaRPr lang="zh-TW" altLang="en-US" sz="2400" baseline="30000" dirty="0"/>
          </a:p>
        </p:txBody>
      </p:sp>
      <p:sp>
        <p:nvSpPr>
          <p:cNvPr id="23" name="文字方塊 22"/>
          <p:cNvSpPr txBox="1"/>
          <p:nvPr/>
        </p:nvSpPr>
        <p:spPr>
          <a:xfrm>
            <a:off x="1398980" y="2546393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y</a:t>
            </a:r>
            <a:r>
              <a:rPr lang="en-US" altLang="zh-TW" sz="2400" baseline="30000" dirty="0"/>
              <a:t>1</a:t>
            </a:r>
            <a:endParaRPr lang="zh-TW" altLang="en-US" sz="2400" baseline="30000" dirty="0"/>
          </a:p>
        </p:txBody>
      </p:sp>
      <p:sp>
        <p:nvSpPr>
          <p:cNvPr id="24" name="文字方塊 23"/>
          <p:cNvSpPr txBox="1"/>
          <p:nvPr/>
        </p:nvSpPr>
        <p:spPr>
          <a:xfrm>
            <a:off x="4210837" y="2527580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y</a:t>
            </a:r>
            <a:r>
              <a:rPr lang="en-US" altLang="zh-TW" sz="2400" baseline="30000" dirty="0"/>
              <a:t>2</a:t>
            </a:r>
            <a:endParaRPr lang="zh-TW" altLang="en-US" sz="2400" baseline="30000" dirty="0"/>
          </a:p>
        </p:txBody>
      </p:sp>
      <p:sp>
        <p:nvSpPr>
          <p:cNvPr id="25" name="文字方塊 24"/>
          <p:cNvSpPr txBox="1"/>
          <p:nvPr/>
        </p:nvSpPr>
        <p:spPr>
          <a:xfrm>
            <a:off x="7074543" y="2551841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y</a:t>
            </a:r>
            <a:r>
              <a:rPr lang="en-US" altLang="zh-TW" sz="2400" baseline="30000" dirty="0"/>
              <a:t>3</a:t>
            </a:r>
            <a:endParaRPr lang="zh-TW" altLang="en-US" sz="2400" baseline="30000" dirty="0"/>
          </a:p>
        </p:txBody>
      </p:sp>
      <p:sp>
        <p:nvSpPr>
          <p:cNvPr id="26" name="向上箭號 25"/>
          <p:cNvSpPr/>
          <p:nvPr/>
        </p:nvSpPr>
        <p:spPr>
          <a:xfrm>
            <a:off x="4454443" y="4205408"/>
            <a:ext cx="386677" cy="579410"/>
          </a:xfrm>
          <a:prstGeom prst="up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向上箭號 26"/>
          <p:cNvSpPr/>
          <p:nvPr/>
        </p:nvSpPr>
        <p:spPr>
          <a:xfrm>
            <a:off x="4454444" y="3061824"/>
            <a:ext cx="386677" cy="579410"/>
          </a:xfrm>
          <a:prstGeom prst="up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向上箭號 27"/>
          <p:cNvSpPr/>
          <p:nvPr/>
        </p:nvSpPr>
        <p:spPr>
          <a:xfrm>
            <a:off x="7272158" y="4209475"/>
            <a:ext cx="386677" cy="579410"/>
          </a:xfrm>
          <a:prstGeom prst="up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向上箭號 28"/>
          <p:cNvSpPr/>
          <p:nvPr/>
        </p:nvSpPr>
        <p:spPr>
          <a:xfrm>
            <a:off x="7272159" y="3065891"/>
            <a:ext cx="386677" cy="579410"/>
          </a:xfrm>
          <a:prstGeom prst="up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弧形箭號 (上彎) 29"/>
          <p:cNvSpPr/>
          <p:nvPr/>
        </p:nvSpPr>
        <p:spPr>
          <a:xfrm>
            <a:off x="3116647" y="4133262"/>
            <a:ext cx="1381017" cy="568649"/>
          </a:xfrm>
          <a:prstGeom prst="curvedUp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31" name="弧形箭號 (上彎) 30"/>
          <p:cNvSpPr/>
          <p:nvPr/>
        </p:nvSpPr>
        <p:spPr>
          <a:xfrm>
            <a:off x="5850328" y="4138524"/>
            <a:ext cx="1381017" cy="568649"/>
          </a:xfrm>
          <a:prstGeom prst="curvedUp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32" name="手繪多邊形 31"/>
          <p:cNvSpPr/>
          <p:nvPr/>
        </p:nvSpPr>
        <p:spPr>
          <a:xfrm flipH="1">
            <a:off x="5158012" y="3419343"/>
            <a:ext cx="672579" cy="319619"/>
          </a:xfrm>
          <a:custGeom>
            <a:avLst/>
            <a:gdLst>
              <a:gd name="connsiteX0" fmla="*/ 3924300 w 3924300"/>
              <a:gd name="connsiteY0" fmla="*/ 628749 h 628749"/>
              <a:gd name="connsiteX1" fmla="*/ 1714500 w 3924300"/>
              <a:gd name="connsiteY1" fmla="*/ 99 h 628749"/>
              <a:gd name="connsiteX2" fmla="*/ 0 w 3924300"/>
              <a:gd name="connsiteY2" fmla="*/ 590649 h 628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24300" h="628749">
                <a:moveTo>
                  <a:pt x="3924300" y="628749"/>
                </a:moveTo>
                <a:cubicBezTo>
                  <a:pt x="3146425" y="317599"/>
                  <a:pt x="2368550" y="6449"/>
                  <a:pt x="1714500" y="99"/>
                </a:cubicBezTo>
                <a:cubicBezTo>
                  <a:pt x="1060450" y="-6251"/>
                  <a:pt x="530225" y="292199"/>
                  <a:pt x="0" y="590649"/>
                </a:cubicBezTo>
              </a:path>
            </a:pathLst>
          </a:custGeom>
          <a:noFill/>
          <a:ln w="38100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文字方塊 32"/>
          <p:cNvSpPr txBox="1"/>
          <p:nvPr/>
        </p:nvSpPr>
        <p:spPr>
          <a:xfrm>
            <a:off x="1754068" y="3306644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a</a:t>
            </a:r>
            <a:r>
              <a:rPr lang="en-US" altLang="zh-TW" sz="2400" baseline="30000" dirty="0"/>
              <a:t>1</a:t>
            </a:r>
            <a:endParaRPr lang="zh-TW" altLang="en-US" sz="2400" baseline="30000" dirty="0"/>
          </a:p>
        </p:txBody>
      </p:sp>
      <p:sp>
        <p:nvSpPr>
          <p:cNvPr id="34" name="文字方塊 33"/>
          <p:cNvSpPr txBox="1"/>
          <p:nvPr/>
        </p:nvSpPr>
        <p:spPr>
          <a:xfrm>
            <a:off x="2746025" y="3636573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a</a:t>
            </a:r>
            <a:r>
              <a:rPr lang="en-US" altLang="zh-TW" sz="2400" baseline="30000" dirty="0"/>
              <a:t>1</a:t>
            </a:r>
            <a:endParaRPr lang="zh-TW" altLang="en-US" sz="2400" baseline="30000" dirty="0"/>
          </a:p>
        </p:txBody>
      </p:sp>
      <p:sp>
        <p:nvSpPr>
          <p:cNvPr id="35" name="文字方塊 34"/>
          <p:cNvSpPr txBox="1"/>
          <p:nvPr/>
        </p:nvSpPr>
        <p:spPr>
          <a:xfrm>
            <a:off x="5515671" y="3674474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a</a:t>
            </a:r>
            <a:r>
              <a:rPr lang="en-US" altLang="zh-TW" sz="2400" baseline="30000" dirty="0"/>
              <a:t>2</a:t>
            </a:r>
            <a:endParaRPr lang="zh-TW" altLang="en-US" sz="2400" baseline="30000" dirty="0"/>
          </a:p>
        </p:txBody>
      </p:sp>
      <p:sp>
        <p:nvSpPr>
          <p:cNvPr id="36" name="文字方塊 35"/>
          <p:cNvSpPr txBox="1"/>
          <p:nvPr/>
        </p:nvSpPr>
        <p:spPr>
          <a:xfrm>
            <a:off x="4686212" y="3326569"/>
            <a:ext cx="5726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a</a:t>
            </a:r>
            <a:r>
              <a:rPr lang="en-US" altLang="zh-TW" sz="2400" baseline="30000" dirty="0"/>
              <a:t>2</a:t>
            </a:r>
            <a:endParaRPr lang="zh-TW" altLang="en-US" sz="2400" baseline="30000" dirty="0"/>
          </a:p>
        </p:txBody>
      </p:sp>
      <p:sp>
        <p:nvSpPr>
          <p:cNvPr id="37" name="文字方塊 36"/>
          <p:cNvSpPr txBox="1"/>
          <p:nvPr/>
        </p:nvSpPr>
        <p:spPr>
          <a:xfrm>
            <a:off x="7517053" y="3318187"/>
            <a:ext cx="5726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a</a:t>
            </a:r>
            <a:r>
              <a:rPr lang="en-US" altLang="zh-TW" sz="2400" baseline="30000" dirty="0"/>
              <a:t>3</a:t>
            </a:r>
            <a:endParaRPr lang="zh-TW" altLang="en-US" sz="2400" baseline="30000" dirty="0"/>
          </a:p>
        </p:txBody>
      </p:sp>
      <p:sp>
        <p:nvSpPr>
          <p:cNvPr id="38" name="矩形 37"/>
          <p:cNvSpPr/>
          <p:nvPr/>
        </p:nvSpPr>
        <p:spPr>
          <a:xfrm>
            <a:off x="1928588" y="5896186"/>
            <a:ext cx="558846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altLang="zh-TW" sz="2400" dirty="0"/>
              <a:t>arrive     </a:t>
            </a:r>
            <a:r>
              <a:rPr lang="en-US" altLang="zh-TW" sz="2400" dirty="0">
                <a:solidFill>
                  <a:srgbClr val="FF0000"/>
                </a:solidFill>
              </a:rPr>
              <a:t>Taipei     </a:t>
            </a:r>
            <a:r>
              <a:rPr lang="en-US" altLang="zh-TW" sz="2400" dirty="0"/>
              <a:t>on     </a:t>
            </a:r>
            <a:r>
              <a:rPr lang="en-US" altLang="zh-TW" sz="2400" dirty="0">
                <a:solidFill>
                  <a:srgbClr val="0000FF"/>
                </a:solidFill>
              </a:rPr>
              <a:t>November     2</a:t>
            </a:r>
            <a:r>
              <a:rPr lang="en-US" altLang="zh-TW" sz="2400" baseline="30000" dirty="0">
                <a:solidFill>
                  <a:srgbClr val="0000FF"/>
                </a:solidFill>
              </a:rPr>
              <a:t>nd</a:t>
            </a:r>
            <a:r>
              <a:rPr lang="en-US" altLang="zh-TW" sz="2400" dirty="0"/>
              <a:t> </a:t>
            </a:r>
            <a:endParaRPr lang="en-US" altLang="zh-TW" sz="2400" dirty="0">
              <a:solidFill>
                <a:srgbClr val="FFC000"/>
              </a:solidFill>
            </a:endParaRPr>
          </a:p>
        </p:txBody>
      </p:sp>
      <p:pic>
        <p:nvPicPr>
          <p:cNvPr id="39" name="Picture 8" descr="User Symbol Blue Clip Art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719" y="5875281"/>
            <a:ext cx="497114" cy="763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圓角矩形圖說文字 39"/>
          <p:cNvSpPr/>
          <p:nvPr/>
        </p:nvSpPr>
        <p:spPr>
          <a:xfrm>
            <a:off x="2196914" y="5875281"/>
            <a:ext cx="5320139" cy="511860"/>
          </a:xfrm>
          <a:prstGeom prst="wedgeRoundRectCallout">
            <a:avLst>
              <a:gd name="adj1" fmla="val -61795"/>
              <a:gd name="adj2" fmla="val 34144"/>
              <a:gd name="adj3" fmla="val 16667"/>
            </a:avLst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41" name="直線單箭頭接點 40"/>
          <p:cNvCxnSpPr>
            <a:endCxn id="20" idx="2"/>
          </p:cNvCxnSpPr>
          <p:nvPr/>
        </p:nvCxnSpPr>
        <p:spPr>
          <a:xfrm flipH="1" flipV="1">
            <a:off x="1903341" y="5266617"/>
            <a:ext cx="878655" cy="78584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單箭頭接點 41"/>
          <p:cNvCxnSpPr/>
          <p:nvPr/>
        </p:nvCxnSpPr>
        <p:spPr>
          <a:xfrm flipV="1">
            <a:off x="3803819" y="5243927"/>
            <a:ext cx="783706" cy="79401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單箭頭接點 42"/>
          <p:cNvCxnSpPr/>
          <p:nvPr/>
        </p:nvCxnSpPr>
        <p:spPr>
          <a:xfrm flipV="1">
            <a:off x="4768388" y="5283443"/>
            <a:ext cx="2503770" cy="74950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文字方塊 43"/>
          <p:cNvSpPr txBox="1"/>
          <p:nvPr/>
        </p:nvSpPr>
        <p:spPr>
          <a:xfrm>
            <a:off x="570295" y="1620387"/>
            <a:ext cx="26974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Probability of “arrive” in each slot</a:t>
            </a:r>
            <a:endParaRPr lang="zh-TW" altLang="en-US" sz="2400" dirty="0"/>
          </a:p>
        </p:txBody>
      </p:sp>
      <p:sp>
        <p:nvSpPr>
          <p:cNvPr id="45" name="文字方塊 44"/>
          <p:cNvSpPr txBox="1"/>
          <p:nvPr/>
        </p:nvSpPr>
        <p:spPr>
          <a:xfrm>
            <a:off x="3472185" y="1611897"/>
            <a:ext cx="26974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Probability of “</a:t>
            </a:r>
            <a:r>
              <a:rPr lang="en-US" altLang="zh-TW" sz="2400" dirty="0">
                <a:solidFill>
                  <a:srgbClr val="FF0000"/>
                </a:solidFill>
              </a:rPr>
              <a:t>Taipei</a:t>
            </a:r>
            <a:r>
              <a:rPr lang="en-US" altLang="zh-TW" sz="2400" dirty="0"/>
              <a:t>” in each slot</a:t>
            </a:r>
            <a:endParaRPr lang="zh-TW" altLang="en-US" sz="2400" dirty="0"/>
          </a:p>
        </p:txBody>
      </p:sp>
      <p:sp>
        <p:nvSpPr>
          <p:cNvPr id="46" name="文字方塊 45"/>
          <p:cNvSpPr txBox="1"/>
          <p:nvPr/>
        </p:nvSpPr>
        <p:spPr>
          <a:xfrm>
            <a:off x="6387886" y="1622335"/>
            <a:ext cx="23319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Probability of “on” in each slot</a:t>
            </a:r>
            <a:endParaRPr lang="zh-TW" altLang="en-US" sz="2400" dirty="0"/>
          </a:p>
        </p:txBody>
      </p:sp>
      <p:sp>
        <p:nvSpPr>
          <p:cNvPr id="47" name="文字方塊 46"/>
          <p:cNvSpPr txBox="1"/>
          <p:nvPr/>
        </p:nvSpPr>
        <p:spPr>
          <a:xfrm>
            <a:off x="1946825" y="2915243"/>
            <a:ext cx="5643125" cy="954107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Input and output are both sequences with the same length</a:t>
            </a:r>
            <a:endParaRPr lang="zh-TW" altLang="en-US" sz="2800" dirty="0"/>
          </a:p>
        </p:txBody>
      </p:sp>
      <p:sp>
        <p:nvSpPr>
          <p:cNvPr id="48" name="文字方塊 47"/>
          <p:cNvSpPr txBox="1"/>
          <p:nvPr/>
        </p:nvSpPr>
        <p:spPr>
          <a:xfrm>
            <a:off x="1952501" y="4139973"/>
            <a:ext cx="5643125" cy="523220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RNN can do more than that!</a:t>
            </a:r>
            <a:endParaRPr lang="zh-TW" alt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4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1-of-N encoding</a:t>
            </a:r>
            <a:endParaRPr lang="zh-TW" altLang="en-US" dirty="0"/>
          </a:p>
        </p:txBody>
      </p:sp>
      <p:sp>
        <p:nvSpPr>
          <p:cNvPr id="10" name="文字方塊 9"/>
          <p:cNvSpPr txBox="1"/>
          <p:nvPr/>
        </p:nvSpPr>
        <p:spPr>
          <a:xfrm>
            <a:off x="401794" y="3893837"/>
            <a:ext cx="444122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Each dimension corresponds to a word in the lexicon </a:t>
            </a:r>
            <a:endParaRPr lang="zh-TW" altLang="en-US" sz="2800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401794" y="4894110"/>
            <a:ext cx="42930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altLang="zh-TW" sz="2800" dirty="0"/>
              <a:t>The dimension for the word</a:t>
            </a:r>
            <a:r>
              <a:rPr lang="en-US" altLang="zh-TW" sz="2800" baseline="-25000" dirty="0"/>
              <a:t> </a:t>
            </a:r>
            <a:r>
              <a:rPr lang="en-US" altLang="zh-TW" sz="2800" dirty="0"/>
              <a:t>is 1, and others are 0</a:t>
            </a:r>
            <a:endParaRPr lang="en-US" altLang="zh-TW" sz="2800" baseline="-25000" dirty="0"/>
          </a:p>
        </p:txBody>
      </p:sp>
      <p:sp>
        <p:nvSpPr>
          <p:cNvPr id="4" name="文字方塊 3"/>
          <p:cNvSpPr txBox="1"/>
          <p:nvPr/>
        </p:nvSpPr>
        <p:spPr>
          <a:xfrm>
            <a:off x="2205869" y="2735968"/>
            <a:ext cx="73219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lexicon = {apple, bag, cat, dog, elephant}</a:t>
            </a:r>
            <a:endParaRPr lang="zh-TW" altLang="en-US" sz="2800" dirty="0"/>
          </a:p>
        </p:txBody>
      </p:sp>
      <p:sp>
        <p:nvSpPr>
          <p:cNvPr id="24" name="文字方塊 23"/>
          <p:cNvSpPr txBox="1"/>
          <p:nvPr/>
        </p:nvSpPr>
        <p:spPr>
          <a:xfrm>
            <a:off x="5340724" y="3284243"/>
            <a:ext cx="40631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apple = [ 1   0   0   0   0]</a:t>
            </a:r>
            <a:endParaRPr lang="zh-TW" altLang="en-US" sz="2800" dirty="0"/>
          </a:p>
        </p:txBody>
      </p:sp>
      <p:sp>
        <p:nvSpPr>
          <p:cNvPr id="25" name="文字方塊 24"/>
          <p:cNvSpPr txBox="1"/>
          <p:nvPr/>
        </p:nvSpPr>
        <p:spPr>
          <a:xfrm>
            <a:off x="5400119" y="3735031"/>
            <a:ext cx="40631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bag    = [ 0   1   0   0   0]</a:t>
            </a:r>
            <a:endParaRPr lang="zh-TW" altLang="en-US" sz="2800" dirty="0"/>
          </a:p>
        </p:txBody>
      </p:sp>
      <p:sp>
        <p:nvSpPr>
          <p:cNvPr id="26" name="文字方塊 25"/>
          <p:cNvSpPr txBox="1"/>
          <p:nvPr/>
        </p:nvSpPr>
        <p:spPr>
          <a:xfrm>
            <a:off x="5464711" y="4269271"/>
            <a:ext cx="40631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cat    = [ 0   0   1   0   0]</a:t>
            </a:r>
            <a:endParaRPr lang="zh-TW" altLang="en-US" sz="2800" dirty="0"/>
          </a:p>
        </p:txBody>
      </p:sp>
      <p:sp>
        <p:nvSpPr>
          <p:cNvPr id="27" name="文字方塊 26"/>
          <p:cNvSpPr txBox="1"/>
          <p:nvPr/>
        </p:nvSpPr>
        <p:spPr>
          <a:xfrm>
            <a:off x="5464710" y="4777572"/>
            <a:ext cx="40631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dog   = [ 0   0   0   1   0]</a:t>
            </a:r>
            <a:endParaRPr lang="zh-TW" altLang="en-US" sz="2800" dirty="0"/>
          </a:p>
        </p:txBody>
      </p:sp>
      <p:sp>
        <p:nvSpPr>
          <p:cNvPr id="28" name="文字方塊 27"/>
          <p:cNvSpPr txBox="1"/>
          <p:nvPr/>
        </p:nvSpPr>
        <p:spPr>
          <a:xfrm>
            <a:off x="4751788" y="5311812"/>
            <a:ext cx="40631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elephant   = [ 0   0   0   0   1]</a:t>
            </a:r>
            <a:endParaRPr lang="zh-TW" altLang="en-US" sz="2800" dirty="0"/>
          </a:p>
        </p:txBody>
      </p:sp>
      <p:sp>
        <p:nvSpPr>
          <p:cNvPr id="29" name="文字方塊 28"/>
          <p:cNvSpPr txBox="1"/>
          <p:nvPr/>
        </p:nvSpPr>
        <p:spPr>
          <a:xfrm>
            <a:off x="401794" y="3370617"/>
            <a:ext cx="44412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The vector is lexicon size.</a:t>
            </a:r>
            <a:endParaRPr lang="zh-TW" altLang="en-US" sz="2800" dirty="0"/>
          </a:p>
        </p:txBody>
      </p:sp>
      <p:sp>
        <p:nvSpPr>
          <p:cNvPr id="3" name="矩形 2"/>
          <p:cNvSpPr/>
          <p:nvPr/>
        </p:nvSpPr>
        <p:spPr>
          <a:xfrm>
            <a:off x="174405" y="2720515"/>
            <a:ext cx="256499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b="1" i="1" u="sng" dirty="0"/>
              <a:t>1-of-N Encoding</a:t>
            </a:r>
            <a:endParaRPr lang="zh-TW" altLang="en-US" sz="2800" b="1" i="1" u="sng" dirty="0"/>
          </a:p>
        </p:txBody>
      </p:sp>
      <p:sp>
        <p:nvSpPr>
          <p:cNvPr id="14" name="文字方塊 13"/>
          <p:cNvSpPr txBox="1"/>
          <p:nvPr/>
        </p:nvSpPr>
        <p:spPr>
          <a:xfrm>
            <a:off x="174405" y="2100172"/>
            <a:ext cx="63488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srgbClr val="FF0000"/>
                </a:solidFill>
              </a:rPr>
              <a:t>How to represent each word as a vector?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4" grpId="0"/>
      <p:bldP spid="24" grpId="0"/>
      <p:bldP spid="25" grpId="0"/>
      <p:bldP spid="26" grpId="0"/>
      <p:bldP spid="27" grpId="0"/>
      <p:bldP spid="28" grpId="0"/>
      <p:bldP spid="29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Many to one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/>
              <a:t>Input is a vector sequence, but output is only one vector</a:t>
            </a:r>
            <a:endParaRPr lang="zh-TW" altLang="en-US" sz="2400" b="1" i="1" u="sng" dirty="0"/>
          </a:p>
        </p:txBody>
      </p:sp>
      <p:sp>
        <p:nvSpPr>
          <p:cNvPr id="10" name="文字方塊 9"/>
          <p:cNvSpPr txBox="1"/>
          <p:nvPr/>
        </p:nvSpPr>
        <p:spPr>
          <a:xfrm>
            <a:off x="490314" y="2431569"/>
            <a:ext cx="27145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i="1" u="sng" dirty="0"/>
              <a:t>Sentiment Analysis</a:t>
            </a:r>
            <a:endParaRPr lang="zh-TW" altLang="en-US" sz="2400" b="1" i="1" u="sng" dirty="0"/>
          </a:p>
        </p:txBody>
      </p:sp>
      <p:sp>
        <p:nvSpPr>
          <p:cNvPr id="18" name="矩形 17"/>
          <p:cNvSpPr/>
          <p:nvPr/>
        </p:nvSpPr>
        <p:spPr>
          <a:xfrm>
            <a:off x="1254755" y="4949260"/>
            <a:ext cx="461666" cy="900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9" name="矩形 18"/>
          <p:cNvSpPr/>
          <p:nvPr/>
        </p:nvSpPr>
        <p:spPr>
          <a:xfrm>
            <a:off x="2213679" y="4949260"/>
            <a:ext cx="465153" cy="900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0" name="矩形 19"/>
          <p:cNvSpPr/>
          <p:nvPr/>
        </p:nvSpPr>
        <p:spPr>
          <a:xfrm>
            <a:off x="5275824" y="4952035"/>
            <a:ext cx="465153" cy="900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1" name="矩形 20"/>
          <p:cNvSpPr/>
          <p:nvPr/>
        </p:nvSpPr>
        <p:spPr>
          <a:xfrm>
            <a:off x="6238235" y="4952035"/>
            <a:ext cx="465153" cy="900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2" name="矩形 21"/>
          <p:cNvSpPr/>
          <p:nvPr/>
        </p:nvSpPr>
        <p:spPr>
          <a:xfrm>
            <a:off x="7200646" y="4952035"/>
            <a:ext cx="465153" cy="900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34" name="直線單箭頭接點 33"/>
          <p:cNvCxnSpPr/>
          <p:nvPr/>
        </p:nvCxnSpPr>
        <p:spPr>
          <a:xfrm flipV="1">
            <a:off x="7423176" y="4629092"/>
            <a:ext cx="0" cy="312708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單箭頭接點 34"/>
          <p:cNvCxnSpPr>
            <a:endCxn id="19" idx="1"/>
          </p:cNvCxnSpPr>
          <p:nvPr/>
        </p:nvCxnSpPr>
        <p:spPr>
          <a:xfrm>
            <a:off x="1734721" y="5399260"/>
            <a:ext cx="478958" cy="0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35"/>
          <p:cNvCxnSpPr/>
          <p:nvPr/>
        </p:nvCxnSpPr>
        <p:spPr>
          <a:xfrm>
            <a:off x="2685142" y="5402035"/>
            <a:ext cx="478958" cy="0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單箭頭接點 36"/>
          <p:cNvCxnSpPr/>
          <p:nvPr/>
        </p:nvCxnSpPr>
        <p:spPr>
          <a:xfrm>
            <a:off x="5751922" y="5407585"/>
            <a:ext cx="478958" cy="0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單箭頭接點 37"/>
          <p:cNvCxnSpPr/>
          <p:nvPr/>
        </p:nvCxnSpPr>
        <p:spPr>
          <a:xfrm>
            <a:off x="6702336" y="5410360"/>
            <a:ext cx="478958" cy="0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單箭頭接點 38"/>
          <p:cNvCxnSpPr/>
          <p:nvPr/>
        </p:nvCxnSpPr>
        <p:spPr>
          <a:xfrm>
            <a:off x="4796866" y="5402035"/>
            <a:ext cx="478958" cy="0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單箭頭接點 39"/>
          <p:cNvCxnSpPr/>
          <p:nvPr/>
        </p:nvCxnSpPr>
        <p:spPr>
          <a:xfrm flipV="1">
            <a:off x="1506359" y="5849260"/>
            <a:ext cx="0" cy="31270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單箭頭接點 40"/>
          <p:cNvCxnSpPr/>
          <p:nvPr/>
        </p:nvCxnSpPr>
        <p:spPr>
          <a:xfrm flipV="1">
            <a:off x="2461711" y="5849260"/>
            <a:ext cx="0" cy="31270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字方塊 41"/>
          <p:cNvSpPr txBox="1"/>
          <p:nvPr/>
        </p:nvSpPr>
        <p:spPr>
          <a:xfrm>
            <a:off x="4110200" y="5054767"/>
            <a:ext cx="11030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srgbClr val="00B050"/>
                </a:solidFill>
              </a:rPr>
              <a:t>……</a:t>
            </a:r>
            <a:endParaRPr lang="zh-TW" altLang="en-US" sz="2800" dirty="0">
              <a:solidFill>
                <a:srgbClr val="00B050"/>
              </a:solidFill>
            </a:endParaRPr>
          </a:p>
        </p:txBody>
      </p:sp>
      <p:cxnSp>
        <p:nvCxnSpPr>
          <p:cNvPr id="43" name="直線單箭頭接點 42"/>
          <p:cNvCxnSpPr/>
          <p:nvPr/>
        </p:nvCxnSpPr>
        <p:spPr>
          <a:xfrm flipV="1">
            <a:off x="5515862" y="5849260"/>
            <a:ext cx="0" cy="31270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單箭頭接點 43"/>
          <p:cNvCxnSpPr/>
          <p:nvPr/>
        </p:nvCxnSpPr>
        <p:spPr>
          <a:xfrm flipV="1">
            <a:off x="6487839" y="5849260"/>
            <a:ext cx="0" cy="31270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單箭頭接點 44"/>
          <p:cNvCxnSpPr/>
          <p:nvPr/>
        </p:nvCxnSpPr>
        <p:spPr>
          <a:xfrm flipV="1">
            <a:off x="7453044" y="5849260"/>
            <a:ext cx="0" cy="31270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矩形 45"/>
          <p:cNvSpPr/>
          <p:nvPr/>
        </p:nvSpPr>
        <p:spPr>
          <a:xfrm>
            <a:off x="1254755" y="6163975"/>
            <a:ext cx="4924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dirty="0"/>
              <a:t>我</a:t>
            </a:r>
            <a:endParaRPr lang="en-US" altLang="zh-TW" sz="2400" dirty="0"/>
          </a:p>
        </p:txBody>
      </p:sp>
      <p:sp>
        <p:nvSpPr>
          <p:cNvPr id="47" name="矩形 46"/>
          <p:cNvSpPr/>
          <p:nvPr/>
        </p:nvSpPr>
        <p:spPr>
          <a:xfrm>
            <a:off x="3197347" y="4952035"/>
            <a:ext cx="465153" cy="900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48" name="直線單箭頭接點 47"/>
          <p:cNvCxnSpPr/>
          <p:nvPr/>
        </p:nvCxnSpPr>
        <p:spPr>
          <a:xfrm>
            <a:off x="3668810" y="5404810"/>
            <a:ext cx="478958" cy="0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單箭頭接點 48"/>
          <p:cNvCxnSpPr/>
          <p:nvPr/>
        </p:nvCxnSpPr>
        <p:spPr>
          <a:xfrm flipV="1">
            <a:off x="3445379" y="5852035"/>
            <a:ext cx="0" cy="31270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矩形 49"/>
          <p:cNvSpPr/>
          <p:nvPr/>
        </p:nvSpPr>
        <p:spPr>
          <a:xfrm>
            <a:off x="2214881" y="6150256"/>
            <a:ext cx="49244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400" dirty="0"/>
              <a:t>覺</a:t>
            </a:r>
            <a:endParaRPr lang="en-US" altLang="zh-TW" sz="2400" dirty="0"/>
          </a:p>
        </p:txBody>
      </p:sp>
      <p:sp>
        <p:nvSpPr>
          <p:cNvPr id="51" name="矩形 50"/>
          <p:cNvSpPr/>
          <p:nvPr/>
        </p:nvSpPr>
        <p:spPr>
          <a:xfrm>
            <a:off x="5275824" y="6202827"/>
            <a:ext cx="4924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dirty="0"/>
              <a:t>太</a:t>
            </a:r>
            <a:endParaRPr lang="en-US" altLang="zh-TW" sz="2400" dirty="0"/>
          </a:p>
        </p:txBody>
      </p:sp>
      <p:sp>
        <p:nvSpPr>
          <p:cNvPr id="52" name="矩形 51"/>
          <p:cNvSpPr/>
          <p:nvPr/>
        </p:nvSpPr>
        <p:spPr>
          <a:xfrm>
            <a:off x="3199157" y="6173560"/>
            <a:ext cx="4924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dirty="0"/>
              <a:t>得</a:t>
            </a:r>
            <a:endParaRPr lang="en-US" altLang="zh-TW" sz="2400" dirty="0"/>
          </a:p>
        </p:txBody>
      </p:sp>
      <p:sp>
        <p:nvSpPr>
          <p:cNvPr id="53" name="矩形 52"/>
          <p:cNvSpPr/>
          <p:nvPr/>
        </p:nvSpPr>
        <p:spPr>
          <a:xfrm>
            <a:off x="6245137" y="6206943"/>
            <a:ext cx="4924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dirty="0"/>
              <a:t>糟</a:t>
            </a:r>
            <a:endParaRPr lang="en-US" altLang="zh-TW" sz="2400" dirty="0"/>
          </a:p>
        </p:txBody>
      </p:sp>
      <p:sp>
        <p:nvSpPr>
          <p:cNvPr id="54" name="矩形 53"/>
          <p:cNvSpPr/>
          <p:nvPr/>
        </p:nvSpPr>
        <p:spPr>
          <a:xfrm>
            <a:off x="7219551" y="6182797"/>
            <a:ext cx="4924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dirty="0"/>
              <a:t>了</a:t>
            </a:r>
            <a:endParaRPr lang="en-US" altLang="zh-TW" sz="2400" dirty="0"/>
          </a:p>
        </p:txBody>
      </p:sp>
      <p:grpSp>
        <p:nvGrpSpPr>
          <p:cNvPr id="11" name="群組 10"/>
          <p:cNvGrpSpPr/>
          <p:nvPr/>
        </p:nvGrpSpPr>
        <p:grpSpPr>
          <a:xfrm>
            <a:off x="7157350" y="2372551"/>
            <a:ext cx="465153" cy="2256614"/>
            <a:chOff x="6774969" y="2139801"/>
            <a:chExt cx="465153" cy="2256614"/>
          </a:xfrm>
        </p:grpSpPr>
        <p:sp>
          <p:nvSpPr>
            <p:cNvPr id="26" name="矩形 25"/>
            <p:cNvSpPr/>
            <p:nvPr/>
          </p:nvSpPr>
          <p:spPr>
            <a:xfrm>
              <a:off x="6774969" y="2139801"/>
              <a:ext cx="465153" cy="2256614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4" name="橢圓 3"/>
            <p:cNvSpPr/>
            <p:nvPr/>
          </p:nvSpPr>
          <p:spPr>
            <a:xfrm>
              <a:off x="6816791" y="2587914"/>
              <a:ext cx="381507" cy="381507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5" name="橢圓 54"/>
            <p:cNvSpPr/>
            <p:nvPr/>
          </p:nvSpPr>
          <p:spPr>
            <a:xfrm>
              <a:off x="6816791" y="3499459"/>
              <a:ext cx="381507" cy="381507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6" name="橢圓 55"/>
            <p:cNvSpPr/>
            <p:nvPr/>
          </p:nvSpPr>
          <p:spPr>
            <a:xfrm>
              <a:off x="6816791" y="3037957"/>
              <a:ext cx="381507" cy="381507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7" name="橢圓 56"/>
            <p:cNvSpPr/>
            <p:nvPr/>
          </p:nvSpPr>
          <p:spPr>
            <a:xfrm>
              <a:off x="6818786" y="3934184"/>
              <a:ext cx="381507" cy="381507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8" name="橢圓 57"/>
            <p:cNvSpPr/>
            <p:nvPr/>
          </p:nvSpPr>
          <p:spPr>
            <a:xfrm>
              <a:off x="6816791" y="2156426"/>
              <a:ext cx="381507" cy="381507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59" name="矩形 58"/>
          <p:cNvSpPr/>
          <p:nvPr/>
        </p:nvSpPr>
        <p:spPr>
          <a:xfrm>
            <a:off x="7632246" y="2348625"/>
            <a:ext cx="11079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dirty="0">
                <a:solidFill>
                  <a:srgbClr val="FF0000"/>
                </a:solidFill>
              </a:rPr>
              <a:t>超好雷</a:t>
            </a:r>
            <a:endParaRPr lang="zh-TW" altLang="en-US" sz="2400" dirty="0"/>
          </a:p>
        </p:txBody>
      </p:sp>
      <p:sp>
        <p:nvSpPr>
          <p:cNvPr id="60" name="矩形 59"/>
          <p:cNvSpPr/>
          <p:nvPr/>
        </p:nvSpPr>
        <p:spPr>
          <a:xfrm>
            <a:off x="7635283" y="2780584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dirty="0">
                <a:solidFill>
                  <a:srgbClr val="FF0000"/>
                </a:solidFill>
              </a:rPr>
              <a:t>好雷</a:t>
            </a:r>
            <a:endParaRPr lang="zh-TW" altLang="en-US" sz="2400" dirty="0"/>
          </a:p>
        </p:txBody>
      </p:sp>
      <p:sp>
        <p:nvSpPr>
          <p:cNvPr id="61" name="矩形 60"/>
          <p:cNvSpPr/>
          <p:nvPr/>
        </p:nvSpPr>
        <p:spPr>
          <a:xfrm>
            <a:off x="7621594" y="3212543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dirty="0">
                <a:solidFill>
                  <a:srgbClr val="00B050"/>
                </a:solidFill>
              </a:rPr>
              <a:t>普雷</a:t>
            </a:r>
            <a:endParaRPr lang="zh-TW" altLang="en-US" sz="2400" dirty="0">
              <a:solidFill>
                <a:srgbClr val="00B050"/>
              </a:solidFill>
            </a:endParaRPr>
          </a:p>
        </p:txBody>
      </p:sp>
      <p:sp>
        <p:nvSpPr>
          <p:cNvPr id="62" name="矩形 61"/>
          <p:cNvSpPr/>
          <p:nvPr/>
        </p:nvSpPr>
        <p:spPr>
          <a:xfrm>
            <a:off x="7628438" y="3690021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dirty="0">
                <a:solidFill>
                  <a:srgbClr val="0000FF"/>
                </a:solidFill>
              </a:rPr>
              <a:t>負雷</a:t>
            </a:r>
            <a:endParaRPr lang="zh-TW" altLang="en-US" sz="2400" dirty="0"/>
          </a:p>
        </p:txBody>
      </p:sp>
      <p:sp>
        <p:nvSpPr>
          <p:cNvPr id="63" name="矩形 62"/>
          <p:cNvSpPr/>
          <p:nvPr/>
        </p:nvSpPr>
        <p:spPr>
          <a:xfrm>
            <a:off x="7648828" y="4121980"/>
            <a:ext cx="11079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dirty="0">
                <a:solidFill>
                  <a:srgbClr val="0000FF"/>
                </a:solidFill>
              </a:rPr>
              <a:t>超負雷</a:t>
            </a:r>
            <a:endParaRPr lang="zh-TW" altLang="en-US" sz="2400" dirty="0"/>
          </a:p>
        </p:txBody>
      </p:sp>
      <p:sp>
        <p:nvSpPr>
          <p:cNvPr id="64" name="摺角紙張 63"/>
          <p:cNvSpPr/>
          <p:nvPr/>
        </p:nvSpPr>
        <p:spPr>
          <a:xfrm>
            <a:off x="671395" y="3091837"/>
            <a:ext cx="1828800" cy="889098"/>
          </a:xfrm>
          <a:prstGeom prst="foldedCorne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看了這部電影覺得很高興 </a:t>
            </a:r>
            <a:r>
              <a:rPr lang="en-US" altLang="zh-TW" dirty="0"/>
              <a:t>…….</a:t>
            </a:r>
            <a:endParaRPr lang="zh-TW" altLang="en-US" dirty="0"/>
          </a:p>
        </p:txBody>
      </p:sp>
      <p:sp>
        <p:nvSpPr>
          <p:cNvPr id="65" name="摺角紙張 64"/>
          <p:cNvSpPr/>
          <p:nvPr/>
        </p:nvSpPr>
        <p:spPr>
          <a:xfrm>
            <a:off x="2764966" y="3108271"/>
            <a:ext cx="1828800" cy="889098"/>
          </a:xfrm>
          <a:prstGeom prst="foldedCorne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這部電影太糟了</a:t>
            </a:r>
            <a:endParaRPr lang="en-US" altLang="zh-TW" dirty="0"/>
          </a:p>
          <a:p>
            <a:pPr algn="ctr"/>
            <a:r>
              <a:rPr lang="en-US" altLang="zh-TW" dirty="0"/>
              <a:t>…….</a:t>
            </a:r>
            <a:endParaRPr lang="zh-TW" altLang="en-US" dirty="0"/>
          </a:p>
        </p:txBody>
      </p:sp>
      <p:sp>
        <p:nvSpPr>
          <p:cNvPr id="66" name="摺角紙張 65"/>
          <p:cNvSpPr/>
          <p:nvPr/>
        </p:nvSpPr>
        <p:spPr>
          <a:xfrm>
            <a:off x="4869414" y="3091837"/>
            <a:ext cx="1828800" cy="889098"/>
          </a:xfrm>
          <a:prstGeom prst="foldedCorne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這部電影很棒 </a:t>
            </a:r>
            <a:r>
              <a:rPr lang="en-US" altLang="zh-TW" dirty="0"/>
              <a:t>…….</a:t>
            </a:r>
            <a:endParaRPr lang="zh-TW" altLang="en-US" dirty="0"/>
          </a:p>
        </p:txBody>
      </p:sp>
      <p:sp>
        <p:nvSpPr>
          <p:cNvPr id="67" name="文字方塊 66"/>
          <p:cNvSpPr txBox="1"/>
          <p:nvPr/>
        </p:nvSpPr>
        <p:spPr>
          <a:xfrm>
            <a:off x="557524" y="4005492"/>
            <a:ext cx="2149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Positive (</a:t>
            </a:r>
            <a:r>
              <a:rPr lang="zh-TW" altLang="en-US" sz="2400" dirty="0">
                <a:solidFill>
                  <a:srgbClr val="FF0000"/>
                </a:solidFill>
              </a:rPr>
              <a:t>正雷</a:t>
            </a:r>
            <a:r>
              <a:rPr lang="en-US" altLang="zh-TW" sz="2400" dirty="0">
                <a:solidFill>
                  <a:srgbClr val="FF0000"/>
                </a:solidFill>
              </a:rPr>
              <a:t>)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68" name="文字方塊 67"/>
          <p:cNvSpPr txBox="1"/>
          <p:nvPr/>
        </p:nvSpPr>
        <p:spPr>
          <a:xfrm>
            <a:off x="2635290" y="4005491"/>
            <a:ext cx="2149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0000FF"/>
                </a:solidFill>
              </a:rPr>
              <a:t>Negative (</a:t>
            </a:r>
            <a:r>
              <a:rPr lang="zh-TW" altLang="en-US" sz="2400" dirty="0">
                <a:solidFill>
                  <a:srgbClr val="0000FF"/>
                </a:solidFill>
              </a:rPr>
              <a:t>負雷</a:t>
            </a:r>
            <a:r>
              <a:rPr lang="en-US" altLang="zh-TW" sz="2400" dirty="0">
                <a:solidFill>
                  <a:srgbClr val="0000FF"/>
                </a:solidFill>
              </a:rPr>
              <a:t>)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69" name="文字方塊 68"/>
          <p:cNvSpPr txBox="1"/>
          <p:nvPr/>
        </p:nvSpPr>
        <p:spPr>
          <a:xfrm>
            <a:off x="4869414" y="4008657"/>
            <a:ext cx="2149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Positive (</a:t>
            </a:r>
            <a:r>
              <a:rPr lang="zh-TW" altLang="en-US" sz="2400" dirty="0">
                <a:solidFill>
                  <a:srgbClr val="FF0000"/>
                </a:solidFill>
              </a:rPr>
              <a:t>正雷</a:t>
            </a:r>
            <a:r>
              <a:rPr lang="en-US" altLang="zh-TW" sz="2400" dirty="0">
                <a:solidFill>
                  <a:srgbClr val="FF0000"/>
                </a:solidFill>
              </a:rPr>
              <a:t>)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70" name="文字方塊 69"/>
          <p:cNvSpPr txBox="1"/>
          <p:nvPr/>
        </p:nvSpPr>
        <p:spPr>
          <a:xfrm>
            <a:off x="4160963" y="6072139"/>
            <a:ext cx="11030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……</a:t>
            </a:r>
            <a:endParaRPr lang="zh-TW" alt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8" grpId="0" animBg="1"/>
      <p:bldP spid="19" grpId="0" animBg="1"/>
      <p:bldP spid="20" grpId="0" animBg="1"/>
      <p:bldP spid="21" grpId="0" animBg="1"/>
      <p:bldP spid="22" grpId="0" animBg="1"/>
      <p:bldP spid="42" grpId="0"/>
      <p:bldP spid="46" grpId="0"/>
      <p:bldP spid="47" grpId="0" animBg="1"/>
      <p:bldP spid="50" grpId="0"/>
      <p:bldP spid="51" grpId="0"/>
      <p:bldP spid="52" grpId="0"/>
      <p:bldP spid="53" grpId="0"/>
      <p:bldP spid="54" grpId="0"/>
      <p:bldP spid="59" grpId="0"/>
      <p:bldP spid="60" grpId="0"/>
      <p:bldP spid="61" grpId="0"/>
      <p:bldP spid="62" grpId="0"/>
      <p:bldP spid="63" grpId="0"/>
      <p:bldP spid="64" grpId="0" animBg="1"/>
      <p:bldP spid="65" grpId="0" animBg="1"/>
      <p:bldP spid="66" grpId="0" animBg="1"/>
      <p:bldP spid="67" grpId="0"/>
      <p:bldP spid="68" grpId="0"/>
      <p:bldP spid="69" grpId="0"/>
      <p:bldP spid="70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Many to one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dirty="0"/>
              <a:t>Input is a vector sequence, but output is only one vector</a:t>
            </a:r>
            <a:endParaRPr lang="zh-TW" altLang="en-US" sz="2400" b="1" i="1" u="sng" dirty="0"/>
          </a:p>
          <a:p>
            <a:endParaRPr lang="zh-TW" alt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445194" y="2766207"/>
            <a:ext cx="19589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i="1" u="sng" dirty="0"/>
              <a:t>Key Term </a:t>
            </a:r>
            <a:endParaRPr lang="en-US" altLang="zh-TW" sz="2400" b="1" i="1" u="sng" dirty="0"/>
          </a:p>
          <a:p>
            <a:pPr algn="ctr"/>
            <a:r>
              <a:rPr lang="en-US" altLang="zh-TW" sz="2400" b="1" i="1" u="sng" dirty="0"/>
              <a:t>Extraction</a:t>
            </a:r>
            <a:endParaRPr lang="zh-TW" altLang="en-US" sz="2400" b="1" i="1" u="sng" dirty="0"/>
          </a:p>
        </p:txBody>
      </p:sp>
      <p:sp>
        <p:nvSpPr>
          <p:cNvPr id="5" name="矩形 4"/>
          <p:cNvSpPr/>
          <p:nvPr/>
        </p:nvSpPr>
        <p:spPr>
          <a:xfrm>
            <a:off x="5474797" y="860361"/>
            <a:ext cx="304055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85800" eaLnBrk="0" hangingPunct="0"/>
            <a:r>
              <a:rPr kumimoji="1" lang="en-US" altLang="zh-TW" sz="1500" dirty="0">
                <a:solidFill>
                  <a:srgbClr val="0000FF"/>
                </a:solidFill>
                <a:latin typeface="Arial" panose="020B0604020202020204" pitchFamily="34" charset="0"/>
                <a:ea typeface="PMingLiU" panose="02020500000000000000" pitchFamily="18" charset="-120"/>
              </a:rPr>
              <a:t>[Shen &amp; Lee, </a:t>
            </a:r>
            <a:r>
              <a:rPr kumimoji="1" lang="en-US" altLang="zh-TW" sz="1500" dirty="0" err="1">
                <a:solidFill>
                  <a:srgbClr val="0000FF"/>
                </a:solidFill>
                <a:latin typeface="Arial" panose="020B0604020202020204" pitchFamily="34" charset="0"/>
                <a:ea typeface="PMingLiU" panose="02020500000000000000" pitchFamily="18" charset="-120"/>
              </a:rPr>
              <a:t>Interspeech</a:t>
            </a:r>
            <a:r>
              <a:rPr kumimoji="1" lang="en-US" altLang="zh-TW" sz="1500" dirty="0">
                <a:solidFill>
                  <a:srgbClr val="0000FF"/>
                </a:solidFill>
                <a:latin typeface="Arial" panose="020B0604020202020204" pitchFamily="34" charset="0"/>
                <a:ea typeface="PMingLiU" panose="02020500000000000000" pitchFamily="18" charset="-120"/>
              </a:rPr>
              <a:t> 16] </a:t>
            </a:r>
            <a:endParaRPr kumimoji="1" lang="en-US" altLang="zh-TW" sz="1500" dirty="0">
              <a:solidFill>
                <a:srgbClr val="0000FF"/>
              </a:solidFill>
              <a:latin typeface="Arial" panose="020B0604020202020204" pitchFamily="34" charset="0"/>
              <a:ea typeface="PMingLiU" panose="02020500000000000000" pitchFamily="18" charset="-120"/>
            </a:endParaRPr>
          </a:p>
        </p:txBody>
      </p:sp>
      <p:cxnSp>
        <p:nvCxnSpPr>
          <p:cNvPr id="6" name="直線箭頭接點 74"/>
          <p:cNvCxnSpPr/>
          <p:nvPr/>
        </p:nvCxnSpPr>
        <p:spPr>
          <a:xfrm>
            <a:off x="4137688" y="4760336"/>
            <a:ext cx="0" cy="482891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向下箭號 132"/>
          <p:cNvSpPr/>
          <p:nvPr/>
        </p:nvSpPr>
        <p:spPr>
          <a:xfrm rot="16200000">
            <a:off x="2859138" y="4549328"/>
            <a:ext cx="296619" cy="330988"/>
          </a:xfrm>
          <a:prstGeom prst="down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 eaLnBrk="0" hangingPunct="0"/>
            <a:endParaRPr kumimoji="1" lang="zh-TW" altLang="en-US" sz="1500">
              <a:solidFill>
                <a:prstClr val="black"/>
              </a:solidFill>
            </a:endParaRPr>
          </a:p>
        </p:txBody>
      </p:sp>
      <p:grpSp>
        <p:nvGrpSpPr>
          <p:cNvPr id="8" name="群組 7"/>
          <p:cNvGrpSpPr/>
          <p:nvPr/>
        </p:nvGrpSpPr>
        <p:grpSpPr>
          <a:xfrm>
            <a:off x="3193039" y="5837503"/>
            <a:ext cx="2385608" cy="578044"/>
            <a:chOff x="2150526" y="6006369"/>
            <a:chExt cx="3180810" cy="770726"/>
          </a:xfrm>
        </p:grpSpPr>
        <p:cxnSp>
          <p:nvCxnSpPr>
            <p:cNvPr id="9" name="直線箭頭接點 40"/>
            <p:cNvCxnSpPr/>
            <p:nvPr/>
          </p:nvCxnSpPr>
          <p:spPr>
            <a:xfrm>
              <a:off x="2395106" y="6203039"/>
              <a:ext cx="2676447" cy="1472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矩形 9"/>
            <p:cNvSpPr/>
            <p:nvPr/>
          </p:nvSpPr>
          <p:spPr>
            <a:xfrm>
              <a:off x="2150526" y="6452061"/>
              <a:ext cx="3180810" cy="325034"/>
            </a:xfrm>
            <a:prstGeom prst="rect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5"/>
            </a:lnRef>
            <a:fillRef idx="1003">
              <a:schemeClr val="lt2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0" hangingPunct="0"/>
              <a:r>
                <a:rPr kumimoji="1" lang="el-GR" altLang="zh-TW" sz="1125" dirty="0">
                  <a:solidFill>
                    <a:sysClr val="windowText" lastClr="000000"/>
                  </a:solidFill>
                </a:rPr>
                <a:t>α</a:t>
              </a:r>
              <a:r>
                <a:rPr kumimoji="1" lang="en-US" altLang="zh-TW" sz="1125" baseline="-25000" dirty="0">
                  <a:solidFill>
                    <a:sysClr val="windowText" lastClr="000000"/>
                  </a:solidFill>
                </a:rPr>
                <a:t>1</a:t>
              </a:r>
              <a:r>
                <a:rPr kumimoji="1" lang="en-US" altLang="zh-TW" sz="1125" dirty="0">
                  <a:solidFill>
                    <a:sysClr val="windowText" lastClr="000000"/>
                  </a:solidFill>
                </a:rPr>
                <a:t>      </a:t>
              </a:r>
              <a:r>
                <a:rPr kumimoji="1" lang="el-GR" altLang="zh-TW" sz="1125" dirty="0">
                  <a:solidFill>
                    <a:sysClr val="windowText" lastClr="000000"/>
                  </a:solidFill>
                </a:rPr>
                <a:t>α</a:t>
              </a:r>
              <a:r>
                <a:rPr kumimoji="1" lang="en-US" altLang="zh-TW" sz="1125" baseline="-25000" dirty="0">
                  <a:solidFill>
                    <a:sysClr val="windowText" lastClr="000000"/>
                  </a:solidFill>
                </a:rPr>
                <a:t>2</a:t>
              </a:r>
              <a:r>
                <a:rPr kumimoji="1" lang="en-US" altLang="zh-TW" sz="1125" dirty="0">
                  <a:solidFill>
                    <a:sysClr val="windowText" lastClr="000000"/>
                  </a:solidFill>
                </a:rPr>
                <a:t>       </a:t>
              </a:r>
              <a:r>
                <a:rPr kumimoji="1" lang="el-GR" altLang="zh-TW" sz="1125" dirty="0">
                  <a:solidFill>
                    <a:sysClr val="windowText" lastClr="000000"/>
                  </a:solidFill>
                </a:rPr>
                <a:t>α</a:t>
              </a:r>
              <a:r>
                <a:rPr kumimoji="1" lang="en-US" altLang="zh-TW" sz="1125" baseline="-25000" dirty="0">
                  <a:solidFill>
                    <a:sysClr val="windowText" lastClr="000000"/>
                  </a:solidFill>
                </a:rPr>
                <a:t>3</a:t>
              </a:r>
              <a:r>
                <a:rPr kumimoji="1" lang="en-US" altLang="zh-TW" sz="1125" dirty="0">
                  <a:solidFill>
                    <a:sysClr val="windowText" lastClr="000000"/>
                  </a:solidFill>
                </a:rPr>
                <a:t>       </a:t>
              </a:r>
              <a:r>
                <a:rPr kumimoji="1" lang="el-GR" altLang="zh-TW" sz="1125" dirty="0">
                  <a:solidFill>
                    <a:sysClr val="windowText" lastClr="000000"/>
                  </a:solidFill>
                </a:rPr>
                <a:t>α</a:t>
              </a:r>
              <a:r>
                <a:rPr kumimoji="1" lang="en-US" altLang="zh-TW" sz="1125" baseline="-25000" dirty="0">
                  <a:solidFill>
                    <a:sysClr val="windowText" lastClr="000000"/>
                  </a:solidFill>
                </a:rPr>
                <a:t>4</a:t>
              </a:r>
              <a:r>
                <a:rPr kumimoji="1" lang="en-US" altLang="zh-TW" sz="1125" dirty="0">
                  <a:solidFill>
                    <a:sysClr val="windowText" lastClr="000000"/>
                  </a:solidFill>
                </a:rPr>
                <a:t>       …       </a:t>
              </a:r>
              <a:r>
                <a:rPr kumimoji="1" lang="el-GR" altLang="zh-TW" sz="1125" dirty="0">
                  <a:solidFill>
                    <a:sysClr val="windowText" lastClr="000000"/>
                  </a:solidFill>
                </a:rPr>
                <a:t>α</a:t>
              </a:r>
              <a:r>
                <a:rPr kumimoji="1" lang="en-US" altLang="zh-TW" sz="1125" baseline="-25000" dirty="0">
                  <a:solidFill>
                    <a:sysClr val="windowText" lastClr="000000"/>
                  </a:solidFill>
                </a:rPr>
                <a:t>T</a:t>
              </a:r>
              <a:r>
                <a:rPr kumimoji="1" lang="en-US" altLang="zh-TW" sz="1125" dirty="0">
                  <a:solidFill>
                    <a:sysClr val="windowText" lastClr="000000"/>
                  </a:solidFill>
                </a:rPr>
                <a:t> </a:t>
              </a:r>
              <a:endParaRPr kumimoji="1" lang="zh-TW" altLang="en-US" sz="1125" baseline="-25000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11" name="直線箭頭接點 77"/>
            <p:cNvCxnSpPr/>
            <p:nvPr/>
          </p:nvCxnSpPr>
          <p:spPr>
            <a:xfrm>
              <a:off x="2299056" y="6006369"/>
              <a:ext cx="0" cy="44569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線箭頭接點 78"/>
            <p:cNvCxnSpPr/>
            <p:nvPr/>
          </p:nvCxnSpPr>
          <p:spPr>
            <a:xfrm>
              <a:off x="2858522" y="6006369"/>
              <a:ext cx="0" cy="44569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線箭頭接點 79"/>
            <p:cNvCxnSpPr/>
            <p:nvPr/>
          </p:nvCxnSpPr>
          <p:spPr>
            <a:xfrm>
              <a:off x="3417987" y="6006369"/>
              <a:ext cx="1005" cy="44569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線箭頭接點 80"/>
            <p:cNvCxnSpPr/>
            <p:nvPr/>
          </p:nvCxnSpPr>
          <p:spPr>
            <a:xfrm>
              <a:off x="3977453" y="6006369"/>
              <a:ext cx="1005" cy="44569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箭頭接點 81"/>
            <p:cNvCxnSpPr/>
            <p:nvPr/>
          </p:nvCxnSpPr>
          <p:spPr>
            <a:xfrm>
              <a:off x="5167603" y="6006369"/>
              <a:ext cx="1005" cy="44569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" name="群組 15"/>
            <p:cNvGrpSpPr/>
            <p:nvPr/>
          </p:nvGrpSpPr>
          <p:grpSpPr>
            <a:xfrm rot="10800000" flipH="1">
              <a:off x="2203006" y="6106990"/>
              <a:ext cx="192100" cy="192099"/>
              <a:chOff x="14020800" y="9214338"/>
              <a:chExt cx="914400" cy="914400"/>
            </a:xfrm>
            <a:solidFill>
              <a:schemeClr val="bg1"/>
            </a:solidFill>
          </p:grpSpPr>
          <p:sp>
            <p:nvSpPr>
              <p:cNvPr id="29" name="橢圓 28"/>
              <p:cNvSpPr/>
              <p:nvPr/>
            </p:nvSpPr>
            <p:spPr>
              <a:xfrm>
                <a:off x="14020800" y="9214338"/>
                <a:ext cx="914400" cy="914400"/>
              </a:xfrm>
              <a:prstGeom prst="ellipse">
                <a:avLst/>
              </a:prstGeom>
              <a:solidFill>
                <a:schemeClr val="bg2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eaLnBrk="0" hangingPunct="0"/>
                <a:endParaRPr kumimoji="1" lang="zh-TW" altLang="en-US" sz="1500">
                  <a:solidFill>
                    <a:prstClr val="white"/>
                  </a:solidFill>
                </a:endParaRPr>
              </a:p>
            </p:txBody>
          </p:sp>
          <p:sp>
            <p:nvSpPr>
              <p:cNvPr id="30" name="橢圓 29"/>
              <p:cNvSpPr/>
              <p:nvPr/>
            </p:nvSpPr>
            <p:spPr>
              <a:xfrm>
                <a:off x="14291680" y="9485218"/>
                <a:ext cx="372640" cy="37264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eaLnBrk="0" hangingPunct="0"/>
                <a:endParaRPr kumimoji="1" lang="zh-TW" altLang="en-US" sz="150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7" name="群組 16"/>
            <p:cNvGrpSpPr/>
            <p:nvPr/>
          </p:nvGrpSpPr>
          <p:grpSpPr>
            <a:xfrm rot="10800000" flipH="1">
              <a:off x="2761668" y="6106990"/>
              <a:ext cx="192100" cy="192099"/>
              <a:chOff x="14020800" y="9214338"/>
              <a:chExt cx="914400" cy="914400"/>
            </a:xfrm>
            <a:solidFill>
              <a:schemeClr val="bg1"/>
            </a:solidFill>
          </p:grpSpPr>
          <p:sp>
            <p:nvSpPr>
              <p:cNvPr id="27" name="橢圓 26"/>
              <p:cNvSpPr/>
              <p:nvPr/>
            </p:nvSpPr>
            <p:spPr>
              <a:xfrm>
                <a:off x="14020800" y="9214338"/>
                <a:ext cx="914400" cy="914400"/>
              </a:xfrm>
              <a:prstGeom prst="ellipse">
                <a:avLst/>
              </a:prstGeom>
              <a:solidFill>
                <a:schemeClr val="bg2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eaLnBrk="0" hangingPunct="0"/>
                <a:endParaRPr kumimoji="1" lang="zh-TW" altLang="en-US" sz="1500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橢圓 27"/>
              <p:cNvSpPr/>
              <p:nvPr/>
            </p:nvSpPr>
            <p:spPr>
              <a:xfrm>
                <a:off x="14291680" y="9485218"/>
                <a:ext cx="372640" cy="37264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eaLnBrk="0" hangingPunct="0"/>
                <a:endParaRPr kumimoji="1" lang="zh-TW" altLang="en-US" sz="150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8" name="群組 17"/>
            <p:cNvGrpSpPr/>
            <p:nvPr/>
          </p:nvGrpSpPr>
          <p:grpSpPr>
            <a:xfrm rot="10800000" flipH="1">
              <a:off x="3321133" y="6108462"/>
              <a:ext cx="192100" cy="192099"/>
              <a:chOff x="14020800" y="9214338"/>
              <a:chExt cx="914400" cy="914400"/>
            </a:xfrm>
            <a:solidFill>
              <a:schemeClr val="bg1"/>
            </a:solidFill>
          </p:grpSpPr>
          <p:sp>
            <p:nvSpPr>
              <p:cNvPr id="25" name="橢圓 24"/>
              <p:cNvSpPr/>
              <p:nvPr/>
            </p:nvSpPr>
            <p:spPr>
              <a:xfrm>
                <a:off x="14020800" y="9214338"/>
                <a:ext cx="914400" cy="914400"/>
              </a:xfrm>
              <a:prstGeom prst="ellipse">
                <a:avLst/>
              </a:prstGeom>
              <a:solidFill>
                <a:schemeClr val="bg2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eaLnBrk="0" hangingPunct="0"/>
                <a:endParaRPr kumimoji="1" lang="zh-TW" altLang="en-US" sz="1500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橢圓 25"/>
              <p:cNvSpPr/>
              <p:nvPr/>
            </p:nvSpPr>
            <p:spPr>
              <a:xfrm>
                <a:off x="14291680" y="9485218"/>
                <a:ext cx="372640" cy="37264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eaLnBrk="0" hangingPunct="0"/>
                <a:endParaRPr kumimoji="1" lang="zh-TW" altLang="en-US" sz="150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9" name="群組 18"/>
            <p:cNvGrpSpPr/>
            <p:nvPr/>
          </p:nvGrpSpPr>
          <p:grpSpPr>
            <a:xfrm rot="10800000" flipH="1">
              <a:off x="3880664" y="6108462"/>
              <a:ext cx="192100" cy="192099"/>
              <a:chOff x="14020800" y="9214338"/>
              <a:chExt cx="914400" cy="914400"/>
            </a:xfrm>
            <a:solidFill>
              <a:schemeClr val="bg1"/>
            </a:solidFill>
          </p:grpSpPr>
          <p:sp>
            <p:nvSpPr>
              <p:cNvPr id="23" name="橢圓 22"/>
              <p:cNvSpPr/>
              <p:nvPr/>
            </p:nvSpPr>
            <p:spPr>
              <a:xfrm>
                <a:off x="14020800" y="9214338"/>
                <a:ext cx="914400" cy="914400"/>
              </a:xfrm>
              <a:prstGeom prst="ellipse">
                <a:avLst/>
              </a:prstGeom>
              <a:solidFill>
                <a:schemeClr val="bg2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eaLnBrk="0" hangingPunct="0"/>
                <a:endParaRPr kumimoji="1" lang="zh-TW" altLang="en-US" sz="1500">
                  <a:solidFill>
                    <a:prstClr val="white"/>
                  </a:solidFill>
                </a:endParaRPr>
              </a:p>
            </p:txBody>
          </p:sp>
          <p:sp>
            <p:nvSpPr>
              <p:cNvPr id="24" name="橢圓 23"/>
              <p:cNvSpPr/>
              <p:nvPr/>
            </p:nvSpPr>
            <p:spPr>
              <a:xfrm>
                <a:off x="14291680" y="9485218"/>
                <a:ext cx="372640" cy="37264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eaLnBrk="0" hangingPunct="0"/>
                <a:endParaRPr kumimoji="1" lang="zh-TW" altLang="en-US" sz="150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0" name="群組 19"/>
            <p:cNvGrpSpPr/>
            <p:nvPr/>
          </p:nvGrpSpPr>
          <p:grpSpPr>
            <a:xfrm rot="10800000" flipH="1">
              <a:off x="5071553" y="6108462"/>
              <a:ext cx="192100" cy="192099"/>
              <a:chOff x="14020800" y="9214338"/>
              <a:chExt cx="914400" cy="914400"/>
            </a:xfrm>
            <a:solidFill>
              <a:schemeClr val="bg1"/>
            </a:solidFill>
          </p:grpSpPr>
          <p:sp>
            <p:nvSpPr>
              <p:cNvPr id="21" name="橢圓 20"/>
              <p:cNvSpPr/>
              <p:nvPr/>
            </p:nvSpPr>
            <p:spPr>
              <a:xfrm>
                <a:off x="14020800" y="9214338"/>
                <a:ext cx="914400" cy="914400"/>
              </a:xfrm>
              <a:prstGeom prst="ellipse">
                <a:avLst/>
              </a:prstGeom>
              <a:solidFill>
                <a:schemeClr val="bg2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eaLnBrk="0" hangingPunct="0"/>
                <a:endParaRPr kumimoji="1" lang="zh-TW" altLang="en-US" sz="1500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橢圓 21"/>
              <p:cNvSpPr/>
              <p:nvPr/>
            </p:nvSpPr>
            <p:spPr>
              <a:xfrm>
                <a:off x="14291680" y="9485218"/>
                <a:ext cx="372640" cy="37264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eaLnBrk="0" hangingPunct="0"/>
                <a:endParaRPr kumimoji="1" lang="zh-TW" altLang="en-US" sz="1500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31" name="矩形 30"/>
          <p:cNvSpPr/>
          <p:nvPr/>
        </p:nvSpPr>
        <p:spPr>
          <a:xfrm>
            <a:off x="6083711" y="5349468"/>
            <a:ext cx="1928614" cy="243776"/>
          </a:xfrm>
          <a:prstGeom prst="rect">
            <a:avLst/>
          </a:prstGeom>
          <a:gradFill>
            <a:gsLst>
              <a:gs pos="0">
                <a:schemeClr val="tx2">
                  <a:lumMod val="90000"/>
                </a:schemeClr>
              </a:gs>
              <a:gs pos="100000">
                <a:schemeClr val="tx2">
                  <a:lumMod val="50000"/>
                </a:schemeClr>
              </a:gs>
            </a:gsLst>
            <a:path path="circle">
              <a:fillToRect l="45000" t="65000" r="125000" b="100000"/>
            </a:path>
          </a:gradFill>
          <a:ln w="28575">
            <a:solidFill>
              <a:schemeClr val="bg2"/>
            </a:solidFill>
          </a:ln>
        </p:spPr>
        <p:style>
          <a:lnRef idx="1">
            <a:schemeClr val="accent5"/>
          </a:lnRef>
          <a:fillRef idx="1003">
            <a:schemeClr val="lt2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 defTabSz="685800" eaLnBrk="0" hangingPunct="0"/>
            <a:r>
              <a:rPr kumimoji="1" lang="el-GR" altLang="zh-TW" sz="1500" dirty="0">
                <a:solidFill>
                  <a:prstClr val="white"/>
                </a:solidFill>
              </a:rPr>
              <a:t>Σα</a:t>
            </a:r>
            <a:r>
              <a:rPr kumimoji="1" lang="en-US" altLang="zh-TW" sz="1500" baseline="-25000" dirty="0" err="1">
                <a:solidFill>
                  <a:prstClr val="white"/>
                </a:solidFill>
              </a:rPr>
              <a:t>i</a:t>
            </a:r>
            <a:r>
              <a:rPr kumimoji="1" lang="en-US" altLang="zh-TW" sz="1500" dirty="0" err="1">
                <a:solidFill>
                  <a:prstClr val="white"/>
                </a:solidFill>
              </a:rPr>
              <a:t>V</a:t>
            </a:r>
            <a:r>
              <a:rPr kumimoji="1" lang="en-US" altLang="zh-TW" sz="1500" baseline="-25000" dirty="0" err="1">
                <a:solidFill>
                  <a:prstClr val="white"/>
                </a:solidFill>
              </a:rPr>
              <a:t>i</a:t>
            </a:r>
            <a:endParaRPr kumimoji="1" lang="en-US" altLang="zh-TW" sz="1500" baseline="-25000" dirty="0">
              <a:solidFill>
                <a:prstClr val="white"/>
              </a:solidFill>
            </a:endParaRPr>
          </a:p>
        </p:txBody>
      </p:sp>
      <p:grpSp>
        <p:nvGrpSpPr>
          <p:cNvPr id="32" name="群組 31"/>
          <p:cNvGrpSpPr/>
          <p:nvPr/>
        </p:nvGrpSpPr>
        <p:grpSpPr>
          <a:xfrm>
            <a:off x="3103922" y="4592291"/>
            <a:ext cx="2552443" cy="168058"/>
            <a:chOff x="2031701" y="4346086"/>
            <a:chExt cx="3403257" cy="224077"/>
          </a:xfrm>
        </p:grpSpPr>
        <p:sp>
          <p:nvSpPr>
            <p:cNvPr id="33" name="矩形 32"/>
            <p:cNvSpPr/>
            <p:nvPr/>
          </p:nvSpPr>
          <p:spPr>
            <a:xfrm>
              <a:off x="3710098" y="4381884"/>
              <a:ext cx="534710" cy="18827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 defTabSz="685800" eaLnBrk="0" hangingPunct="0"/>
              <a:r>
                <a:rPr kumimoji="1" lang="en-US" altLang="zh-TW" sz="1500" dirty="0">
                  <a:solidFill>
                    <a:prstClr val="black"/>
                  </a:solidFill>
                </a:rPr>
                <a:t>x</a:t>
              </a:r>
              <a:r>
                <a:rPr kumimoji="1" lang="en-US" altLang="zh-TW" sz="1500" baseline="-25000" dirty="0">
                  <a:solidFill>
                    <a:prstClr val="black"/>
                  </a:solidFill>
                </a:rPr>
                <a:t>4</a:t>
              </a:r>
              <a:endParaRPr kumimoji="1" lang="zh-TW" altLang="en-US" sz="1500" baseline="-25000" dirty="0">
                <a:solidFill>
                  <a:prstClr val="black"/>
                </a:solidFill>
              </a:endParaRPr>
            </a:p>
          </p:txBody>
        </p:sp>
        <p:grpSp>
          <p:nvGrpSpPr>
            <p:cNvPr id="34" name="群組 33"/>
            <p:cNvGrpSpPr/>
            <p:nvPr/>
          </p:nvGrpSpPr>
          <p:grpSpPr>
            <a:xfrm>
              <a:off x="2031701" y="4346086"/>
              <a:ext cx="3403257" cy="224077"/>
              <a:chOff x="2031701" y="4346086"/>
              <a:chExt cx="3403257" cy="224077"/>
            </a:xfrm>
          </p:grpSpPr>
          <p:sp>
            <p:nvSpPr>
              <p:cNvPr id="35" name="矩形 34"/>
              <p:cNvSpPr/>
              <p:nvPr/>
            </p:nvSpPr>
            <p:spPr>
              <a:xfrm>
                <a:off x="3150632" y="4381884"/>
                <a:ext cx="534710" cy="18827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 defTabSz="685800" eaLnBrk="0" hangingPunct="0"/>
                <a:r>
                  <a:rPr kumimoji="1" lang="en-US" altLang="zh-TW" sz="1500" dirty="0">
                    <a:solidFill>
                      <a:prstClr val="black"/>
                    </a:solidFill>
                  </a:rPr>
                  <a:t>x</a:t>
                </a:r>
                <a:r>
                  <a:rPr kumimoji="1" lang="en-US" altLang="zh-TW" sz="1500" baseline="-25000" dirty="0">
                    <a:solidFill>
                      <a:prstClr val="black"/>
                    </a:solidFill>
                  </a:rPr>
                  <a:t>3</a:t>
                </a:r>
                <a:endParaRPr kumimoji="1" lang="zh-TW" altLang="en-US" sz="1500" baseline="-2500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36" name="矩形 35"/>
              <p:cNvSpPr/>
              <p:nvPr/>
            </p:nvSpPr>
            <p:spPr>
              <a:xfrm>
                <a:off x="2591167" y="4381884"/>
                <a:ext cx="534710" cy="18827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 defTabSz="685800" eaLnBrk="0" hangingPunct="0"/>
                <a:r>
                  <a:rPr kumimoji="1" lang="en-US" altLang="zh-TW" sz="1500" dirty="0">
                    <a:solidFill>
                      <a:prstClr val="black"/>
                    </a:solidFill>
                  </a:rPr>
                  <a:t>x</a:t>
                </a:r>
                <a:r>
                  <a:rPr kumimoji="1" lang="en-US" altLang="zh-TW" sz="1500" baseline="-25000" dirty="0">
                    <a:solidFill>
                      <a:prstClr val="black"/>
                    </a:solidFill>
                  </a:rPr>
                  <a:t>2</a:t>
                </a:r>
                <a:endParaRPr kumimoji="1" lang="zh-TW" altLang="en-US" sz="1500" baseline="-2500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37" name="矩形 36"/>
              <p:cNvSpPr/>
              <p:nvPr/>
            </p:nvSpPr>
            <p:spPr>
              <a:xfrm>
                <a:off x="2031701" y="4381884"/>
                <a:ext cx="534710" cy="18827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 defTabSz="685800" eaLnBrk="0" hangingPunct="0"/>
                <a:r>
                  <a:rPr kumimoji="1" lang="en-US" altLang="zh-TW" sz="1500" dirty="0">
                    <a:solidFill>
                      <a:prstClr val="black"/>
                    </a:solidFill>
                  </a:rPr>
                  <a:t>x</a:t>
                </a:r>
                <a:r>
                  <a:rPr kumimoji="1" lang="en-US" altLang="zh-TW" sz="1500" baseline="-25000" dirty="0">
                    <a:solidFill>
                      <a:prstClr val="black"/>
                    </a:solidFill>
                  </a:rPr>
                  <a:t>1</a:t>
                </a:r>
                <a:endParaRPr kumimoji="1" lang="zh-TW" altLang="en-US" sz="1500" baseline="-2500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38" name="矩形 37"/>
              <p:cNvSpPr/>
              <p:nvPr/>
            </p:nvSpPr>
            <p:spPr>
              <a:xfrm>
                <a:off x="4900248" y="4381884"/>
                <a:ext cx="534710" cy="18827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 defTabSz="685800" eaLnBrk="0" hangingPunct="0"/>
                <a:r>
                  <a:rPr kumimoji="1" lang="en-US" altLang="zh-TW" sz="1500" dirty="0" err="1">
                    <a:solidFill>
                      <a:prstClr val="black"/>
                    </a:solidFill>
                  </a:rPr>
                  <a:t>x</a:t>
                </a:r>
                <a:r>
                  <a:rPr kumimoji="1" lang="en-US" altLang="zh-TW" sz="1500" baseline="-25000" dirty="0" err="1">
                    <a:solidFill>
                      <a:prstClr val="black"/>
                    </a:solidFill>
                  </a:rPr>
                  <a:t>T</a:t>
                </a:r>
                <a:endParaRPr kumimoji="1" lang="zh-TW" altLang="en-US" sz="1500" baseline="-2500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39" name="矩形 38"/>
              <p:cNvSpPr/>
              <p:nvPr/>
            </p:nvSpPr>
            <p:spPr>
              <a:xfrm>
                <a:off x="4301986" y="4346086"/>
                <a:ext cx="534710" cy="19317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eaLnBrk="0" hangingPunct="0"/>
                <a:r>
                  <a:rPr kumimoji="1" lang="en-US" altLang="zh-TW" sz="1500" b="1" dirty="0">
                    <a:solidFill>
                      <a:prstClr val="black"/>
                    </a:solidFill>
                  </a:rPr>
                  <a:t>…</a:t>
                </a:r>
                <a:endParaRPr kumimoji="1" lang="zh-TW" altLang="en-US" sz="1500" b="1" baseline="-25000" dirty="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40" name="群組 39"/>
          <p:cNvGrpSpPr/>
          <p:nvPr/>
        </p:nvGrpSpPr>
        <p:grpSpPr>
          <a:xfrm>
            <a:off x="3119416" y="4760336"/>
            <a:ext cx="2551840" cy="1077150"/>
            <a:chOff x="2052361" y="4570163"/>
            <a:chExt cx="3402453" cy="1436205"/>
          </a:xfrm>
        </p:grpSpPr>
        <p:sp>
          <p:nvSpPr>
            <p:cNvPr id="41" name="矩形 40"/>
            <p:cNvSpPr/>
            <p:nvPr/>
          </p:nvSpPr>
          <p:spPr>
            <a:xfrm flipV="1">
              <a:off x="2150526" y="5214020"/>
              <a:ext cx="297061" cy="792348"/>
            </a:xfrm>
            <a:prstGeom prst="rect">
              <a:avLst/>
            </a:prstGeom>
            <a:gradFill flip="none" rotWithShape="1">
              <a:gsLst>
                <a:gs pos="0">
                  <a:srgbClr val="DDB3B6"/>
                </a:gs>
                <a:gs pos="62000">
                  <a:srgbClr val="DDB3B6"/>
                </a:gs>
                <a:gs pos="100000">
                  <a:srgbClr val="DD797C"/>
                </a:gs>
              </a:gsLst>
              <a:path path="circle">
                <a:fillToRect l="50000" t="50000" r="50000" b="50000"/>
              </a:path>
              <a:tileRect/>
            </a:gradFill>
            <a:ln w="28575">
              <a:solidFill>
                <a:srgbClr val="DD797C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85800" eaLnBrk="0" hangingPunct="0"/>
              <a:endParaRPr kumimoji="1" lang="zh-TW" altLang="en-US" sz="1500" dirty="0">
                <a:solidFill>
                  <a:prstClr val="black"/>
                </a:solidFill>
              </a:endParaRPr>
            </a:p>
          </p:txBody>
        </p:sp>
        <p:sp>
          <p:nvSpPr>
            <p:cNvPr id="42" name="矩形 41"/>
            <p:cNvSpPr/>
            <p:nvPr/>
          </p:nvSpPr>
          <p:spPr>
            <a:xfrm flipV="1">
              <a:off x="2709991" y="5214020"/>
              <a:ext cx="297061" cy="792348"/>
            </a:xfrm>
            <a:prstGeom prst="rect">
              <a:avLst/>
            </a:prstGeom>
            <a:gradFill flip="none" rotWithShape="1">
              <a:gsLst>
                <a:gs pos="0">
                  <a:srgbClr val="DDB3B6"/>
                </a:gs>
                <a:gs pos="62000">
                  <a:srgbClr val="DDB3B6"/>
                </a:gs>
                <a:gs pos="100000">
                  <a:srgbClr val="DD797C"/>
                </a:gs>
              </a:gsLst>
              <a:path path="circle">
                <a:fillToRect l="50000" t="50000" r="50000" b="50000"/>
              </a:path>
              <a:tileRect/>
            </a:gradFill>
            <a:ln w="28575">
              <a:solidFill>
                <a:srgbClr val="DD797C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85800" eaLnBrk="0" hangingPunct="0"/>
              <a:endParaRPr kumimoji="1" lang="zh-TW" altLang="en-US" sz="1500">
                <a:solidFill>
                  <a:prstClr val="black"/>
                </a:solidFill>
              </a:endParaRPr>
            </a:p>
          </p:txBody>
        </p:sp>
        <p:sp>
          <p:nvSpPr>
            <p:cNvPr id="43" name="矩形 42"/>
            <p:cNvSpPr/>
            <p:nvPr/>
          </p:nvSpPr>
          <p:spPr>
            <a:xfrm flipV="1">
              <a:off x="3269457" y="5214020"/>
              <a:ext cx="297061" cy="792348"/>
            </a:xfrm>
            <a:prstGeom prst="rect">
              <a:avLst/>
            </a:prstGeom>
            <a:gradFill flip="none" rotWithShape="1">
              <a:gsLst>
                <a:gs pos="0">
                  <a:srgbClr val="DDB3B6"/>
                </a:gs>
                <a:gs pos="62000">
                  <a:srgbClr val="DDB3B6"/>
                </a:gs>
                <a:gs pos="100000">
                  <a:srgbClr val="DD797C"/>
                </a:gs>
              </a:gsLst>
              <a:path path="circle">
                <a:fillToRect l="50000" t="50000" r="50000" b="50000"/>
              </a:path>
              <a:tileRect/>
            </a:gradFill>
            <a:ln w="28575">
              <a:solidFill>
                <a:srgbClr val="DD797C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85800" eaLnBrk="0" hangingPunct="0"/>
              <a:endParaRPr kumimoji="1" lang="zh-TW" altLang="en-US" sz="1500">
                <a:solidFill>
                  <a:prstClr val="black"/>
                </a:solidFill>
              </a:endParaRPr>
            </a:p>
          </p:txBody>
        </p:sp>
        <p:sp>
          <p:nvSpPr>
            <p:cNvPr id="44" name="矩形 43"/>
            <p:cNvSpPr/>
            <p:nvPr/>
          </p:nvSpPr>
          <p:spPr>
            <a:xfrm flipV="1">
              <a:off x="3828922" y="5214020"/>
              <a:ext cx="297061" cy="792348"/>
            </a:xfrm>
            <a:prstGeom prst="rect">
              <a:avLst/>
            </a:prstGeom>
            <a:gradFill flip="none" rotWithShape="1">
              <a:gsLst>
                <a:gs pos="0">
                  <a:srgbClr val="DDB3B6"/>
                </a:gs>
                <a:gs pos="62000">
                  <a:srgbClr val="DDB3B6"/>
                </a:gs>
                <a:gs pos="100000">
                  <a:srgbClr val="DD797C"/>
                </a:gs>
              </a:gsLst>
              <a:path path="circle">
                <a:fillToRect l="50000" t="50000" r="50000" b="50000"/>
              </a:path>
              <a:tileRect/>
            </a:gradFill>
            <a:ln w="28575">
              <a:solidFill>
                <a:srgbClr val="DD797C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85800" eaLnBrk="0" hangingPunct="0"/>
              <a:endParaRPr kumimoji="1" lang="zh-TW" altLang="en-US" sz="1500">
                <a:solidFill>
                  <a:prstClr val="black"/>
                </a:solidFill>
              </a:endParaRPr>
            </a:p>
          </p:txBody>
        </p:sp>
        <p:sp>
          <p:nvSpPr>
            <p:cNvPr id="45" name="矩形 44"/>
            <p:cNvSpPr/>
            <p:nvPr/>
          </p:nvSpPr>
          <p:spPr>
            <a:xfrm flipV="1">
              <a:off x="5019073" y="5214020"/>
              <a:ext cx="297061" cy="792348"/>
            </a:xfrm>
            <a:prstGeom prst="rect">
              <a:avLst/>
            </a:prstGeom>
            <a:gradFill flip="none" rotWithShape="1">
              <a:gsLst>
                <a:gs pos="0">
                  <a:srgbClr val="DDB3B6"/>
                </a:gs>
                <a:gs pos="62000">
                  <a:srgbClr val="DDB3B6"/>
                </a:gs>
                <a:gs pos="100000">
                  <a:srgbClr val="DD797C"/>
                </a:gs>
              </a:gsLst>
              <a:path path="circle">
                <a:fillToRect l="50000" t="50000" r="50000" b="50000"/>
              </a:path>
              <a:tileRect/>
            </a:gradFill>
            <a:ln w="28575">
              <a:solidFill>
                <a:srgbClr val="DD797C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85800" eaLnBrk="0" hangingPunct="0"/>
              <a:endParaRPr kumimoji="1" lang="zh-TW" altLang="en-US" sz="1500">
                <a:solidFill>
                  <a:prstClr val="black"/>
                </a:solidFill>
              </a:endParaRPr>
            </a:p>
          </p:txBody>
        </p:sp>
        <p:sp>
          <p:nvSpPr>
            <p:cNvPr id="46" name="矩形 45"/>
            <p:cNvSpPr/>
            <p:nvPr/>
          </p:nvSpPr>
          <p:spPr>
            <a:xfrm flipV="1">
              <a:off x="4301986" y="5550253"/>
              <a:ext cx="534710" cy="1931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0" hangingPunct="0"/>
              <a:r>
                <a:rPr kumimoji="1" lang="en-US" altLang="zh-TW" sz="1500" b="1" dirty="0">
                  <a:solidFill>
                    <a:prstClr val="black"/>
                  </a:solidFill>
                </a:rPr>
                <a:t>…</a:t>
              </a:r>
              <a:endParaRPr kumimoji="1" lang="zh-TW" altLang="en-US" sz="1500" b="1" baseline="-25000" dirty="0">
                <a:solidFill>
                  <a:prstClr val="black"/>
                </a:solidFill>
              </a:endParaRPr>
            </a:p>
          </p:txBody>
        </p:sp>
        <p:sp>
          <p:nvSpPr>
            <p:cNvPr id="47" name="矩形 46"/>
            <p:cNvSpPr/>
            <p:nvPr/>
          </p:nvSpPr>
          <p:spPr>
            <a:xfrm>
              <a:off x="3169684" y="5436538"/>
              <a:ext cx="534710" cy="31051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 defTabSz="685800" eaLnBrk="0" hangingPunct="0"/>
              <a:r>
                <a:rPr kumimoji="1" lang="en-US" altLang="zh-TW" sz="1500" dirty="0">
                  <a:solidFill>
                    <a:prstClr val="black"/>
                  </a:solidFill>
                </a:rPr>
                <a:t>V</a:t>
              </a:r>
              <a:r>
                <a:rPr kumimoji="1" lang="en-US" altLang="zh-TW" sz="1500" baseline="-25000" dirty="0">
                  <a:solidFill>
                    <a:prstClr val="black"/>
                  </a:solidFill>
                </a:rPr>
                <a:t>3</a:t>
              </a:r>
              <a:endParaRPr kumimoji="1" lang="zh-TW" altLang="en-US" sz="1500" baseline="-25000" dirty="0">
                <a:solidFill>
                  <a:prstClr val="black"/>
                </a:solidFill>
              </a:endParaRPr>
            </a:p>
          </p:txBody>
        </p:sp>
        <p:sp>
          <p:nvSpPr>
            <p:cNvPr id="48" name="矩形 47"/>
            <p:cNvSpPr/>
            <p:nvPr/>
          </p:nvSpPr>
          <p:spPr>
            <a:xfrm>
              <a:off x="2611023" y="5436538"/>
              <a:ext cx="534710" cy="31051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 defTabSz="685800" eaLnBrk="0" hangingPunct="0"/>
              <a:r>
                <a:rPr kumimoji="1" lang="en-US" altLang="zh-TW" sz="1500" dirty="0">
                  <a:solidFill>
                    <a:prstClr val="black"/>
                  </a:solidFill>
                </a:rPr>
                <a:t>V</a:t>
              </a:r>
              <a:r>
                <a:rPr kumimoji="1" lang="en-US" altLang="zh-TW" sz="1500" baseline="-25000" dirty="0">
                  <a:solidFill>
                    <a:prstClr val="black"/>
                  </a:solidFill>
                </a:rPr>
                <a:t>2</a:t>
              </a:r>
              <a:endParaRPr kumimoji="1" lang="zh-TW" altLang="en-US" sz="1500" baseline="-25000" dirty="0">
                <a:solidFill>
                  <a:prstClr val="black"/>
                </a:solidFill>
              </a:endParaRPr>
            </a:p>
          </p:txBody>
        </p:sp>
        <p:sp>
          <p:nvSpPr>
            <p:cNvPr id="49" name="矩形 48"/>
            <p:cNvSpPr/>
            <p:nvPr/>
          </p:nvSpPr>
          <p:spPr>
            <a:xfrm>
              <a:off x="2052361" y="5436538"/>
              <a:ext cx="534710" cy="31051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 defTabSz="685800" eaLnBrk="0" hangingPunct="0"/>
              <a:r>
                <a:rPr kumimoji="1" lang="en-US" altLang="zh-TW" sz="1500" dirty="0">
                  <a:solidFill>
                    <a:prstClr val="black"/>
                  </a:solidFill>
                </a:rPr>
                <a:t>V</a:t>
              </a:r>
              <a:r>
                <a:rPr kumimoji="1" lang="en-US" altLang="zh-TW" sz="1500" baseline="-25000" dirty="0">
                  <a:solidFill>
                    <a:prstClr val="black"/>
                  </a:solidFill>
                </a:rPr>
                <a:t>1</a:t>
              </a:r>
              <a:endParaRPr kumimoji="1" lang="zh-TW" altLang="en-US" sz="1500" baseline="-25000" dirty="0">
                <a:solidFill>
                  <a:prstClr val="black"/>
                </a:solidFill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3729954" y="5436538"/>
              <a:ext cx="534710" cy="31051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 defTabSz="685800" eaLnBrk="0" hangingPunct="0"/>
              <a:r>
                <a:rPr kumimoji="1" lang="en-US" altLang="zh-TW" sz="1500" dirty="0">
                  <a:solidFill>
                    <a:prstClr val="black"/>
                  </a:solidFill>
                </a:rPr>
                <a:t>V</a:t>
              </a:r>
              <a:r>
                <a:rPr kumimoji="1" lang="en-US" altLang="zh-TW" sz="1500" baseline="-25000" dirty="0">
                  <a:solidFill>
                    <a:prstClr val="black"/>
                  </a:solidFill>
                </a:rPr>
                <a:t>4</a:t>
              </a:r>
              <a:endParaRPr kumimoji="1" lang="zh-TW" altLang="en-US" sz="1500" baseline="-25000" dirty="0">
                <a:solidFill>
                  <a:prstClr val="black"/>
                </a:solidFill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4920104" y="5436538"/>
              <a:ext cx="534710" cy="31051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 defTabSz="685800" eaLnBrk="0" hangingPunct="0"/>
              <a:r>
                <a:rPr kumimoji="1" lang="en-US" altLang="zh-TW" sz="1500" dirty="0">
                  <a:solidFill>
                    <a:prstClr val="black"/>
                  </a:solidFill>
                </a:rPr>
                <a:t>V</a:t>
              </a:r>
              <a:r>
                <a:rPr kumimoji="1" lang="en-US" altLang="zh-TW" sz="1500" baseline="-25000" dirty="0">
                  <a:solidFill>
                    <a:prstClr val="black"/>
                  </a:solidFill>
                </a:rPr>
                <a:t>T</a:t>
              </a:r>
              <a:endParaRPr kumimoji="1" lang="zh-TW" altLang="en-US" sz="1500" baseline="-25000" dirty="0">
                <a:solidFill>
                  <a:prstClr val="black"/>
                </a:solidFill>
              </a:endParaRPr>
            </a:p>
          </p:txBody>
        </p:sp>
        <p:cxnSp>
          <p:nvCxnSpPr>
            <p:cNvPr id="52" name="直線箭頭接點 71"/>
            <p:cNvCxnSpPr/>
            <p:nvPr/>
          </p:nvCxnSpPr>
          <p:spPr>
            <a:xfrm flipH="1">
              <a:off x="2299056" y="4570163"/>
              <a:ext cx="0" cy="64385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線箭頭接點 72"/>
            <p:cNvCxnSpPr/>
            <p:nvPr/>
          </p:nvCxnSpPr>
          <p:spPr>
            <a:xfrm>
              <a:off x="2858522" y="4576199"/>
              <a:ext cx="0" cy="64385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線箭頭接點 74"/>
            <p:cNvCxnSpPr/>
            <p:nvPr/>
          </p:nvCxnSpPr>
          <p:spPr>
            <a:xfrm>
              <a:off x="3977453" y="4570163"/>
              <a:ext cx="0" cy="64385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線箭頭接點 75"/>
            <p:cNvCxnSpPr/>
            <p:nvPr/>
          </p:nvCxnSpPr>
          <p:spPr>
            <a:xfrm>
              <a:off x="5167603" y="4570163"/>
              <a:ext cx="0" cy="64385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矩形 55"/>
            <p:cNvSpPr/>
            <p:nvPr/>
          </p:nvSpPr>
          <p:spPr>
            <a:xfrm>
              <a:off x="2150526" y="4687268"/>
              <a:ext cx="3165608" cy="302471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85800" eaLnBrk="0" hangingPunct="0"/>
              <a:r>
                <a:rPr kumimoji="1" lang="en-US" altLang="zh-TW" sz="1500" dirty="0">
                  <a:solidFill>
                    <a:prstClr val="black"/>
                  </a:solidFill>
                </a:rPr>
                <a:t>Embedding Layer</a:t>
              </a:r>
              <a:endParaRPr kumimoji="1" lang="zh-TW" altLang="en-US" sz="15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57" name="群組 56"/>
          <p:cNvGrpSpPr/>
          <p:nvPr/>
        </p:nvGrpSpPr>
        <p:grpSpPr>
          <a:xfrm>
            <a:off x="2950993" y="2514253"/>
            <a:ext cx="2504855" cy="3470753"/>
            <a:chOff x="1827797" y="1575369"/>
            <a:chExt cx="3339807" cy="4627670"/>
          </a:xfrm>
        </p:grpSpPr>
        <p:cxnSp>
          <p:nvCxnSpPr>
            <p:cNvPr id="58" name="肘形接點 97"/>
            <p:cNvCxnSpPr>
              <a:stCxn id="60" idx="2"/>
            </p:cNvCxnSpPr>
            <p:nvPr/>
          </p:nvCxnSpPr>
          <p:spPr>
            <a:xfrm rot="16200000" flipH="1">
              <a:off x="-282405" y="3717629"/>
              <a:ext cx="4607924" cy="362896"/>
            </a:xfrm>
            <a:prstGeom prst="bentConnector3">
              <a:avLst>
                <a:gd name="adj1" fmla="val 100011"/>
              </a:avLst>
            </a:prstGeom>
            <a:ln w="28575">
              <a:solidFill>
                <a:schemeClr val="tx1"/>
              </a:solidFill>
              <a:headEnd type="none" w="med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肘形接點 109"/>
            <p:cNvCxnSpPr/>
            <p:nvPr/>
          </p:nvCxnSpPr>
          <p:spPr>
            <a:xfrm rot="16200000" flipV="1">
              <a:off x="3440426" y="-2763"/>
              <a:ext cx="139173" cy="3315183"/>
            </a:xfrm>
            <a:prstGeom prst="bentConnector2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矩形 59"/>
            <p:cNvSpPr/>
            <p:nvPr/>
          </p:nvSpPr>
          <p:spPr>
            <a:xfrm>
              <a:off x="1827797" y="1575369"/>
              <a:ext cx="24624" cy="197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0" hangingPunct="0"/>
              <a:endParaRPr kumimoji="1" lang="zh-TW" altLang="en-US" sz="1500">
                <a:solidFill>
                  <a:prstClr val="white"/>
                </a:solidFill>
              </a:endParaRPr>
            </a:p>
          </p:txBody>
        </p:sp>
      </p:grpSp>
      <p:grpSp>
        <p:nvGrpSpPr>
          <p:cNvPr id="61" name="群組 60"/>
          <p:cNvGrpSpPr/>
          <p:nvPr/>
        </p:nvGrpSpPr>
        <p:grpSpPr>
          <a:xfrm>
            <a:off x="3119416" y="3565705"/>
            <a:ext cx="2551840" cy="1053436"/>
            <a:chOff x="2052361" y="2977304"/>
            <a:chExt cx="3402453" cy="1404581"/>
          </a:xfrm>
        </p:grpSpPr>
        <p:cxnSp>
          <p:nvCxnSpPr>
            <p:cNvPr id="62" name="直線箭頭接點 47"/>
            <p:cNvCxnSpPr/>
            <p:nvPr/>
          </p:nvCxnSpPr>
          <p:spPr>
            <a:xfrm flipH="1" flipV="1">
              <a:off x="2299056" y="3769653"/>
              <a:ext cx="0" cy="61223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線箭頭接點 48"/>
            <p:cNvCxnSpPr>
              <a:stCxn id="65" idx="0"/>
            </p:cNvCxnSpPr>
            <p:nvPr/>
          </p:nvCxnSpPr>
          <p:spPr>
            <a:xfrm flipV="1">
              <a:off x="2858522" y="3769653"/>
              <a:ext cx="0" cy="61223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線箭頭接點 50"/>
            <p:cNvCxnSpPr>
              <a:stCxn id="64" idx="0"/>
            </p:cNvCxnSpPr>
            <p:nvPr/>
          </p:nvCxnSpPr>
          <p:spPr>
            <a:xfrm flipH="1" flipV="1">
              <a:off x="3417987" y="3769653"/>
              <a:ext cx="0" cy="61223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線箭頭接點 51"/>
            <p:cNvCxnSpPr/>
            <p:nvPr/>
          </p:nvCxnSpPr>
          <p:spPr>
            <a:xfrm flipV="1">
              <a:off x="3977453" y="3769653"/>
              <a:ext cx="0" cy="61223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線箭頭接點 52"/>
            <p:cNvCxnSpPr/>
            <p:nvPr/>
          </p:nvCxnSpPr>
          <p:spPr>
            <a:xfrm flipV="1">
              <a:off x="5167603" y="3769653"/>
              <a:ext cx="0" cy="61223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矩形 66"/>
            <p:cNvSpPr/>
            <p:nvPr/>
          </p:nvSpPr>
          <p:spPr>
            <a:xfrm flipV="1">
              <a:off x="2150526" y="2977304"/>
              <a:ext cx="297061" cy="792348"/>
            </a:xfrm>
            <a:prstGeom prst="rect">
              <a:avLst/>
            </a:prstGeom>
            <a:gradFill flip="none" rotWithShape="1">
              <a:gsLst>
                <a:gs pos="0">
                  <a:srgbClr val="DDB3B6"/>
                </a:gs>
                <a:gs pos="62000">
                  <a:srgbClr val="DDB3B6"/>
                </a:gs>
                <a:gs pos="100000">
                  <a:srgbClr val="DD797C"/>
                </a:gs>
              </a:gsLst>
              <a:path path="circle">
                <a:fillToRect l="50000" t="50000" r="50000" b="50000"/>
              </a:path>
              <a:tileRect/>
            </a:gradFill>
            <a:ln w="28575">
              <a:solidFill>
                <a:srgbClr val="DD797C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85800" eaLnBrk="0" hangingPunct="0"/>
              <a:endParaRPr kumimoji="1" lang="zh-TW" altLang="en-US" sz="1500" dirty="0">
                <a:solidFill>
                  <a:prstClr val="black"/>
                </a:solidFill>
              </a:endParaRPr>
            </a:p>
          </p:txBody>
        </p:sp>
        <p:sp>
          <p:nvSpPr>
            <p:cNvPr id="68" name="矩形 67"/>
            <p:cNvSpPr/>
            <p:nvPr/>
          </p:nvSpPr>
          <p:spPr>
            <a:xfrm flipV="1">
              <a:off x="2709991" y="2977304"/>
              <a:ext cx="297061" cy="792348"/>
            </a:xfrm>
            <a:prstGeom prst="rect">
              <a:avLst/>
            </a:prstGeom>
            <a:gradFill flip="none" rotWithShape="1">
              <a:gsLst>
                <a:gs pos="0">
                  <a:srgbClr val="DDB3B6"/>
                </a:gs>
                <a:gs pos="62000">
                  <a:srgbClr val="DDB3B6"/>
                </a:gs>
                <a:gs pos="100000">
                  <a:srgbClr val="DD797C"/>
                </a:gs>
              </a:gsLst>
              <a:path path="circle">
                <a:fillToRect l="50000" t="50000" r="50000" b="50000"/>
              </a:path>
              <a:tileRect/>
            </a:gradFill>
            <a:ln w="28575">
              <a:solidFill>
                <a:srgbClr val="DD797C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85800" eaLnBrk="0" hangingPunct="0"/>
              <a:endParaRPr kumimoji="1" lang="zh-TW" altLang="en-US" sz="1500">
                <a:solidFill>
                  <a:prstClr val="black"/>
                </a:solidFill>
              </a:endParaRPr>
            </a:p>
          </p:txBody>
        </p:sp>
        <p:sp>
          <p:nvSpPr>
            <p:cNvPr id="69" name="矩形 68"/>
            <p:cNvSpPr/>
            <p:nvPr/>
          </p:nvSpPr>
          <p:spPr>
            <a:xfrm flipV="1">
              <a:off x="3269457" y="2977304"/>
              <a:ext cx="297061" cy="792348"/>
            </a:xfrm>
            <a:prstGeom prst="rect">
              <a:avLst/>
            </a:prstGeom>
            <a:gradFill flip="none" rotWithShape="1">
              <a:gsLst>
                <a:gs pos="0">
                  <a:srgbClr val="DDB3B6"/>
                </a:gs>
                <a:gs pos="62000">
                  <a:srgbClr val="DDB3B6"/>
                </a:gs>
                <a:gs pos="100000">
                  <a:srgbClr val="DD797C"/>
                </a:gs>
              </a:gsLst>
              <a:path path="circle">
                <a:fillToRect l="50000" t="50000" r="50000" b="50000"/>
              </a:path>
              <a:tileRect/>
            </a:gradFill>
            <a:ln w="28575">
              <a:solidFill>
                <a:srgbClr val="DD797C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85800" eaLnBrk="0" hangingPunct="0"/>
              <a:endParaRPr kumimoji="1" lang="zh-TW" altLang="en-US" sz="1500">
                <a:solidFill>
                  <a:prstClr val="black"/>
                </a:solidFill>
              </a:endParaRPr>
            </a:p>
          </p:txBody>
        </p:sp>
        <p:sp>
          <p:nvSpPr>
            <p:cNvPr id="70" name="矩形 69"/>
            <p:cNvSpPr/>
            <p:nvPr/>
          </p:nvSpPr>
          <p:spPr>
            <a:xfrm flipV="1">
              <a:off x="3828922" y="2977304"/>
              <a:ext cx="297061" cy="792348"/>
            </a:xfrm>
            <a:prstGeom prst="rect">
              <a:avLst/>
            </a:prstGeom>
            <a:gradFill flip="none" rotWithShape="1">
              <a:gsLst>
                <a:gs pos="0">
                  <a:srgbClr val="DDB3B6"/>
                </a:gs>
                <a:gs pos="62000">
                  <a:srgbClr val="DDB3B6"/>
                </a:gs>
                <a:gs pos="100000">
                  <a:srgbClr val="DD797C"/>
                </a:gs>
              </a:gsLst>
              <a:path path="circle">
                <a:fillToRect l="50000" t="50000" r="50000" b="50000"/>
              </a:path>
              <a:tileRect/>
            </a:gradFill>
            <a:ln w="28575">
              <a:solidFill>
                <a:srgbClr val="DD797C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85800" eaLnBrk="0" hangingPunct="0"/>
              <a:endParaRPr kumimoji="1" lang="zh-TW" altLang="en-US" sz="1500">
                <a:solidFill>
                  <a:prstClr val="black"/>
                </a:solidFill>
              </a:endParaRPr>
            </a:p>
          </p:txBody>
        </p:sp>
        <p:sp>
          <p:nvSpPr>
            <p:cNvPr id="71" name="矩形 70"/>
            <p:cNvSpPr/>
            <p:nvPr/>
          </p:nvSpPr>
          <p:spPr>
            <a:xfrm flipV="1">
              <a:off x="5019073" y="2977304"/>
              <a:ext cx="297061" cy="792348"/>
            </a:xfrm>
            <a:prstGeom prst="rect">
              <a:avLst/>
            </a:prstGeom>
            <a:gradFill flip="none" rotWithShape="1">
              <a:gsLst>
                <a:gs pos="0">
                  <a:srgbClr val="DDB3B6"/>
                </a:gs>
                <a:gs pos="62000">
                  <a:srgbClr val="DDB3B6"/>
                </a:gs>
                <a:gs pos="100000">
                  <a:srgbClr val="DD797C"/>
                </a:gs>
              </a:gsLst>
              <a:path path="circle">
                <a:fillToRect l="50000" t="50000" r="50000" b="50000"/>
              </a:path>
              <a:tileRect/>
            </a:gradFill>
            <a:ln w="28575">
              <a:solidFill>
                <a:srgbClr val="DD797C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85800" eaLnBrk="0" hangingPunct="0"/>
              <a:endParaRPr kumimoji="1" lang="zh-TW" altLang="en-US" sz="1500">
                <a:solidFill>
                  <a:prstClr val="black"/>
                </a:solidFill>
              </a:endParaRPr>
            </a:p>
          </p:txBody>
        </p:sp>
        <p:sp>
          <p:nvSpPr>
            <p:cNvPr id="72" name="矩形 71"/>
            <p:cNvSpPr/>
            <p:nvPr/>
          </p:nvSpPr>
          <p:spPr>
            <a:xfrm flipV="1">
              <a:off x="4301986" y="3313537"/>
              <a:ext cx="534710" cy="1931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0" hangingPunct="0"/>
              <a:r>
                <a:rPr kumimoji="1" lang="en-US" altLang="zh-TW" sz="1500" b="1" dirty="0">
                  <a:solidFill>
                    <a:prstClr val="black"/>
                  </a:solidFill>
                </a:rPr>
                <a:t>…</a:t>
              </a:r>
              <a:endParaRPr kumimoji="1" lang="zh-TW" altLang="en-US" sz="1500" b="1" baseline="-25000" dirty="0">
                <a:solidFill>
                  <a:prstClr val="black"/>
                </a:solidFill>
              </a:endParaRPr>
            </a:p>
          </p:txBody>
        </p:sp>
        <p:sp>
          <p:nvSpPr>
            <p:cNvPr id="73" name="矩形 72"/>
            <p:cNvSpPr/>
            <p:nvPr/>
          </p:nvSpPr>
          <p:spPr>
            <a:xfrm>
              <a:off x="3169684" y="3199822"/>
              <a:ext cx="534710" cy="31051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 defTabSz="685800" eaLnBrk="0" hangingPunct="0"/>
              <a:r>
                <a:rPr kumimoji="1" lang="en-US" altLang="zh-TW" sz="1500" dirty="0">
                  <a:solidFill>
                    <a:prstClr val="black"/>
                  </a:solidFill>
                </a:rPr>
                <a:t>V</a:t>
              </a:r>
              <a:r>
                <a:rPr kumimoji="1" lang="en-US" altLang="zh-TW" sz="1500" baseline="-25000" dirty="0">
                  <a:solidFill>
                    <a:prstClr val="black"/>
                  </a:solidFill>
                </a:rPr>
                <a:t>3</a:t>
              </a:r>
              <a:endParaRPr kumimoji="1" lang="zh-TW" altLang="en-US" sz="1500" baseline="-25000" dirty="0">
                <a:solidFill>
                  <a:prstClr val="black"/>
                </a:solidFill>
              </a:endParaRPr>
            </a:p>
          </p:txBody>
        </p:sp>
        <p:sp>
          <p:nvSpPr>
            <p:cNvPr id="74" name="矩形 73"/>
            <p:cNvSpPr/>
            <p:nvPr/>
          </p:nvSpPr>
          <p:spPr>
            <a:xfrm>
              <a:off x="2611023" y="3199822"/>
              <a:ext cx="534710" cy="31051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 defTabSz="685800" eaLnBrk="0" hangingPunct="0"/>
              <a:r>
                <a:rPr kumimoji="1" lang="en-US" altLang="zh-TW" sz="1500" dirty="0">
                  <a:solidFill>
                    <a:prstClr val="black"/>
                  </a:solidFill>
                </a:rPr>
                <a:t>V</a:t>
              </a:r>
              <a:r>
                <a:rPr kumimoji="1" lang="en-US" altLang="zh-TW" sz="1500" baseline="-25000" dirty="0">
                  <a:solidFill>
                    <a:prstClr val="black"/>
                  </a:solidFill>
                </a:rPr>
                <a:t>2</a:t>
              </a:r>
              <a:endParaRPr kumimoji="1" lang="zh-TW" altLang="en-US" sz="1500" baseline="-25000" dirty="0">
                <a:solidFill>
                  <a:prstClr val="black"/>
                </a:solidFill>
              </a:endParaRPr>
            </a:p>
          </p:txBody>
        </p:sp>
        <p:sp>
          <p:nvSpPr>
            <p:cNvPr id="75" name="矩形 74"/>
            <p:cNvSpPr/>
            <p:nvPr/>
          </p:nvSpPr>
          <p:spPr>
            <a:xfrm>
              <a:off x="2052361" y="3199822"/>
              <a:ext cx="534710" cy="31051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 defTabSz="685800" eaLnBrk="0" hangingPunct="0"/>
              <a:r>
                <a:rPr kumimoji="1" lang="en-US" altLang="zh-TW" sz="1500" dirty="0">
                  <a:solidFill>
                    <a:prstClr val="black"/>
                  </a:solidFill>
                </a:rPr>
                <a:t>V</a:t>
              </a:r>
              <a:r>
                <a:rPr kumimoji="1" lang="en-US" altLang="zh-TW" sz="1500" baseline="-25000" dirty="0">
                  <a:solidFill>
                    <a:prstClr val="black"/>
                  </a:solidFill>
                </a:rPr>
                <a:t>1</a:t>
              </a:r>
              <a:endParaRPr kumimoji="1" lang="zh-TW" altLang="en-US" sz="1500" baseline="-25000" dirty="0">
                <a:solidFill>
                  <a:prstClr val="black"/>
                </a:solidFill>
              </a:endParaRPr>
            </a:p>
          </p:txBody>
        </p:sp>
        <p:sp>
          <p:nvSpPr>
            <p:cNvPr id="76" name="矩形 75"/>
            <p:cNvSpPr/>
            <p:nvPr/>
          </p:nvSpPr>
          <p:spPr>
            <a:xfrm>
              <a:off x="3729954" y="3199822"/>
              <a:ext cx="534710" cy="31051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 defTabSz="685800" eaLnBrk="0" hangingPunct="0"/>
              <a:r>
                <a:rPr kumimoji="1" lang="en-US" altLang="zh-TW" sz="1500" dirty="0">
                  <a:solidFill>
                    <a:prstClr val="black"/>
                  </a:solidFill>
                </a:rPr>
                <a:t>V</a:t>
              </a:r>
              <a:r>
                <a:rPr kumimoji="1" lang="en-US" altLang="zh-TW" sz="1500" baseline="-25000" dirty="0">
                  <a:solidFill>
                    <a:prstClr val="black"/>
                  </a:solidFill>
                </a:rPr>
                <a:t>4</a:t>
              </a:r>
              <a:endParaRPr kumimoji="1" lang="zh-TW" altLang="en-US" sz="1500" baseline="-25000" dirty="0">
                <a:solidFill>
                  <a:prstClr val="black"/>
                </a:solidFill>
              </a:endParaRPr>
            </a:p>
          </p:txBody>
        </p:sp>
        <p:sp>
          <p:nvSpPr>
            <p:cNvPr id="77" name="矩形 76"/>
            <p:cNvSpPr/>
            <p:nvPr/>
          </p:nvSpPr>
          <p:spPr>
            <a:xfrm>
              <a:off x="4920104" y="3199822"/>
              <a:ext cx="534710" cy="31051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 defTabSz="685800" eaLnBrk="0" hangingPunct="0"/>
              <a:r>
                <a:rPr kumimoji="1" lang="en-US" altLang="zh-TW" sz="1500" dirty="0">
                  <a:solidFill>
                    <a:prstClr val="black"/>
                  </a:solidFill>
                </a:rPr>
                <a:t>V</a:t>
              </a:r>
              <a:r>
                <a:rPr kumimoji="1" lang="en-US" altLang="zh-TW" sz="1500" baseline="-25000" dirty="0">
                  <a:solidFill>
                    <a:prstClr val="black"/>
                  </a:solidFill>
                </a:rPr>
                <a:t>T</a:t>
              </a:r>
              <a:endParaRPr kumimoji="1" lang="zh-TW" altLang="en-US" sz="1500" baseline="-250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78" name="群組 77"/>
          <p:cNvGrpSpPr/>
          <p:nvPr/>
        </p:nvGrpSpPr>
        <p:grpSpPr>
          <a:xfrm>
            <a:off x="3193041" y="2446315"/>
            <a:ext cx="2619559" cy="1119393"/>
            <a:chOff x="1935473" y="1484779"/>
            <a:chExt cx="3143471" cy="1492519"/>
          </a:xfrm>
        </p:grpSpPr>
        <p:sp>
          <p:nvSpPr>
            <p:cNvPr id="79" name="矩形 78"/>
            <p:cNvSpPr/>
            <p:nvPr/>
          </p:nvSpPr>
          <p:spPr>
            <a:xfrm>
              <a:off x="1935473" y="1724409"/>
              <a:ext cx="267355" cy="1044375"/>
            </a:xfrm>
            <a:prstGeom prst="rect">
              <a:avLst/>
            </a:prstGeom>
            <a:ln w="25400"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85800" eaLnBrk="0" hangingPunct="0"/>
              <a:endParaRPr kumimoji="1" lang="zh-TW" altLang="en-US" sz="1500">
                <a:solidFill>
                  <a:prstClr val="black"/>
                </a:solidFill>
              </a:endParaRPr>
            </a:p>
          </p:txBody>
        </p:sp>
        <p:sp>
          <p:nvSpPr>
            <p:cNvPr id="80" name="矩形 79"/>
            <p:cNvSpPr/>
            <p:nvPr/>
          </p:nvSpPr>
          <p:spPr>
            <a:xfrm>
              <a:off x="2438991" y="1724409"/>
              <a:ext cx="267355" cy="1044375"/>
            </a:xfrm>
            <a:prstGeom prst="rect">
              <a:avLst/>
            </a:prstGeom>
            <a:ln w="25400"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85800" eaLnBrk="0" hangingPunct="0"/>
              <a:endParaRPr kumimoji="1" lang="zh-TW" altLang="en-US" sz="1500">
                <a:solidFill>
                  <a:prstClr val="black"/>
                </a:solidFill>
              </a:endParaRPr>
            </a:p>
          </p:txBody>
        </p:sp>
        <p:sp>
          <p:nvSpPr>
            <p:cNvPr id="81" name="矩形 80"/>
            <p:cNvSpPr/>
            <p:nvPr/>
          </p:nvSpPr>
          <p:spPr>
            <a:xfrm>
              <a:off x="2942511" y="1724409"/>
              <a:ext cx="267355" cy="1044375"/>
            </a:xfrm>
            <a:prstGeom prst="rect">
              <a:avLst/>
            </a:prstGeom>
            <a:ln w="25400"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85800" eaLnBrk="0" hangingPunct="0"/>
              <a:endParaRPr kumimoji="1" lang="zh-TW" altLang="en-US" sz="1500">
                <a:solidFill>
                  <a:prstClr val="black"/>
                </a:solidFill>
              </a:endParaRPr>
            </a:p>
          </p:txBody>
        </p:sp>
        <p:sp>
          <p:nvSpPr>
            <p:cNvPr id="82" name="矩形 81"/>
            <p:cNvSpPr/>
            <p:nvPr/>
          </p:nvSpPr>
          <p:spPr>
            <a:xfrm>
              <a:off x="3446029" y="1724409"/>
              <a:ext cx="267355" cy="1044375"/>
            </a:xfrm>
            <a:prstGeom prst="rect">
              <a:avLst/>
            </a:prstGeom>
            <a:ln w="25400"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85800" eaLnBrk="0" hangingPunct="0"/>
              <a:endParaRPr kumimoji="1" lang="zh-TW" altLang="en-US" sz="1500">
                <a:solidFill>
                  <a:prstClr val="black"/>
                </a:solidFill>
              </a:endParaRPr>
            </a:p>
          </p:txBody>
        </p:sp>
        <p:sp>
          <p:nvSpPr>
            <p:cNvPr id="83" name="矩形 82"/>
            <p:cNvSpPr/>
            <p:nvPr/>
          </p:nvSpPr>
          <p:spPr>
            <a:xfrm>
              <a:off x="4517165" y="1724409"/>
              <a:ext cx="267355" cy="1044375"/>
            </a:xfrm>
            <a:prstGeom prst="rect">
              <a:avLst/>
            </a:prstGeom>
            <a:ln w="25400"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85800" eaLnBrk="0" hangingPunct="0"/>
              <a:endParaRPr kumimoji="1" lang="zh-TW" altLang="en-US" sz="1500">
                <a:solidFill>
                  <a:prstClr val="black"/>
                </a:solidFill>
              </a:endParaRPr>
            </a:p>
          </p:txBody>
        </p:sp>
        <p:cxnSp>
          <p:nvCxnSpPr>
            <p:cNvPr id="84" name="直線箭頭接點 104"/>
            <p:cNvCxnSpPr/>
            <p:nvPr/>
          </p:nvCxnSpPr>
          <p:spPr>
            <a:xfrm>
              <a:off x="2202828" y="2246596"/>
              <a:ext cx="236164" cy="0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線箭頭接點 105"/>
            <p:cNvCxnSpPr/>
            <p:nvPr/>
          </p:nvCxnSpPr>
          <p:spPr>
            <a:xfrm>
              <a:off x="2706347" y="2246596"/>
              <a:ext cx="236164" cy="0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線箭頭接點 106"/>
            <p:cNvCxnSpPr/>
            <p:nvPr/>
          </p:nvCxnSpPr>
          <p:spPr>
            <a:xfrm>
              <a:off x="3209866" y="2246596"/>
              <a:ext cx="236164" cy="0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線箭頭接點 107"/>
            <p:cNvCxnSpPr/>
            <p:nvPr/>
          </p:nvCxnSpPr>
          <p:spPr>
            <a:xfrm flipV="1">
              <a:off x="3713385" y="2246596"/>
              <a:ext cx="214160" cy="0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線箭頭接點 108"/>
            <p:cNvCxnSpPr/>
            <p:nvPr/>
          </p:nvCxnSpPr>
          <p:spPr>
            <a:xfrm>
              <a:off x="4303004" y="2246596"/>
              <a:ext cx="214160" cy="0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矩形 88"/>
            <p:cNvSpPr/>
            <p:nvPr/>
          </p:nvSpPr>
          <p:spPr>
            <a:xfrm>
              <a:off x="4551017" y="1484779"/>
              <a:ext cx="527927" cy="2649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 defTabSz="685800" eaLnBrk="0" hangingPunct="0"/>
              <a:r>
                <a:rPr kumimoji="1" lang="en-US" altLang="zh-TW" sz="1500" b="1" dirty="0">
                  <a:solidFill>
                    <a:prstClr val="black"/>
                  </a:solidFill>
                </a:rPr>
                <a:t>O</a:t>
              </a:r>
              <a:r>
                <a:rPr kumimoji="1" lang="en-US" altLang="zh-TW" sz="1500" b="1" baseline="-25000" dirty="0">
                  <a:solidFill>
                    <a:prstClr val="black"/>
                  </a:solidFill>
                </a:rPr>
                <a:t>T</a:t>
              </a:r>
              <a:endParaRPr kumimoji="1" lang="zh-TW" altLang="en-US" sz="1500" b="1" baseline="-25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0" name="矩形 89"/>
            <p:cNvSpPr/>
            <p:nvPr/>
          </p:nvSpPr>
          <p:spPr>
            <a:xfrm>
              <a:off x="3871787" y="2118813"/>
              <a:ext cx="481239" cy="19317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0" hangingPunct="0"/>
              <a:r>
                <a:rPr kumimoji="1" lang="en-US" altLang="zh-TW" sz="1500" b="1" dirty="0">
                  <a:solidFill>
                    <a:prstClr val="black"/>
                  </a:solidFill>
                </a:rPr>
                <a:t>…</a:t>
              </a:r>
              <a:endParaRPr kumimoji="1" lang="zh-TW" altLang="en-US" sz="1500" b="1" baseline="-25000" dirty="0">
                <a:solidFill>
                  <a:prstClr val="black"/>
                </a:solidFill>
              </a:endParaRPr>
            </a:p>
          </p:txBody>
        </p:sp>
        <p:cxnSp>
          <p:nvCxnSpPr>
            <p:cNvPr id="91" name="直線箭頭接點 125"/>
            <p:cNvCxnSpPr/>
            <p:nvPr/>
          </p:nvCxnSpPr>
          <p:spPr>
            <a:xfrm flipV="1">
              <a:off x="2572669" y="2768786"/>
              <a:ext cx="0" cy="20851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2" name="摺角紙張 129"/>
          <p:cNvSpPr/>
          <p:nvPr/>
        </p:nvSpPr>
        <p:spPr>
          <a:xfrm>
            <a:off x="1516617" y="4150851"/>
            <a:ext cx="943314" cy="846770"/>
          </a:xfrm>
          <a:prstGeom prst="foldedCorner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numCol="1" rtlCol="0" anchor="ctr"/>
          <a:lstStyle/>
          <a:p>
            <a:pPr algn="ctr" defTabSz="685800" eaLnBrk="0" hangingPunct="0"/>
            <a:endParaRPr kumimoji="1" lang="zh-TW" altLang="en-US" sz="1500" dirty="0">
              <a:solidFill>
                <a:srgbClr val="117EA7"/>
              </a:solidFill>
            </a:endParaRPr>
          </a:p>
        </p:txBody>
      </p:sp>
      <p:sp>
        <p:nvSpPr>
          <p:cNvPr id="93" name="摺角紙張 130"/>
          <p:cNvSpPr/>
          <p:nvPr/>
        </p:nvSpPr>
        <p:spPr>
          <a:xfrm>
            <a:off x="1585257" y="4258518"/>
            <a:ext cx="943314" cy="846770"/>
          </a:xfrm>
          <a:prstGeom prst="foldedCorner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numCol="1" rtlCol="0" anchor="ctr"/>
          <a:lstStyle/>
          <a:p>
            <a:pPr algn="ctr" defTabSz="685800" eaLnBrk="0" hangingPunct="0"/>
            <a:endParaRPr kumimoji="1" lang="zh-TW" altLang="en-US" sz="1500" dirty="0">
              <a:solidFill>
                <a:srgbClr val="117EA7"/>
              </a:solidFill>
            </a:endParaRPr>
          </a:p>
        </p:txBody>
      </p:sp>
      <p:sp>
        <p:nvSpPr>
          <p:cNvPr id="94" name="摺角紙張 131"/>
          <p:cNvSpPr/>
          <p:nvPr/>
        </p:nvSpPr>
        <p:spPr>
          <a:xfrm>
            <a:off x="1655026" y="4359416"/>
            <a:ext cx="1053083" cy="846770"/>
          </a:xfrm>
          <a:prstGeom prst="foldedCorner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numCol="1" rtlCol="0" anchor="ctr"/>
          <a:lstStyle/>
          <a:p>
            <a:pPr algn="ctr" defTabSz="685800" eaLnBrk="0" hangingPunct="0"/>
            <a:r>
              <a:rPr kumimoji="1" lang="en-US" altLang="zh-TW" sz="1500" dirty="0">
                <a:solidFill>
                  <a:prstClr val="black"/>
                </a:solidFill>
              </a:rPr>
              <a:t>document</a:t>
            </a:r>
            <a:endParaRPr kumimoji="1" lang="zh-TW" altLang="en-US" sz="1500" dirty="0">
              <a:solidFill>
                <a:prstClr val="black"/>
              </a:solidFill>
            </a:endParaRPr>
          </a:p>
        </p:txBody>
      </p:sp>
      <p:grpSp>
        <p:nvGrpSpPr>
          <p:cNvPr id="95" name="群組 94"/>
          <p:cNvGrpSpPr/>
          <p:nvPr/>
        </p:nvGrpSpPr>
        <p:grpSpPr>
          <a:xfrm>
            <a:off x="6095700" y="3636935"/>
            <a:ext cx="1928614" cy="1712533"/>
            <a:chOff x="5600914" y="2807822"/>
            <a:chExt cx="2571486" cy="2283378"/>
          </a:xfrm>
        </p:grpSpPr>
        <p:sp>
          <p:nvSpPr>
            <p:cNvPr id="96" name="矩形 95"/>
            <p:cNvSpPr/>
            <p:nvPr/>
          </p:nvSpPr>
          <p:spPr>
            <a:xfrm>
              <a:off x="5600914" y="3344113"/>
              <a:ext cx="2571486" cy="325034"/>
            </a:xfrm>
            <a:prstGeom prst="rect">
              <a:avLst/>
            </a:prstGeom>
            <a:gradFill>
              <a:gsLst>
                <a:gs pos="0">
                  <a:schemeClr val="tx2">
                    <a:lumMod val="90000"/>
                  </a:schemeClr>
                </a:gs>
                <a:gs pos="100000">
                  <a:schemeClr val="tx2">
                    <a:lumMod val="50000"/>
                  </a:schemeClr>
                </a:gs>
              </a:gsLst>
              <a:path path="circle">
                <a:fillToRect l="45000" t="65000" r="125000" b="100000"/>
              </a:path>
            </a:gradFill>
            <a:ln w="28575">
              <a:solidFill>
                <a:schemeClr val="bg2"/>
              </a:solidFill>
            </a:ln>
          </p:spPr>
          <p:style>
            <a:lnRef idx="1">
              <a:schemeClr val="accent5"/>
            </a:lnRef>
            <a:fillRef idx="1003">
              <a:schemeClr val="lt2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0" hangingPunct="0"/>
              <a:r>
                <a:rPr kumimoji="1" lang="en-US" altLang="zh-TW" sz="1500" dirty="0">
                  <a:solidFill>
                    <a:prstClr val="white"/>
                  </a:solidFill>
                </a:rPr>
                <a:t>Output Layer</a:t>
              </a:r>
              <a:endParaRPr kumimoji="1" lang="zh-TW" altLang="en-US" sz="1500" dirty="0">
                <a:solidFill>
                  <a:prstClr val="white"/>
                </a:solidFill>
              </a:endParaRPr>
            </a:p>
          </p:txBody>
        </p:sp>
        <p:cxnSp>
          <p:nvCxnSpPr>
            <p:cNvPr id="97" name="直線箭頭接點 58"/>
            <p:cNvCxnSpPr/>
            <p:nvPr/>
          </p:nvCxnSpPr>
          <p:spPr>
            <a:xfrm flipV="1">
              <a:off x="6873957" y="3669148"/>
              <a:ext cx="0" cy="70205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線箭頭接點 59"/>
            <p:cNvCxnSpPr/>
            <p:nvPr/>
          </p:nvCxnSpPr>
          <p:spPr>
            <a:xfrm flipV="1">
              <a:off x="6872143" y="4574047"/>
              <a:ext cx="0" cy="51715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向下箭號 133"/>
            <p:cNvSpPr/>
            <p:nvPr/>
          </p:nvSpPr>
          <p:spPr>
            <a:xfrm flipV="1">
              <a:off x="6688911" y="2807822"/>
              <a:ext cx="395492" cy="441317"/>
            </a:xfrm>
            <a:prstGeom prst="downArrow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85800" eaLnBrk="0" hangingPunct="0"/>
              <a:endParaRPr kumimoji="1" lang="zh-TW" altLang="en-US" sz="1500">
                <a:solidFill>
                  <a:prstClr val="black"/>
                </a:solidFill>
              </a:endParaRPr>
            </a:p>
          </p:txBody>
        </p:sp>
        <p:sp>
          <p:nvSpPr>
            <p:cNvPr id="100" name="矩形 99"/>
            <p:cNvSpPr/>
            <p:nvPr/>
          </p:nvSpPr>
          <p:spPr>
            <a:xfrm>
              <a:off x="5600914" y="4189541"/>
              <a:ext cx="2571486" cy="325034"/>
            </a:xfrm>
            <a:prstGeom prst="rect">
              <a:avLst/>
            </a:prstGeom>
            <a:gradFill>
              <a:gsLst>
                <a:gs pos="0">
                  <a:schemeClr val="tx2">
                    <a:lumMod val="90000"/>
                  </a:schemeClr>
                </a:gs>
                <a:gs pos="100000">
                  <a:schemeClr val="tx2">
                    <a:lumMod val="50000"/>
                  </a:schemeClr>
                </a:gs>
              </a:gsLst>
              <a:path path="circle">
                <a:fillToRect l="45000" t="65000" r="125000" b="100000"/>
              </a:path>
            </a:gradFill>
            <a:ln w="28575">
              <a:solidFill>
                <a:schemeClr val="bg2"/>
              </a:solidFill>
            </a:ln>
          </p:spPr>
          <p:style>
            <a:lnRef idx="1">
              <a:schemeClr val="accent5"/>
            </a:lnRef>
            <a:fillRef idx="1003">
              <a:schemeClr val="lt2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0" hangingPunct="0"/>
              <a:r>
                <a:rPr kumimoji="1" lang="en-US" altLang="zh-TW" sz="1500" dirty="0">
                  <a:solidFill>
                    <a:prstClr val="white"/>
                  </a:solidFill>
                </a:rPr>
                <a:t>Hidden Layer</a:t>
              </a:r>
              <a:endParaRPr kumimoji="1" lang="zh-TW" altLang="en-US" sz="1500" dirty="0">
                <a:solidFill>
                  <a:prstClr val="white"/>
                </a:solidFill>
              </a:endParaRPr>
            </a:p>
          </p:txBody>
        </p:sp>
      </p:grpSp>
      <p:sp>
        <p:nvSpPr>
          <p:cNvPr id="101" name="矩形 100"/>
          <p:cNvSpPr/>
          <p:nvPr/>
        </p:nvSpPr>
        <p:spPr>
          <a:xfrm>
            <a:off x="3193040" y="4301879"/>
            <a:ext cx="2374206" cy="22685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 eaLnBrk="0" hangingPunct="0"/>
            <a:r>
              <a:rPr kumimoji="1" lang="en-US" altLang="zh-TW" sz="1500" dirty="0">
                <a:solidFill>
                  <a:prstClr val="black"/>
                </a:solidFill>
              </a:rPr>
              <a:t>Embedding Layer</a:t>
            </a:r>
            <a:endParaRPr kumimoji="1" lang="zh-TW" altLang="en-US" sz="1500" dirty="0">
              <a:solidFill>
                <a:prstClr val="black"/>
              </a:solidFill>
            </a:endParaRPr>
          </a:p>
        </p:txBody>
      </p:sp>
      <p:sp>
        <p:nvSpPr>
          <p:cNvPr id="102" name="矩形 101"/>
          <p:cNvSpPr/>
          <p:nvPr/>
        </p:nvSpPr>
        <p:spPr>
          <a:xfrm>
            <a:off x="6083710" y="3053344"/>
            <a:ext cx="1928614" cy="51434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 eaLnBrk="0" hangingPunct="0"/>
            <a:r>
              <a:rPr kumimoji="1" lang="en-US" altLang="zh-TW" sz="2000" dirty="0">
                <a:solidFill>
                  <a:sysClr val="windowText" lastClr="000000"/>
                </a:solidFill>
              </a:rPr>
              <a:t>Key Terms: </a:t>
            </a:r>
            <a:endParaRPr kumimoji="1" lang="en-US" altLang="zh-TW" sz="2000" dirty="0">
              <a:solidFill>
                <a:sysClr val="windowText" lastClr="000000"/>
              </a:solidFill>
            </a:endParaRPr>
          </a:p>
          <a:p>
            <a:pPr algn="ctr" defTabSz="685800" eaLnBrk="0" hangingPunct="0"/>
            <a:r>
              <a:rPr kumimoji="1" lang="en-US" altLang="zh-TW" sz="2000" dirty="0">
                <a:solidFill>
                  <a:sysClr val="windowText" lastClr="000000"/>
                </a:solidFill>
              </a:rPr>
              <a:t>DNN, LSTN</a:t>
            </a:r>
            <a:endParaRPr kumimoji="1" lang="en-US" altLang="zh-TW" sz="2000" dirty="0">
              <a:solidFill>
                <a:sysClr val="windowText" lastClr="000000"/>
              </a:solidFill>
            </a:endParaRPr>
          </a:p>
        </p:txBody>
      </p:sp>
      <p:cxnSp>
        <p:nvCxnSpPr>
          <p:cNvPr id="103" name="直線箭頭接點 58"/>
          <p:cNvCxnSpPr/>
          <p:nvPr/>
        </p:nvCxnSpPr>
        <p:spPr>
          <a:xfrm flipV="1">
            <a:off x="7048017" y="5640299"/>
            <a:ext cx="0" cy="653361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線箭頭接點 58"/>
          <p:cNvCxnSpPr/>
          <p:nvPr/>
        </p:nvCxnSpPr>
        <p:spPr>
          <a:xfrm>
            <a:off x="5592630" y="6316138"/>
            <a:ext cx="1455388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線箭頭接點 125"/>
          <p:cNvCxnSpPr/>
          <p:nvPr/>
        </p:nvCxnSpPr>
        <p:spPr>
          <a:xfrm flipV="1">
            <a:off x="3313518" y="3409322"/>
            <a:ext cx="0" cy="156384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線箭頭接點 125"/>
          <p:cNvCxnSpPr/>
          <p:nvPr/>
        </p:nvCxnSpPr>
        <p:spPr>
          <a:xfrm flipV="1">
            <a:off x="4137688" y="3409321"/>
            <a:ext cx="0" cy="156384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線箭頭接點 125"/>
          <p:cNvCxnSpPr/>
          <p:nvPr/>
        </p:nvCxnSpPr>
        <p:spPr>
          <a:xfrm flipV="1">
            <a:off x="4563234" y="3409321"/>
            <a:ext cx="0" cy="156384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線箭頭接點 125"/>
          <p:cNvCxnSpPr/>
          <p:nvPr/>
        </p:nvCxnSpPr>
        <p:spPr>
          <a:xfrm flipV="1">
            <a:off x="5459576" y="3409321"/>
            <a:ext cx="0" cy="156384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 animBg="1"/>
      <p:bldP spid="31" grpId="0" animBg="1"/>
      <p:bldP spid="101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矩形 45"/>
          <p:cNvSpPr/>
          <p:nvPr/>
        </p:nvSpPr>
        <p:spPr>
          <a:xfrm>
            <a:off x="4164204" y="4355878"/>
            <a:ext cx="3398348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Many to Many (Output is shorter)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/>
              <a:t>Both input and output are both sequences, </a:t>
            </a:r>
            <a:r>
              <a:rPr lang="en-US" altLang="zh-TW" sz="2400" b="1" i="1" u="sng" dirty="0"/>
              <a:t>but the output is shorter.</a:t>
            </a:r>
            <a:endParaRPr lang="en-US" altLang="zh-TW" sz="2400" b="1" i="1" u="sng" dirty="0"/>
          </a:p>
          <a:p>
            <a:pPr lvl="1"/>
            <a:r>
              <a:rPr lang="en-US" altLang="zh-TW" dirty="0"/>
              <a:t>E.g. </a:t>
            </a:r>
            <a:r>
              <a:rPr lang="en-US" altLang="zh-TW" b="1" i="1" u="sng" dirty="0"/>
              <a:t>Speech Recognition</a:t>
            </a:r>
            <a:endParaRPr lang="zh-TW" altLang="en-US" b="1" i="1" u="sng" dirty="0"/>
          </a:p>
          <a:p>
            <a:endParaRPr lang="zh-TW" altLang="en-US" sz="2400" dirty="0"/>
          </a:p>
        </p:txBody>
      </p:sp>
      <p:grpSp>
        <p:nvGrpSpPr>
          <p:cNvPr id="5" name="群組 106"/>
          <p:cNvGrpSpPr/>
          <p:nvPr/>
        </p:nvGrpSpPr>
        <p:grpSpPr bwMode="auto">
          <a:xfrm>
            <a:off x="4263826" y="6106583"/>
            <a:ext cx="3173419" cy="457065"/>
            <a:chOff x="467932" y="3914400"/>
            <a:chExt cx="2909888" cy="576263"/>
          </a:xfrm>
        </p:grpSpPr>
        <p:pic>
          <p:nvPicPr>
            <p:cNvPr id="6" name="Picture 9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7932" y="3914400"/>
              <a:ext cx="1624013" cy="5762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Picture 9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53807" y="3914400"/>
              <a:ext cx="1624013" cy="5762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8" name="矩形 7"/>
          <p:cNvSpPr/>
          <p:nvPr/>
        </p:nvSpPr>
        <p:spPr>
          <a:xfrm>
            <a:off x="4239125" y="5309540"/>
            <a:ext cx="231894" cy="6698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4659974" y="5309540"/>
            <a:ext cx="231894" cy="6698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5080823" y="5309540"/>
            <a:ext cx="231894" cy="6698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5501672" y="5309540"/>
            <a:ext cx="231894" cy="6698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5922521" y="5309540"/>
            <a:ext cx="231894" cy="6698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/>
          <p:cNvSpPr/>
          <p:nvPr/>
        </p:nvSpPr>
        <p:spPr>
          <a:xfrm>
            <a:off x="6343370" y="5309540"/>
            <a:ext cx="231894" cy="6698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/>
          <p:cNvSpPr/>
          <p:nvPr/>
        </p:nvSpPr>
        <p:spPr>
          <a:xfrm>
            <a:off x="6764219" y="5309540"/>
            <a:ext cx="231894" cy="6698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/>
          <p:cNvSpPr/>
          <p:nvPr/>
        </p:nvSpPr>
        <p:spPr>
          <a:xfrm>
            <a:off x="7185071" y="5309540"/>
            <a:ext cx="231894" cy="6698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6" name="直線單箭頭接點 15"/>
          <p:cNvCxnSpPr/>
          <p:nvPr/>
        </p:nvCxnSpPr>
        <p:spPr>
          <a:xfrm flipV="1">
            <a:off x="4360357" y="4866106"/>
            <a:ext cx="0" cy="408566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/>
          <p:cNvCxnSpPr/>
          <p:nvPr/>
        </p:nvCxnSpPr>
        <p:spPr>
          <a:xfrm flipV="1">
            <a:off x="4783763" y="4866106"/>
            <a:ext cx="0" cy="408566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/>
          <p:cNvCxnSpPr/>
          <p:nvPr/>
        </p:nvCxnSpPr>
        <p:spPr>
          <a:xfrm flipV="1">
            <a:off x="5207169" y="4866106"/>
            <a:ext cx="0" cy="408566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/>
          <p:cNvCxnSpPr/>
          <p:nvPr/>
        </p:nvCxnSpPr>
        <p:spPr>
          <a:xfrm flipV="1">
            <a:off x="5630575" y="4866106"/>
            <a:ext cx="0" cy="408566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19"/>
          <p:cNvCxnSpPr/>
          <p:nvPr/>
        </p:nvCxnSpPr>
        <p:spPr>
          <a:xfrm flipV="1">
            <a:off x="6053981" y="4866106"/>
            <a:ext cx="0" cy="408566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單箭頭接點 20"/>
          <p:cNvCxnSpPr/>
          <p:nvPr/>
        </p:nvCxnSpPr>
        <p:spPr>
          <a:xfrm flipV="1">
            <a:off x="6477387" y="4866106"/>
            <a:ext cx="0" cy="408566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/>
          <p:cNvCxnSpPr/>
          <p:nvPr/>
        </p:nvCxnSpPr>
        <p:spPr>
          <a:xfrm flipV="1">
            <a:off x="6900793" y="4866106"/>
            <a:ext cx="0" cy="408566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2"/>
          <p:cNvCxnSpPr/>
          <p:nvPr/>
        </p:nvCxnSpPr>
        <p:spPr>
          <a:xfrm flipV="1">
            <a:off x="7324197" y="4866106"/>
            <a:ext cx="0" cy="408566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字方塊 28"/>
          <p:cNvSpPr txBox="1"/>
          <p:nvPr/>
        </p:nvSpPr>
        <p:spPr>
          <a:xfrm>
            <a:off x="4124045" y="4355878"/>
            <a:ext cx="5037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/>
              <a:t>好</a:t>
            </a:r>
            <a:endParaRPr lang="zh-TW" altLang="en-US" sz="2400" baseline="30000" dirty="0"/>
          </a:p>
        </p:txBody>
      </p:sp>
      <p:sp>
        <p:nvSpPr>
          <p:cNvPr id="30" name="文字方塊 29"/>
          <p:cNvSpPr txBox="1"/>
          <p:nvPr/>
        </p:nvSpPr>
        <p:spPr>
          <a:xfrm>
            <a:off x="4540914" y="4355878"/>
            <a:ext cx="5037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/>
              <a:t>好</a:t>
            </a:r>
            <a:endParaRPr lang="zh-TW" altLang="en-US" sz="2400" baseline="30000" dirty="0"/>
          </a:p>
        </p:txBody>
      </p:sp>
      <p:sp>
        <p:nvSpPr>
          <p:cNvPr id="31" name="文字方塊 30"/>
          <p:cNvSpPr txBox="1"/>
          <p:nvPr/>
        </p:nvSpPr>
        <p:spPr>
          <a:xfrm>
            <a:off x="4957783" y="4355878"/>
            <a:ext cx="5037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/>
              <a:t>好</a:t>
            </a:r>
            <a:endParaRPr lang="zh-TW" altLang="en-US" sz="2400" baseline="30000" dirty="0"/>
          </a:p>
        </p:txBody>
      </p:sp>
      <p:sp>
        <p:nvSpPr>
          <p:cNvPr id="37" name="文字方塊 36"/>
          <p:cNvSpPr txBox="1"/>
          <p:nvPr/>
        </p:nvSpPr>
        <p:spPr>
          <a:xfrm>
            <a:off x="4959839" y="3714937"/>
            <a:ext cx="1818443" cy="461665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Trimming </a:t>
            </a:r>
            <a:endParaRPr lang="zh-TW" altLang="en-US" sz="2400" dirty="0"/>
          </a:p>
        </p:txBody>
      </p:sp>
      <p:sp>
        <p:nvSpPr>
          <p:cNvPr id="38" name="文字方塊 37"/>
          <p:cNvSpPr txBox="1"/>
          <p:nvPr/>
        </p:nvSpPr>
        <p:spPr>
          <a:xfrm>
            <a:off x="5374652" y="4355878"/>
            <a:ext cx="5037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/>
              <a:t>棒</a:t>
            </a:r>
            <a:endParaRPr lang="zh-TW" altLang="en-US" sz="2400" baseline="30000" dirty="0"/>
          </a:p>
        </p:txBody>
      </p:sp>
      <p:sp>
        <p:nvSpPr>
          <p:cNvPr id="41" name="文字方塊 40"/>
          <p:cNvSpPr txBox="1"/>
          <p:nvPr/>
        </p:nvSpPr>
        <p:spPr>
          <a:xfrm>
            <a:off x="5791521" y="4355878"/>
            <a:ext cx="5037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/>
              <a:t>棒</a:t>
            </a:r>
            <a:endParaRPr lang="zh-TW" altLang="en-US" sz="2400" baseline="30000" dirty="0"/>
          </a:p>
        </p:txBody>
      </p:sp>
      <p:sp>
        <p:nvSpPr>
          <p:cNvPr id="42" name="文字方塊 41"/>
          <p:cNvSpPr txBox="1"/>
          <p:nvPr/>
        </p:nvSpPr>
        <p:spPr>
          <a:xfrm>
            <a:off x="6208390" y="4355878"/>
            <a:ext cx="5037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/>
              <a:t>棒</a:t>
            </a:r>
            <a:endParaRPr lang="zh-TW" altLang="en-US" sz="2400" baseline="30000" dirty="0"/>
          </a:p>
        </p:txBody>
      </p:sp>
      <p:sp>
        <p:nvSpPr>
          <p:cNvPr id="43" name="文字方塊 42"/>
          <p:cNvSpPr txBox="1"/>
          <p:nvPr/>
        </p:nvSpPr>
        <p:spPr>
          <a:xfrm>
            <a:off x="6625259" y="4355878"/>
            <a:ext cx="5037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/>
              <a:t>棒</a:t>
            </a:r>
            <a:endParaRPr lang="zh-TW" altLang="en-US" sz="2400" baseline="30000" dirty="0"/>
          </a:p>
        </p:txBody>
      </p:sp>
      <p:sp>
        <p:nvSpPr>
          <p:cNvPr id="44" name="文字方塊 43"/>
          <p:cNvSpPr txBox="1"/>
          <p:nvPr/>
        </p:nvSpPr>
        <p:spPr>
          <a:xfrm>
            <a:off x="7042128" y="4355878"/>
            <a:ext cx="5037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/>
              <a:t>棒</a:t>
            </a:r>
            <a:endParaRPr lang="zh-TW" altLang="en-US" sz="2400" baseline="30000" dirty="0"/>
          </a:p>
        </p:txBody>
      </p:sp>
      <p:sp>
        <p:nvSpPr>
          <p:cNvPr id="48" name="文字方塊 47"/>
          <p:cNvSpPr txBox="1"/>
          <p:nvPr/>
        </p:nvSpPr>
        <p:spPr>
          <a:xfrm>
            <a:off x="3874739" y="3185066"/>
            <a:ext cx="13850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“</a:t>
            </a:r>
            <a:r>
              <a:rPr lang="zh-TW" altLang="en-US" sz="2400" dirty="0"/>
              <a:t>好棒</a:t>
            </a:r>
            <a:r>
              <a:rPr lang="en-US" altLang="zh-TW" sz="2400" dirty="0"/>
              <a:t>”</a:t>
            </a:r>
            <a:endParaRPr lang="zh-TW" altLang="en-US" sz="2400" dirty="0"/>
          </a:p>
        </p:txBody>
      </p:sp>
      <p:sp>
        <p:nvSpPr>
          <p:cNvPr id="49" name="矩形 48"/>
          <p:cNvSpPr/>
          <p:nvPr/>
        </p:nvSpPr>
        <p:spPr>
          <a:xfrm>
            <a:off x="685948" y="4453128"/>
            <a:ext cx="2314281" cy="83847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Why can’t it be “</a:t>
            </a:r>
            <a:r>
              <a:rPr lang="zh-TW" altLang="en-US" sz="2400" dirty="0"/>
              <a:t>好棒棒</a:t>
            </a:r>
            <a:r>
              <a:rPr lang="en-US" altLang="zh-TW" sz="2400" dirty="0"/>
              <a:t>”</a:t>
            </a:r>
            <a:endParaRPr lang="zh-TW" altLang="en-US" sz="2400" dirty="0"/>
          </a:p>
        </p:txBody>
      </p:sp>
      <p:cxnSp>
        <p:nvCxnSpPr>
          <p:cNvPr id="33" name="直線接點 32"/>
          <p:cNvCxnSpPr/>
          <p:nvPr/>
        </p:nvCxnSpPr>
        <p:spPr>
          <a:xfrm>
            <a:off x="4590269" y="4612326"/>
            <a:ext cx="386987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接點 49"/>
          <p:cNvCxnSpPr/>
          <p:nvPr/>
        </p:nvCxnSpPr>
        <p:spPr>
          <a:xfrm>
            <a:off x="5013675" y="4612326"/>
            <a:ext cx="386987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接點 50"/>
          <p:cNvCxnSpPr/>
          <p:nvPr/>
        </p:nvCxnSpPr>
        <p:spPr>
          <a:xfrm>
            <a:off x="5863378" y="4612326"/>
            <a:ext cx="386987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接點 51"/>
          <p:cNvCxnSpPr/>
          <p:nvPr/>
        </p:nvCxnSpPr>
        <p:spPr>
          <a:xfrm>
            <a:off x="6283893" y="4612326"/>
            <a:ext cx="386987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接點 52"/>
          <p:cNvCxnSpPr/>
          <p:nvPr/>
        </p:nvCxnSpPr>
        <p:spPr>
          <a:xfrm>
            <a:off x="6707299" y="4612326"/>
            <a:ext cx="386987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接點 53"/>
          <p:cNvCxnSpPr/>
          <p:nvPr/>
        </p:nvCxnSpPr>
        <p:spPr>
          <a:xfrm>
            <a:off x="7175565" y="4612326"/>
            <a:ext cx="386987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向下箭號 35"/>
          <p:cNvSpPr/>
          <p:nvPr/>
        </p:nvSpPr>
        <p:spPr>
          <a:xfrm flipV="1">
            <a:off x="4355072" y="3645374"/>
            <a:ext cx="477301" cy="593137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文字方塊 38"/>
          <p:cNvSpPr txBox="1"/>
          <p:nvPr/>
        </p:nvSpPr>
        <p:spPr>
          <a:xfrm>
            <a:off x="3035657" y="5391295"/>
            <a:ext cx="12683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Input:</a:t>
            </a:r>
            <a:endParaRPr lang="zh-TW" altLang="en-US" sz="2400" dirty="0"/>
          </a:p>
        </p:txBody>
      </p:sp>
      <p:sp>
        <p:nvSpPr>
          <p:cNvPr id="55" name="文字方塊 54"/>
          <p:cNvSpPr txBox="1"/>
          <p:nvPr/>
        </p:nvSpPr>
        <p:spPr>
          <a:xfrm>
            <a:off x="2872888" y="3168428"/>
            <a:ext cx="12683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Output:</a:t>
            </a:r>
            <a:endParaRPr lang="zh-TW" altLang="en-US" sz="2400" dirty="0"/>
          </a:p>
        </p:txBody>
      </p:sp>
      <p:sp>
        <p:nvSpPr>
          <p:cNvPr id="56" name="文字方塊 55"/>
          <p:cNvSpPr txBox="1"/>
          <p:nvPr/>
        </p:nvSpPr>
        <p:spPr>
          <a:xfrm>
            <a:off x="4987898" y="3181363"/>
            <a:ext cx="29789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(character sequence)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47" name="文字方塊 46"/>
          <p:cNvSpPr txBox="1"/>
          <p:nvPr/>
        </p:nvSpPr>
        <p:spPr>
          <a:xfrm>
            <a:off x="7504292" y="5221376"/>
            <a:ext cx="13997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0000FF"/>
                </a:solidFill>
              </a:rPr>
              <a:t>(vector </a:t>
            </a:r>
            <a:endParaRPr lang="en-US" altLang="zh-TW" sz="2400" dirty="0">
              <a:solidFill>
                <a:srgbClr val="0000FF"/>
              </a:solidFill>
            </a:endParaRPr>
          </a:p>
          <a:p>
            <a:r>
              <a:rPr lang="en-US" altLang="zh-TW" sz="2400" dirty="0">
                <a:solidFill>
                  <a:srgbClr val="0000FF"/>
                </a:solidFill>
              </a:rPr>
              <a:t>sequence)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643398" y="3832944"/>
            <a:ext cx="23142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Problem?</a:t>
            </a:r>
            <a:endParaRPr lang="zh-TW" alt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3" grpId="0" build="p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29" grpId="0"/>
      <p:bldP spid="30" grpId="0"/>
      <p:bldP spid="31" grpId="0"/>
      <p:bldP spid="37" grpId="0" animBg="1"/>
      <p:bldP spid="38" grpId="0"/>
      <p:bldP spid="41" grpId="0"/>
      <p:bldP spid="42" grpId="0"/>
      <p:bldP spid="43" grpId="0"/>
      <p:bldP spid="44" grpId="0"/>
      <p:bldP spid="48" grpId="0"/>
      <p:bldP spid="49" grpId="0" animBg="1"/>
      <p:bldP spid="36" grpId="0" animBg="1"/>
      <p:bldP spid="39" grpId="0"/>
      <p:bldP spid="55" grpId="0"/>
      <p:bldP spid="56" grpId="0"/>
      <p:bldP spid="47" grpId="0"/>
      <p:bldP spid="4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Many to Many (Output is shorter)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/>
              <a:t>Both input and output are both sequences, </a:t>
            </a:r>
            <a:r>
              <a:rPr lang="en-US" altLang="zh-TW" sz="2400" b="1" i="1" u="sng" dirty="0"/>
              <a:t>but the output is shorter.</a:t>
            </a:r>
            <a:endParaRPr lang="en-US" altLang="zh-TW" sz="2400" b="1" i="1" u="sng" dirty="0"/>
          </a:p>
          <a:p>
            <a:pPr marL="228600" lvl="1">
              <a:spcBef>
                <a:spcPts val="1000"/>
              </a:spcBef>
            </a:pPr>
            <a:r>
              <a:rPr lang="en-US" altLang="zh-TW" sz="2400" dirty="0"/>
              <a:t>Connectionist Temporal Classification</a:t>
            </a:r>
            <a:r>
              <a:rPr lang="zh-TW" altLang="en-US" sz="2400" dirty="0"/>
              <a:t> </a:t>
            </a:r>
            <a:r>
              <a:rPr lang="en-US" altLang="zh-TW" sz="2400" dirty="0"/>
              <a:t>(CTC) </a:t>
            </a:r>
            <a:r>
              <a:rPr lang="en-US" altLang="zh-TW" sz="1800" dirty="0">
                <a:solidFill>
                  <a:srgbClr val="0000FF"/>
                </a:solidFill>
              </a:rPr>
              <a:t>[Alex Graves, ICML’06][Alex Graves, ICML’14][Haşim </a:t>
            </a:r>
            <a:r>
              <a:rPr lang="en-US" altLang="zh-TW" sz="1800" dirty="0" err="1">
                <a:solidFill>
                  <a:srgbClr val="0000FF"/>
                </a:solidFill>
              </a:rPr>
              <a:t>Sak</a:t>
            </a:r>
            <a:r>
              <a:rPr lang="en-US" altLang="zh-TW" sz="1800" dirty="0">
                <a:solidFill>
                  <a:srgbClr val="0000FF"/>
                </a:solidFill>
              </a:rPr>
              <a:t>, Interspeech’15][</a:t>
            </a:r>
            <a:r>
              <a:rPr lang="en-US" altLang="zh-TW" sz="1800" dirty="0" err="1">
                <a:solidFill>
                  <a:srgbClr val="0000FF"/>
                </a:solidFill>
              </a:rPr>
              <a:t>Jie</a:t>
            </a:r>
            <a:r>
              <a:rPr lang="en-US" altLang="zh-TW" sz="1800" dirty="0">
                <a:solidFill>
                  <a:srgbClr val="0000FF"/>
                </a:solidFill>
              </a:rPr>
              <a:t> Li, Interspeech’15][Andrew Senior, ASRU’15]</a:t>
            </a:r>
            <a:endParaRPr lang="en-US" altLang="zh-TW" sz="1800" dirty="0">
              <a:solidFill>
                <a:srgbClr val="0000FF"/>
              </a:solidFill>
            </a:endParaRPr>
          </a:p>
          <a:p>
            <a:endParaRPr lang="en-US" altLang="zh-TW" sz="2400" dirty="0"/>
          </a:p>
        </p:txBody>
      </p:sp>
      <p:grpSp>
        <p:nvGrpSpPr>
          <p:cNvPr id="21" name="群組 20"/>
          <p:cNvGrpSpPr/>
          <p:nvPr/>
        </p:nvGrpSpPr>
        <p:grpSpPr>
          <a:xfrm>
            <a:off x="431370" y="4871193"/>
            <a:ext cx="3421870" cy="461665"/>
            <a:chOff x="855154" y="4239504"/>
            <a:chExt cx="3421870" cy="461665"/>
          </a:xfrm>
        </p:grpSpPr>
        <p:sp>
          <p:nvSpPr>
            <p:cNvPr id="5" name="文字方塊 4"/>
            <p:cNvSpPr txBox="1"/>
            <p:nvPr/>
          </p:nvSpPr>
          <p:spPr>
            <a:xfrm>
              <a:off x="855154" y="4239504"/>
              <a:ext cx="5037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dirty="0"/>
                <a:t>好</a:t>
              </a:r>
              <a:endParaRPr lang="zh-TW" altLang="en-US" sz="2400" baseline="30000" dirty="0"/>
            </a:p>
          </p:txBody>
        </p:sp>
        <p:sp>
          <p:nvSpPr>
            <p:cNvPr id="6" name="文字方塊 5"/>
            <p:cNvSpPr txBox="1"/>
            <p:nvPr/>
          </p:nvSpPr>
          <p:spPr>
            <a:xfrm>
              <a:off x="1272023" y="4239504"/>
              <a:ext cx="5037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l-GR" altLang="zh-TW" sz="2400" dirty="0"/>
                <a:t>φ</a:t>
              </a:r>
              <a:endParaRPr lang="zh-TW" altLang="en-US" sz="2400" baseline="30000" dirty="0"/>
            </a:p>
          </p:txBody>
        </p:sp>
        <p:sp>
          <p:nvSpPr>
            <p:cNvPr id="7" name="文字方塊 6"/>
            <p:cNvSpPr txBox="1"/>
            <p:nvPr/>
          </p:nvSpPr>
          <p:spPr>
            <a:xfrm>
              <a:off x="1688892" y="4239504"/>
              <a:ext cx="5037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l-GR" altLang="zh-TW" sz="2400" dirty="0"/>
                <a:t>φ</a:t>
              </a:r>
              <a:endParaRPr lang="zh-TW" altLang="en-US" sz="2400" baseline="30000" dirty="0"/>
            </a:p>
          </p:txBody>
        </p:sp>
        <p:sp>
          <p:nvSpPr>
            <p:cNvPr id="8" name="文字方塊 7"/>
            <p:cNvSpPr txBox="1"/>
            <p:nvPr/>
          </p:nvSpPr>
          <p:spPr>
            <a:xfrm>
              <a:off x="2105761" y="4239504"/>
              <a:ext cx="5037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dirty="0"/>
                <a:t>棒</a:t>
              </a:r>
              <a:endParaRPr lang="zh-TW" altLang="en-US" sz="2400" baseline="30000" dirty="0"/>
            </a:p>
          </p:txBody>
        </p:sp>
        <p:sp>
          <p:nvSpPr>
            <p:cNvPr id="9" name="文字方塊 8"/>
            <p:cNvSpPr txBox="1"/>
            <p:nvPr/>
          </p:nvSpPr>
          <p:spPr>
            <a:xfrm>
              <a:off x="2522630" y="4239504"/>
              <a:ext cx="5037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l-GR" altLang="zh-TW" sz="2400" dirty="0"/>
                <a:t>φ</a:t>
              </a:r>
              <a:endParaRPr lang="zh-TW" altLang="en-US" sz="2400" baseline="30000" dirty="0"/>
            </a:p>
          </p:txBody>
        </p:sp>
        <p:sp>
          <p:nvSpPr>
            <p:cNvPr id="10" name="文字方塊 9"/>
            <p:cNvSpPr txBox="1"/>
            <p:nvPr/>
          </p:nvSpPr>
          <p:spPr>
            <a:xfrm>
              <a:off x="2939499" y="4239504"/>
              <a:ext cx="5037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l-GR" altLang="zh-TW" sz="2400" dirty="0"/>
                <a:t>φ</a:t>
              </a:r>
              <a:endParaRPr lang="zh-TW" altLang="en-US" sz="2400" baseline="30000" dirty="0"/>
            </a:p>
          </p:txBody>
        </p:sp>
        <p:sp>
          <p:nvSpPr>
            <p:cNvPr id="11" name="文字方塊 10"/>
            <p:cNvSpPr txBox="1"/>
            <p:nvPr/>
          </p:nvSpPr>
          <p:spPr>
            <a:xfrm>
              <a:off x="3356368" y="4239504"/>
              <a:ext cx="5037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l-GR" altLang="zh-TW" sz="2400" dirty="0"/>
                <a:t>φ</a:t>
              </a:r>
              <a:endParaRPr lang="zh-TW" altLang="en-US" sz="2400" baseline="30000" dirty="0"/>
            </a:p>
          </p:txBody>
        </p:sp>
        <p:sp>
          <p:nvSpPr>
            <p:cNvPr id="12" name="文字方塊 11"/>
            <p:cNvSpPr txBox="1"/>
            <p:nvPr/>
          </p:nvSpPr>
          <p:spPr>
            <a:xfrm>
              <a:off x="3773237" y="4239504"/>
              <a:ext cx="5037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l-GR" altLang="zh-TW" sz="2400" dirty="0"/>
                <a:t>φ</a:t>
              </a:r>
              <a:endParaRPr lang="zh-TW" altLang="en-US" sz="2400" baseline="30000" dirty="0"/>
            </a:p>
          </p:txBody>
        </p:sp>
      </p:grpSp>
      <p:grpSp>
        <p:nvGrpSpPr>
          <p:cNvPr id="22" name="群組 21"/>
          <p:cNvGrpSpPr/>
          <p:nvPr/>
        </p:nvGrpSpPr>
        <p:grpSpPr>
          <a:xfrm>
            <a:off x="5425370" y="4878240"/>
            <a:ext cx="3421870" cy="461665"/>
            <a:chOff x="855154" y="5208233"/>
            <a:chExt cx="3421870" cy="461665"/>
          </a:xfrm>
        </p:grpSpPr>
        <p:sp>
          <p:nvSpPr>
            <p:cNvPr id="13" name="文字方塊 12"/>
            <p:cNvSpPr txBox="1"/>
            <p:nvPr/>
          </p:nvSpPr>
          <p:spPr>
            <a:xfrm>
              <a:off x="855154" y="5208233"/>
              <a:ext cx="5037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dirty="0"/>
                <a:t>好</a:t>
              </a:r>
              <a:endParaRPr lang="zh-TW" altLang="en-US" sz="2400" baseline="30000" dirty="0"/>
            </a:p>
          </p:txBody>
        </p:sp>
        <p:sp>
          <p:nvSpPr>
            <p:cNvPr id="14" name="文字方塊 13"/>
            <p:cNvSpPr txBox="1"/>
            <p:nvPr/>
          </p:nvSpPr>
          <p:spPr>
            <a:xfrm>
              <a:off x="1272023" y="5208233"/>
              <a:ext cx="5037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l-GR" altLang="zh-TW" sz="2400" dirty="0"/>
                <a:t>φ</a:t>
              </a:r>
              <a:endParaRPr lang="zh-TW" altLang="en-US" sz="2400" baseline="30000" dirty="0"/>
            </a:p>
          </p:txBody>
        </p:sp>
        <p:sp>
          <p:nvSpPr>
            <p:cNvPr id="15" name="文字方塊 14"/>
            <p:cNvSpPr txBox="1"/>
            <p:nvPr/>
          </p:nvSpPr>
          <p:spPr>
            <a:xfrm>
              <a:off x="1688892" y="5208233"/>
              <a:ext cx="5037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l-GR" altLang="zh-TW" sz="2400" dirty="0"/>
                <a:t>φ</a:t>
              </a:r>
              <a:endParaRPr lang="zh-TW" altLang="en-US" sz="2400" baseline="30000" dirty="0"/>
            </a:p>
          </p:txBody>
        </p:sp>
        <p:sp>
          <p:nvSpPr>
            <p:cNvPr id="16" name="文字方塊 15"/>
            <p:cNvSpPr txBox="1"/>
            <p:nvPr/>
          </p:nvSpPr>
          <p:spPr>
            <a:xfrm>
              <a:off x="2105761" y="5208233"/>
              <a:ext cx="5037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dirty="0"/>
                <a:t>棒</a:t>
              </a:r>
              <a:endParaRPr lang="zh-TW" altLang="en-US" sz="2400" baseline="30000" dirty="0"/>
            </a:p>
          </p:txBody>
        </p:sp>
        <p:sp>
          <p:nvSpPr>
            <p:cNvPr id="17" name="文字方塊 16"/>
            <p:cNvSpPr txBox="1"/>
            <p:nvPr/>
          </p:nvSpPr>
          <p:spPr>
            <a:xfrm>
              <a:off x="2522630" y="5208233"/>
              <a:ext cx="5037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l-GR" altLang="zh-TW" sz="2400" dirty="0"/>
                <a:t>φ</a:t>
              </a:r>
              <a:endParaRPr lang="zh-TW" altLang="en-US" sz="2400" baseline="30000" dirty="0"/>
            </a:p>
          </p:txBody>
        </p:sp>
        <p:sp>
          <p:nvSpPr>
            <p:cNvPr id="18" name="文字方塊 17"/>
            <p:cNvSpPr txBox="1"/>
            <p:nvPr/>
          </p:nvSpPr>
          <p:spPr>
            <a:xfrm>
              <a:off x="2939499" y="5208233"/>
              <a:ext cx="5037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dirty="0"/>
                <a:t>棒</a:t>
              </a:r>
              <a:endParaRPr lang="zh-TW" altLang="en-US" sz="2400" baseline="30000" dirty="0"/>
            </a:p>
          </p:txBody>
        </p:sp>
        <p:sp>
          <p:nvSpPr>
            <p:cNvPr id="19" name="文字方塊 18"/>
            <p:cNvSpPr txBox="1"/>
            <p:nvPr/>
          </p:nvSpPr>
          <p:spPr>
            <a:xfrm>
              <a:off x="3356368" y="5208233"/>
              <a:ext cx="5037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l-GR" altLang="zh-TW" sz="2400" dirty="0"/>
                <a:t>φ</a:t>
              </a:r>
              <a:endParaRPr lang="zh-TW" altLang="en-US" sz="2400" baseline="30000" dirty="0"/>
            </a:p>
          </p:txBody>
        </p:sp>
        <p:sp>
          <p:nvSpPr>
            <p:cNvPr id="20" name="文字方塊 19"/>
            <p:cNvSpPr txBox="1"/>
            <p:nvPr/>
          </p:nvSpPr>
          <p:spPr>
            <a:xfrm>
              <a:off x="3773237" y="5208233"/>
              <a:ext cx="5037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l-GR" altLang="zh-TW" sz="2400" dirty="0"/>
                <a:t>φ</a:t>
              </a:r>
              <a:endParaRPr lang="zh-TW" altLang="en-US" sz="2400" baseline="30000" dirty="0"/>
            </a:p>
          </p:txBody>
        </p:sp>
      </p:grpSp>
      <p:sp>
        <p:nvSpPr>
          <p:cNvPr id="28" name="矩形 27"/>
          <p:cNvSpPr/>
          <p:nvPr/>
        </p:nvSpPr>
        <p:spPr>
          <a:xfrm>
            <a:off x="538543" y="5842031"/>
            <a:ext cx="231894" cy="6698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矩形 28"/>
          <p:cNvSpPr/>
          <p:nvPr/>
        </p:nvSpPr>
        <p:spPr>
          <a:xfrm>
            <a:off x="959392" y="5842031"/>
            <a:ext cx="231894" cy="6698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矩形 29"/>
          <p:cNvSpPr/>
          <p:nvPr/>
        </p:nvSpPr>
        <p:spPr>
          <a:xfrm>
            <a:off x="1380241" y="5842031"/>
            <a:ext cx="231894" cy="6698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矩形 30"/>
          <p:cNvSpPr/>
          <p:nvPr/>
        </p:nvSpPr>
        <p:spPr>
          <a:xfrm>
            <a:off x="1801090" y="5842031"/>
            <a:ext cx="231894" cy="6698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矩形 31"/>
          <p:cNvSpPr/>
          <p:nvPr/>
        </p:nvSpPr>
        <p:spPr>
          <a:xfrm>
            <a:off x="2221939" y="5842031"/>
            <a:ext cx="231894" cy="6698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矩形 32"/>
          <p:cNvSpPr/>
          <p:nvPr/>
        </p:nvSpPr>
        <p:spPr>
          <a:xfrm>
            <a:off x="2642788" y="5842031"/>
            <a:ext cx="231894" cy="6698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矩形 33"/>
          <p:cNvSpPr/>
          <p:nvPr/>
        </p:nvSpPr>
        <p:spPr>
          <a:xfrm>
            <a:off x="3063637" y="5842031"/>
            <a:ext cx="231894" cy="6698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矩形 34"/>
          <p:cNvSpPr/>
          <p:nvPr/>
        </p:nvSpPr>
        <p:spPr>
          <a:xfrm>
            <a:off x="3484489" y="5842031"/>
            <a:ext cx="231894" cy="6698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6" name="直線單箭頭接點 35"/>
          <p:cNvCxnSpPr/>
          <p:nvPr/>
        </p:nvCxnSpPr>
        <p:spPr>
          <a:xfrm flipV="1">
            <a:off x="659775" y="5398597"/>
            <a:ext cx="0" cy="408566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單箭頭接點 36"/>
          <p:cNvCxnSpPr/>
          <p:nvPr/>
        </p:nvCxnSpPr>
        <p:spPr>
          <a:xfrm flipV="1">
            <a:off x="1083181" y="5398597"/>
            <a:ext cx="0" cy="408566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單箭頭接點 37"/>
          <p:cNvCxnSpPr/>
          <p:nvPr/>
        </p:nvCxnSpPr>
        <p:spPr>
          <a:xfrm flipV="1">
            <a:off x="1506587" y="5398597"/>
            <a:ext cx="0" cy="408566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單箭頭接點 38"/>
          <p:cNvCxnSpPr/>
          <p:nvPr/>
        </p:nvCxnSpPr>
        <p:spPr>
          <a:xfrm flipV="1">
            <a:off x="1929993" y="5398597"/>
            <a:ext cx="0" cy="408566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單箭頭接點 39"/>
          <p:cNvCxnSpPr/>
          <p:nvPr/>
        </p:nvCxnSpPr>
        <p:spPr>
          <a:xfrm flipV="1">
            <a:off x="2353399" y="5398597"/>
            <a:ext cx="0" cy="408566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單箭頭接點 40"/>
          <p:cNvCxnSpPr/>
          <p:nvPr/>
        </p:nvCxnSpPr>
        <p:spPr>
          <a:xfrm flipV="1">
            <a:off x="2776805" y="5398597"/>
            <a:ext cx="0" cy="408566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單箭頭接點 41"/>
          <p:cNvCxnSpPr/>
          <p:nvPr/>
        </p:nvCxnSpPr>
        <p:spPr>
          <a:xfrm flipV="1">
            <a:off x="3200211" y="5398597"/>
            <a:ext cx="0" cy="408566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單箭頭接點 42"/>
          <p:cNvCxnSpPr/>
          <p:nvPr/>
        </p:nvCxnSpPr>
        <p:spPr>
          <a:xfrm flipV="1">
            <a:off x="3623615" y="5398597"/>
            <a:ext cx="0" cy="408566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矩形 58"/>
          <p:cNvSpPr/>
          <p:nvPr/>
        </p:nvSpPr>
        <p:spPr>
          <a:xfrm>
            <a:off x="5547633" y="5850807"/>
            <a:ext cx="231894" cy="6698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0" name="矩形 59"/>
          <p:cNvSpPr/>
          <p:nvPr/>
        </p:nvSpPr>
        <p:spPr>
          <a:xfrm>
            <a:off x="5968482" y="5850807"/>
            <a:ext cx="231894" cy="6698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1" name="矩形 60"/>
          <p:cNvSpPr/>
          <p:nvPr/>
        </p:nvSpPr>
        <p:spPr>
          <a:xfrm>
            <a:off x="6389331" y="5850807"/>
            <a:ext cx="231894" cy="6698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2" name="矩形 61"/>
          <p:cNvSpPr/>
          <p:nvPr/>
        </p:nvSpPr>
        <p:spPr>
          <a:xfrm>
            <a:off x="6810180" y="5850807"/>
            <a:ext cx="231894" cy="6698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3" name="矩形 62"/>
          <p:cNvSpPr/>
          <p:nvPr/>
        </p:nvSpPr>
        <p:spPr>
          <a:xfrm>
            <a:off x="7231029" y="5850807"/>
            <a:ext cx="231894" cy="6698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4" name="矩形 63"/>
          <p:cNvSpPr/>
          <p:nvPr/>
        </p:nvSpPr>
        <p:spPr>
          <a:xfrm>
            <a:off x="7651878" y="5850807"/>
            <a:ext cx="231894" cy="6698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5" name="矩形 64"/>
          <p:cNvSpPr/>
          <p:nvPr/>
        </p:nvSpPr>
        <p:spPr>
          <a:xfrm>
            <a:off x="8072727" y="5850807"/>
            <a:ext cx="231894" cy="6698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6" name="矩形 65"/>
          <p:cNvSpPr/>
          <p:nvPr/>
        </p:nvSpPr>
        <p:spPr>
          <a:xfrm>
            <a:off x="8493579" y="5850807"/>
            <a:ext cx="231894" cy="6698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67" name="直線單箭頭接點 66"/>
          <p:cNvCxnSpPr/>
          <p:nvPr/>
        </p:nvCxnSpPr>
        <p:spPr>
          <a:xfrm flipV="1">
            <a:off x="5668865" y="5407373"/>
            <a:ext cx="0" cy="408566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單箭頭接點 67"/>
          <p:cNvCxnSpPr/>
          <p:nvPr/>
        </p:nvCxnSpPr>
        <p:spPr>
          <a:xfrm flipV="1">
            <a:off x="6092271" y="5407373"/>
            <a:ext cx="0" cy="408566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單箭頭接點 68"/>
          <p:cNvCxnSpPr/>
          <p:nvPr/>
        </p:nvCxnSpPr>
        <p:spPr>
          <a:xfrm flipV="1">
            <a:off x="6515677" y="5407373"/>
            <a:ext cx="0" cy="408566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線單箭頭接點 69"/>
          <p:cNvCxnSpPr/>
          <p:nvPr/>
        </p:nvCxnSpPr>
        <p:spPr>
          <a:xfrm flipV="1">
            <a:off x="6939083" y="5407373"/>
            <a:ext cx="0" cy="408566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線單箭頭接點 70"/>
          <p:cNvCxnSpPr/>
          <p:nvPr/>
        </p:nvCxnSpPr>
        <p:spPr>
          <a:xfrm flipV="1">
            <a:off x="7362489" y="5407373"/>
            <a:ext cx="0" cy="408566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線單箭頭接點 71"/>
          <p:cNvCxnSpPr/>
          <p:nvPr/>
        </p:nvCxnSpPr>
        <p:spPr>
          <a:xfrm flipV="1">
            <a:off x="7785895" y="5407373"/>
            <a:ext cx="0" cy="408566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線單箭頭接點 72"/>
          <p:cNvCxnSpPr/>
          <p:nvPr/>
        </p:nvCxnSpPr>
        <p:spPr>
          <a:xfrm flipV="1">
            <a:off x="8209301" y="5407373"/>
            <a:ext cx="0" cy="408566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線單箭頭接點 73"/>
          <p:cNvCxnSpPr/>
          <p:nvPr/>
        </p:nvCxnSpPr>
        <p:spPr>
          <a:xfrm flipV="1">
            <a:off x="8632705" y="5407373"/>
            <a:ext cx="0" cy="408566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文字方塊 88"/>
          <p:cNvSpPr txBox="1"/>
          <p:nvPr/>
        </p:nvSpPr>
        <p:spPr>
          <a:xfrm>
            <a:off x="1363936" y="3907403"/>
            <a:ext cx="13850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“</a:t>
            </a:r>
            <a:r>
              <a:rPr lang="zh-TW" altLang="en-US" sz="2400" dirty="0"/>
              <a:t>好棒</a:t>
            </a:r>
            <a:r>
              <a:rPr lang="en-US" altLang="zh-TW" sz="2400" dirty="0"/>
              <a:t>”</a:t>
            </a:r>
            <a:endParaRPr lang="zh-TW" altLang="en-US" sz="2400" dirty="0"/>
          </a:p>
        </p:txBody>
      </p:sp>
      <p:sp>
        <p:nvSpPr>
          <p:cNvPr id="90" name="向下箭號 89"/>
          <p:cNvSpPr/>
          <p:nvPr/>
        </p:nvSpPr>
        <p:spPr>
          <a:xfrm flipV="1">
            <a:off x="1817833" y="4422869"/>
            <a:ext cx="477301" cy="455371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1" name="文字方塊 90"/>
          <p:cNvSpPr txBox="1"/>
          <p:nvPr/>
        </p:nvSpPr>
        <p:spPr>
          <a:xfrm>
            <a:off x="6431291" y="3854427"/>
            <a:ext cx="13850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“</a:t>
            </a:r>
            <a:r>
              <a:rPr lang="zh-TW" altLang="en-US" sz="2400" dirty="0"/>
              <a:t>好棒棒</a:t>
            </a:r>
            <a:r>
              <a:rPr lang="en-US" altLang="zh-TW" sz="2400" dirty="0"/>
              <a:t>”</a:t>
            </a:r>
            <a:endParaRPr lang="zh-TW" altLang="en-US" sz="2400" dirty="0"/>
          </a:p>
        </p:txBody>
      </p:sp>
      <p:sp>
        <p:nvSpPr>
          <p:cNvPr id="92" name="向下箭號 91"/>
          <p:cNvSpPr/>
          <p:nvPr/>
        </p:nvSpPr>
        <p:spPr>
          <a:xfrm flipV="1">
            <a:off x="6885188" y="4369893"/>
            <a:ext cx="477301" cy="454434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3" name="直線接點 92"/>
          <p:cNvCxnSpPr/>
          <p:nvPr/>
        </p:nvCxnSpPr>
        <p:spPr>
          <a:xfrm>
            <a:off x="959392" y="5121747"/>
            <a:ext cx="681369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線接點 96"/>
          <p:cNvCxnSpPr/>
          <p:nvPr/>
        </p:nvCxnSpPr>
        <p:spPr>
          <a:xfrm>
            <a:off x="2206961" y="5140752"/>
            <a:ext cx="1523070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線接點 99"/>
          <p:cNvCxnSpPr/>
          <p:nvPr/>
        </p:nvCxnSpPr>
        <p:spPr>
          <a:xfrm>
            <a:off x="5956136" y="5149528"/>
            <a:ext cx="665089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線接點 101"/>
          <p:cNvCxnSpPr/>
          <p:nvPr/>
        </p:nvCxnSpPr>
        <p:spPr>
          <a:xfrm>
            <a:off x="7196216" y="5173891"/>
            <a:ext cx="332545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線接點 102"/>
          <p:cNvCxnSpPr/>
          <p:nvPr/>
        </p:nvCxnSpPr>
        <p:spPr>
          <a:xfrm>
            <a:off x="8120508" y="5173891"/>
            <a:ext cx="665089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字方塊 22"/>
          <p:cNvSpPr txBox="1"/>
          <p:nvPr/>
        </p:nvSpPr>
        <p:spPr>
          <a:xfrm>
            <a:off x="2975528" y="3791792"/>
            <a:ext cx="3123873" cy="83099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TW" sz="2400" dirty="0"/>
              <a:t>Add an extra symbol “</a:t>
            </a:r>
            <a:r>
              <a:rPr lang="el-GR" altLang="zh-TW" sz="2400" dirty="0"/>
              <a:t>φ</a:t>
            </a:r>
            <a:r>
              <a:rPr lang="en-US" altLang="zh-TW" sz="2400" dirty="0"/>
              <a:t>” representing “null”</a:t>
            </a:r>
            <a:endParaRPr lang="zh-TW" altLang="en-US" sz="2400" baseline="30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89" grpId="0"/>
      <p:bldP spid="90" grpId="0" animBg="1"/>
      <p:bldP spid="91" grpId="0"/>
      <p:bldP spid="92" grpId="0" animBg="1"/>
      <p:bldP spid="23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Many to Many (Output is shorter)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CTC: Training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2621783" y="2957456"/>
            <a:ext cx="231894" cy="6698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3042632" y="2957456"/>
            <a:ext cx="231894" cy="6698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3463481" y="2957456"/>
            <a:ext cx="231894" cy="6698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3884330" y="2957456"/>
            <a:ext cx="231894" cy="6698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4305179" y="2957456"/>
            <a:ext cx="231894" cy="6698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4726028" y="2957456"/>
            <a:ext cx="231894" cy="6698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2" name="群組 11"/>
          <p:cNvGrpSpPr/>
          <p:nvPr/>
        </p:nvGrpSpPr>
        <p:grpSpPr>
          <a:xfrm>
            <a:off x="2572741" y="4019162"/>
            <a:ext cx="924636" cy="461666"/>
            <a:chOff x="1684912" y="4239503"/>
            <a:chExt cx="924636" cy="461666"/>
          </a:xfrm>
        </p:grpSpPr>
        <p:sp>
          <p:nvSpPr>
            <p:cNvPr id="13" name="文字方塊 12"/>
            <p:cNvSpPr txBox="1"/>
            <p:nvPr/>
          </p:nvSpPr>
          <p:spPr>
            <a:xfrm>
              <a:off x="1684912" y="4239503"/>
              <a:ext cx="5037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dirty="0"/>
                <a:t>好</a:t>
              </a:r>
              <a:endParaRPr lang="zh-TW" altLang="en-US" sz="2400" baseline="30000" dirty="0"/>
            </a:p>
          </p:txBody>
        </p:sp>
        <p:sp>
          <p:nvSpPr>
            <p:cNvPr id="16" name="文字方塊 15"/>
            <p:cNvSpPr txBox="1"/>
            <p:nvPr/>
          </p:nvSpPr>
          <p:spPr>
            <a:xfrm>
              <a:off x="2105761" y="4239504"/>
              <a:ext cx="5037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dirty="0"/>
                <a:t>棒</a:t>
              </a:r>
              <a:endParaRPr lang="zh-TW" altLang="en-US" sz="2400" baseline="30000" dirty="0"/>
            </a:p>
          </p:txBody>
        </p:sp>
      </p:grpSp>
      <p:sp>
        <p:nvSpPr>
          <p:cNvPr id="21" name="文字方塊 20"/>
          <p:cNvSpPr txBox="1"/>
          <p:nvPr/>
        </p:nvSpPr>
        <p:spPr>
          <a:xfrm>
            <a:off x="1154246" y="2898761"/>
            <a:ext cx="14390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Acoustic</a:t>
            </a:r>
            <a:endParaRPr lang="en-US" altLang="zh-TW" sz="2400" dirty="0"/>
          </a:p>
          <a:p>
            <a:r>
              <a:rPr lang="en-US" altLang="zh-TW" sz="2400" dirty="0"/>
              <a:t>Features:</a:t>
            </a:r>
            <a:endParaRPr lang="zh-TW" altLang="en-US" sz="2400" dirty="0"/>
          </a:p>
        </p:txBody>
      </p:sp>
      <p:sp>
        <p:nvSpPr>
          <p:cNvPr id="22" name="文字方塊 21"/>
          <p:cNvSpPr txBox="1"/>
          <p:nvPr/>
        </p:nvSpPr>
        <p:spPr>
          <a:xfrm>
            <a:off x="1055045" y="4019163"/>
            <a:ext cx="14390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2400" dirty="0"/>
              <a:t>Label:</a:t>
            </a:r>
            <a:endParaRPr lang="zh-TW" altLang="en-US" sz="2400" dirty="0"/>
          </a:p>
        </p:txBody>
      </p:sp>
      <p:sp>
        <p:nvSpPr>
          <p:cNvPr id="29" name="文字方塊 28"/>
          <p:cNvSpPr txBox="1"/>
          <p:nvPr/>
        </p:nvSpPr>
        <p:spPr>
          <a:xfrm>
            <a:off x="1463418" y="4938323"/>
            <a:ext cx="35717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All possible alignments are considered as correct.</a:t>
            </a:r>
            <a:endParaRPr lang="zh-TW" altLang="en-US" sz="2400" dirty="0"/>
          </a:p>
        </p:txBody>
      </p:sp>
      <p:grpSp>
        <p:nvGrpSpPr>
          <p:cNvPr id="61" name="群組 60"/>
          <p:cNvGrpSpPr/>
          <p:nvPr/>
        </p:nvGrpSpPr>
        <p:grpSpPr>
          <a:xfrm>
            <a:off x="5672198" y="1764656"/>
            <a:ext cx="2599806" cy="1126614"/>
            <a:chOff x="5645930" y="1094636"/>
            <a:chExt cx="2599806" cy="1126614"/>
          </a:xfrm>
        </p:grpSpPr>
        <p:sp>
          <p:nvSpPr>
            <p:cNvPr id="23" name="矩形 22"/>
            <p:cNvSpPr/>
            <p:nvPr/>
          </p:nvSpPr>
          <p:spPr>
            <a:xfrm>
              <a:off x="5770800" y="1094636"/>
              <a:ext cx="231894" cy="6698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4" name="矩形 23"/>
            <p:cNvSpPr/>
            <p:nvPr/>
          </p:nvSpPr>
          <p:spPr>
            <a:xfrm>
              <a:off x="6191649" y="1094636"/>
              <a:ext cx="231894" cy="6698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" name="矩形 24"/>
            <p:cNvSpPr/>
            <p:nvPr/>
          </p:nvSpPr>
          <p:spPr>
            <a:xfrm>
              <a:off x="6612498" y="1094636"/>
              <a:ext cx="231894" cy="6698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矩形 25"/>
            <p:cNvSpPr/>
            <p:nvPr/>
          </p:nvSpPr>
          <p:spPr>
            <a:xfrm>
              <a:off x="7033347" y="1094636"/>
              <a:ext cx="231894" cy="6698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7" name="矩形 26"/>
            <p:cNvSpPr/>
            <p:nvPr/>
          </p:nvSpPr>
          <p:spPr>
            <a:xfrm>
              <a:off x="7454196" y="1094636"/>
              <a:ext cx="231894" cy="6698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8" name="矩形 27"/>
            <p:cNvSpPr/>
            <p:nvPr/>
          </p:nvSpPr>
          <p:spPr>
            <a:xfrm>
              <a:off x="7875045" y="1094636"/>
              <a:ext cx="231894" cy="6698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1" name="文字方塊 30"/>
            <p:cNvSpPr txBox="1"/>
            <p:nvPr/>
          </p:nvSpPr>
          <p:spPr>
            <a:xfrm>
              <a:off x="5645930" y="1748474"/>
              <a:ext cx="5037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dirty="0"/>
                <a:t>好</a:t>
              </a:r>
              <a:endParaRPr lang="zh-TW" altLang="en-US" sz="2400" baseline="30000" dirty="0"/>
            </a:p>
          </p:txBody>
        </p:sp>
        <p:sp>
          <p:nvSpPr>
            <p:cNvPr id="32" name="文字方塊 31"/>
            <p:cNvSpPr txBox="1"/>
            <p:nvPr/>
          </p:nvSpPr>
          <p:spPr>
            <a:xfrm>
              <a:off x="6482696" y="1759585"/>
              <a:ext cx="5037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dirty="0"/>
                <a:t>棒</a:t>
              </a:r>
              <a:endParaRPr lang="zh-TW" altLang="en-US" sz="2400" baseline="30000" dirty="0"/>
            </a:p>
          </p:txBody>
        </p:sp>
        <p:sp>
          <p:nvSpPr>
            <p:cNvPr id="33" name="文字方塊 32"/>
            <p:cNvSpPr txBox="1"/>
            <p:nvPr/>
          </p:nvSpPr>
          <p:spPr>
            <a:xfrm>
              <a:off x="6066779" y="1748473"/>
              <a:ext cx="5037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l-GR" altLang="zh-TW" sz="2400" dirty="0"/>
                <a:t>φ</a:t>
              </a:r>
              <a:endParaRPr lang="zh-TW" altLang="en-US" sz="2400" baseline="30000" dirty="0"/>
            </a:p>
          </p:txBody>
        </p:sp>
        <p:sp>
          <p:nvSpPr>
            <p:cNvPr id="34" name="文字方塊 33"/>
            <p:cNvSpPr txBox="1"/>
            <p:nvPr/>
          </p:nvSpPr>
          <p:spPr>
            <a:xfrm>
              <a:off x="6917602" y="1748473"/>
              <a:ext cx="5037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l-GR" altLang="zh-TW" sz="2400" dirty="0"/>
                <a:t>φ</a:t>
              </a:r>
              <a:endParaRPr lang="zh-TW" altLang="en-US" sz="2400" baseline="30000" dirty="0"/>
            </a:p>
          </p:txBody>
        </p:sp>
        <p:sp>
          <p:nvSpPr>
            <p:cNvPr id="35" name="文字方塊 34"/>
            <p:cNvSpPr txBox="1"/>
            <p:nvPr/>
          </p:nvSpPr>
          <p:spPr>
            <a:xfrm>
              <a:off x="7326032" y="1737361"/>
              <a:ext cx="5037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l-GR" altLang="zh-TW" sz="2400" dirty="0"/>
                <a:t>φ</a:t>
              </a:r>
              <a:endParaRPr lang="zh-TW" altLang="en-US" sz="2400" baseline="30000" dirty="0"/>
            </a:p>
          </p:txBody>
        </p:sp>
        <p:sp>
          <p:nvSpPr>
            <p:cNvPr id="36" name="文字方塊 35"/>
            <p:cNvSpPr txBox="1"/>
            <p:nvPr/>
          </p:nvSpPr>
          <p:spPr>
            <a:xfrm>
              <a:off x="7741949" y="1759585"/>
              <a:ext cx="5037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l-GR" altLang="zh-TW" sz="2400" dirty="0"/>
                <a:t>φ</a:t>
              </a:r>
              <a:endParaRPr lang="zh-TW" altLang="en-US" sz="2400" baseline="30000" dirty="0"/>
            </a:p>
          </p:txBody>
        </p:sp>
      </p:grpSp>
      <p:grpSp>
        <p:nvGrpSpPr>
          <p:cNvPr id="62" name="群組 61"/>
          <p:cNvGrpSpPr/>
          <p:nvPr/>
        </p:nvGrpSpPr>
        <p:grpSpPr>
          <a:xfrm>
            <a:off x="5672198" y="3139201"/>
            <a:ext cx="2599806" cy="1144971"/>
            <a:chOff x="5601148" y="2621739"/>
            <a:chExt cx="2599806" cy="1144971"/>
          </a:xfrm>
        </p:grpSpPr>
        <p:sp>
          <p:nvSpPr>
            <p:cNvPr id="37" name="矩形 36"/>
            <p:cNvSpPr/>
            <p:nvPr/>
          </p:nvSpPr>
          <p:spPr>
            <a:xfrm>
              <a:off x="5726018" y="2621739"/>
              <a:ext cx="231894" cy="6698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8" name="矩形 37"/>
            <p:cNvSpPr/>
            <p:nvPr/>
          </p:nvSpPr>
          <p:spPr>
            <a:xfrm>
              <a:off x="6146867" y="2621739"/>
              <a:ext cx="231894" cy="6698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9" name="矩形 38"/>
            <p:cNvSpPr/>
            <p:nvPr/>
          </p:nvSpPr>
          <p:spPr>
            <a:xfrm>
              <a:off x="6567716" y="2621739"/>
              <a:ext cx="231894" cy="6698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0" name="矩形 39"/>
            <p:cNvSpPr/>
            <p:nvPr/>
          </p:nvSpPr>
          <p:spPr>
            <a:xfrm>
              <a:off x="6988565" y="2621739"/>
              <a:ext cx="231894" cy="6698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1" name="矩形 40"/>
            <p:cNvSpPr/>
            <p:nvPr/>
          </p:nvSpPr>
          <p:spPr>
            <a:xfrm>
              <a:off x="7409414" y="2621739"/>
              <a:ext cx="231894" cy="6698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2" name="矩形 41"/>
            <p:cNvSpPr/>
            <p:nvPr/>
          </p:nvSpPr>
          <p:spPr>
            <a:xfrm>
              <a:off x="7830263" y="2621739"/>
              <a:ext cx="231894" cy="6698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3" name="文字方塊 42"/>
            <p:cNvSpPr txBox="1"/>
            <p:nvPr/>
          </p:nvSpPr>
          <p:spPr>
            <a:xfrm>
              <a:off x="5601148" y="3271710"/>
              <a:ext cx="5037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dirty="0"/>
                <a:t>好</a:t>
              </a:r>
              <a:endParaRPr lang="zh-TW" altLang="en-US" sz="2400" baseline="30000" dirty="0"/>
            </a:p>
          </p:txBody>
        </p:sp>
        <p:sp>
          <p:nvSpPr>
            <p:cNvPr id="44" name="文字方塊 43"/>
            <p:cNvSpPr txBox="1"/>
            <p:nvPr/>
          </p:nvSpPr>
          <p:spPr>
            <a:xfrm>
              <a:off x="6881438" y="3282821"/>
              <a:ext cx="5037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dirty="0"/>
                <a:t>棒</a:t>
              </a:r>
              <a:endParaRPr lang="zh-TW" altLang="en-US" sz="2400" baseline="30000" dirty="0"/>
            </a:p>
          </p:txBody>
        </p:sp>
        <p:sp>
          <p:nvSpPr>
            <p:cNvPr id="45" name="文字方塊 44"/>
            <p:cNvSpPr txBox="1"/>
            <p:nvPr/>
          </p:nvSpPr>
          <p:spPr>
            <a:xfrm>
              <a:off x="6021997" y="3271709"/>
              <a:ext cx="5037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l-GR" altLang="zh-TW" sz="2400" dirty="0"/>
                <a:t>φ</a:t>
              </a:r>
              <a:endParaRPr lang="zh-TW" altLang="en-US" sz="2400" baseline="30000" dirty="0"/>
            </a:p>
          </p:txBody>
        </p:sp>
        <p:sp>
          <p:nvSpPr>
            <p:cNvPr id="46" name="文字方塊 45"/>
            <p:cNvSpPr txBox="1"/>
            <p:nvPr/>
          </p:nvSpPr>
          <p:spPr>
            <a:xfrm>
              <a:off x="6416877" y="3305045"/>
              <a:ext cx="5037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l-GR" altLang="zh-TW" sz="2400" dirty="0"/>
                <a:t>φ</a:t>
              </a:r>
              <a:endParaRPr lang="zh-TW" altLang="en-US" sz="2400" baseline="30000" dirty="0"/>
            </a:p>
          </p:txBody>
        </p:sp>
        <p:sp>
          <p:nvSpPr>
            <p:cNvPr id="47" name="文字方塊 46"/>
            <p:cNvSpPr txBox="1"/>
            <p:nvPr/>
          </p:nvSpPr>
          <p:spPr>
            <a:xfrm>
              <a:off x="7308950" y="3260597"/>
              <a:ext cx="5037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l-GR" altLang="zh-TW" sz="2400" dirty="0"/>
                <a:t>φ</a:t>
              </a:r>
              <a:endParaRPr lang="zh-TW" altLang="en-US" sz="2400" baseline="30000" dirty="0"/>
            </a:p>
          </p:txBody>
        </p:sp>
        <p:sp>
          <p:nvSpPr>
            <p:cNvPr id="48" name="文字方塊 47"/>
            <p:cNvSpPr txBox="1"/>
            <p:nvPr/>
          </p:nvSpPr>
          <p:spPr>
            <a:xfrm>
              <a:off x="7697167" y="3282821"/>
              <a:ext cx="5037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l-GR" altLang="zh-TW" sz="2400" dirty="0"/>
                <a:t>φ</a:t>
              </a:r>
              <a:endParaRPr lang="zh-TW" altLang="en-US" sz="2400" baseline="30000" dirty="0"/>
            </a:p>
          </p:txBody>
        </p:sp>
      </p:grpSp>
      <p:grpSp>
        <p:nvGrpSpPr>
          <p:cNvPr id="64" name="群組 63"/>
          <p:cNvGrpSpPr/>
          <p:nvPr/>
        </p:nvGrpSpPr>
        <p:grpSpPr>
          <a:xfrm>
            <a:off x="5652585" y="4527434"/>
            <a:ext cx="2599806" cy="1140675"/>
            <a:chOff x="5662969" y="4040515"/>
            <a:chExt cx="2599806" cy="1140675"/>
          </a:xfrm>
        </p:grpSpPr>
        <p:sp>
          <p:nvSpPr>
            <p:cNvPr id="49" name="矩形 48"/>
            <p:cNvSpPr/>
            <p:nvPr/>
          </p:nvSpPr>
          <p:spPr>
            <a:xfrm>
              <a:off x="5781877" y="4040515"/>
              <a:ext cx="231894" cy="6698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0" name="矩形 49"/>
            <p:cNvSpPr/>
            <p:nvPr/>
          </p:nvSpPr>
          <p:spPr>
            <a:xfrm>
              <a:off x="6202726" y="4040515"/>
              <a:ext cx="231894" cy="6698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1" name="矩形 50"/>
            <p:cNvSpPr/>
            <p:nvPr/>
          </p:nvSpPr>
          <p:spPr>
            <a:xfrm>
              <a:off x="6623575" y="4040515"/>
              <a:ext cx="231894" cy="6698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2" name="矩形 51"/>
            <p:cNvSpPr/>
            <p:nvPr/>
          </p:nvSpPr>
          <p:spPr>
            <a:xfrm>
              <a:off x="7044424" y="4040515"/>
              <a:ext cx="231894" cy="6698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3" name="矩形 52"/>
            <p:cNvSpPr/>
            <p:nvPr/>
          </p:nvSpPr>
          <p:spPr>
            <a:xfrm>
              <a:off x="7465273" y="4040515"/>
              <a:ext cx="231894" cy="6698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4" name="矩形 53"/>
            <p:cNvSpPr/>
            <p:nvPr/>
          </p:nvSpPr>
          <p:spPr>
            <a:xfrm>
              <a:off x="7886122" y="4040515"/>
              <a:ext cx="231894" cy="6698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63" name="群組 62"/>
            <p:cNvGrpSpPr/>
            <p:nvPr/>
          </p:nvGrpSpPr>
          <p:grpSpPr>
            <a:xfrm>
              <a:off x="5662969" y="4675077"/>
              <a:ext cx="2599806" cy="506113"/>
              <a:chOff x="5645930" y="4807639"/>
              <a:chExt cx="2599806" cy="506113"/>
            </a:xfrm>
          </p:grpSpPr>
          <p:sp>
            <p:nvSpPr>
              <p:cNvPr id="55" name="文字方塊 54"/>
              <p:cNvSpPr txBox="1"/>
              <p:nvPr/>
            </p:nvSpPr>
            <p:spPr>
              <a:xfrm>
                <a:off x="5645930" y="4818752"/>
                <a:ext cx="50378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sz="2400" dirty="0"/>
                  <a:t>好</a:t>
                </a:r>
                <a:endParaRPr lang="zh-TW" altLang="en-US" sz="2400" baseline="30000" dirty="0"/>
              </a:p>
            </p:txBody>
          </p:sp>
          <p:sp>
            <p:nvSpPr>
              <p:cNvPr id="56" name="文字方塊 55"/>
              <p:cNvSpPr txBox="1"/>
              <p:nvPr/>
            </p:nvSpPr>
            <p:spPr>
              <a:xfrm>
                <a:off x="7347069" y="4852087"/>
                <a:ext cx="50378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sz="2400" dirty="0"/>
                  <a:t>棒</a:t>
                </a:r>
                <a:endParaRPr lang="zh-TW" altLang="en-US" sz="2400" baseline="30000" dirty="0"/>
              </a:p>
            </p:txBody>
          </p:sp>
          <p:sp>
            <p:nvSpPr>
              <p:cNvPr id="57" name="文字方塊 56"/>
              <p:cNvSpPr txBox="1"/>
              <p:nvPr/>
            </p:nvSpPr>
            <p:spPr>
              <a:xfrm>
                <a:off x="6066779" y="4818751"/>
                <a:ext cx="50378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l-GR" altLang="zh-TW" sz="2400" dirty="0"/>
                  <a:t>φ</a:t>
                </a:r>
                <a:endParaRPr lang="zh-TW" altLang="en-US" sz="2400" baseline="30000" dirty="0"/>
              </a:p>
            </p:txBody>
          </p:sp>
          <p:sp>
            <p:nvSpPr>
              <p:cNvPr id="58" name="文字方塊 57"/>
              <p:cNvSpPr txBox="1"/>
              <p:nvPr/>
            </p:nvSpPr>
            <p:spPr>
              <a:xfrm>
                <a:off x="6461659" y="4852087"/>
                <a:ext cx="50378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l-GR" altLang="zh-TW" sz="2400" dirty="0"/>
                  <a:t>φ</a:t>
                </a:r>
                <a:endParaRPr lang="zh-TW" altLang="en-US" sz="2400" baseline="30000" dirty="0"/>
              </a:p>
            </p:txBody>
          </p:sp>
          <p:sp>
            <p:nvSpPr>
              <p:cNvPr id="59" name="文字方塊 58"/>
              <p:cNvSpPr txBox="1"/>
              <p:nvPr/>
            </p:nvSpPr>
            <p:spPr>
              <a:xfrm>
                <a:off x="6883475" y="4807639"/>
                <a:ext cx="50378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l-GR" altLang="zh-TW" sz="2400" dirty="0"/>
                  <a:t>φ</a:t>
                </a:r>
                <a:endParaRPr lang="zh-TW" altLang="en-US" sz="2400" baseline="30000" dirty="0"/>
              </a:p>
            </p:txBody>
          </p:sp>
          <p:sp>
            <p:nvSpPr>
              <p:cNvPr id="60" name="文字方塊 59"/>
              <p:cNvSpPr txBox="1"/>
              <p:nvPr/>
            </p:nvSpPr>
            <p:spPr>
              <a:xfrm>
                <a:off x="7741949" y="4829863"/>
                <a:ext cx="50378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l-GR" altLang="zh-TW" sz="2400" dirty="0"/>
                  <a:t>φ</a:t>
                </a:r>
                <a:endParaRPr lang="zh-TW" altLang="en-US" sz="2400" baseline="30000" dirty="0"/>
              </a:p>
            </p:txBody>
          </p:sp>
        </p:grpSp>
      </p:grpSp>
      <p:sp>
        <p:nvSpPr>
          <p:cNvPr id="65" name="文字方塊 64"/>
          <p:cNvSpPr txBox="1"/>
          <p:nvPr/>
        </p:nvSpPr>
        <p:spPr>
          <a:xfrm rot="5400000">
            <a:off x="6695676" y="5846074"/>
            <a:ext cx="6767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……</a:t>
            </a:r>
            <a:endParaRPr lang="zh-TW" alt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65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Many to Many (Output is shorter)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CTC: example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394335" y="4859183"/>
            <a:ext cx="837862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latin typeface="Arial" panose="020B0604020202020204" pitchFamily="34" charset="0"/>
              </a:rPr>
              <a:t>Graves, Alex, and </a:t>
            </a:r>
            <a:r>
              <a:rPr lang="en-US" altLang="zh-TW" dirty="0" err="1">
                <a:latin typeface="Arial" panose="020B0604020202020204" pitchFamily="34" charset="0"/>
              </a:rPr>
              <a:t>Navdeep</a:t>
            </a:r>
            <a:r>
              <a:rPr lang="en-US" altLang="zh-TW" dirty="0">
                <a:latin typeface="Arial" panose="020B0604020202020204" pitchFamily="34" charset="0"/>
              </a:rPr>
              <a:t> </a:t>
            </a:r>
            <a:r>
              <a:rPr lang="en-US" altLang="zh-TW" dirty="0" err="1">
                <a:latin typeface="Arial" panose="020B0604020202020204" pitchFamily="34" charset="0"/>
              </a:rPr>
              <a:t>Jaitly</a:t>
            </a:r>
            <a:r>
              <a:rPr lang="en-US" altLang="zh-TW" dirty="0">
                <a:latin typeface="Arial" panose="020B0604020202020204" pitchFamily="34" charset="0"/>
              </a:rPr>
              <a:t>. "Towards end-to-end speech recognition with recurrent neural networks." </a:t>
            </a:r>
            <a:r>
              <a:rPr lang="en-US" altLang="zh-TW" i="1" dirty="0">
                <a:latin typeface="Arial" panose="020B0604020202020204" pitchFamily="34" charset="0"/>
              </a:rPr>
              <a:t>Proceedings of the 31st International Conference on Machine Learning (ICML-14)</a:t>
            </a:r>
            <a:r>
              <a:rPr lang="en-US" altLang="zh-TW" dirty="0">
                <a:latin typeface="Arial" panose="020B0604020202020204" pitchFamily="34" charset="0"/>
              </a:rPr>
              <a:t>. 2014.</a:t>
            </a:r>
            <a:endParaRPr lang="zh-TW" altLang="en-US" dirty="0"/>
          </a:p>
        </p:txBody>
      </p:sp>
      <p:sp>
        <p:nvSpPr>
          <p:cNvPr id="5" name="文字方塊 4"/>
          <p:cNvSpPr txBox="1"/>
          <p:nvPr/>
        </p:nvSpPr>
        <p:spPr>
          <a:xfrm>
            <a:off x="2965993" y="2516627"/>
            <a:ext cx="25379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HIS FRIEND’S </a:t>
            </a:r>
            <a:endParaRPr lang="zh-TW" altLang="en-US" sz="2400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7637" y="3518057"/>
            <a:ext cx="8315325" cy="1057275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1429665" y="3440358"/>
            <a:ext cx="266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altLang="zh-TW" dirty="0"/>
              <a:t>φ</a:t>
            </a:r>
            <a:endParaRPr lang="zh-TW" altLang="en-US" baseline="30000" dirty="0"/>
          </a:p>
        </p:txBody>
      </p:sp>
      <p:sp>
        <p:nvSpPr>
          <p:cNvPr id="8" name="文字方塊 7"/>
          <p:cNvSpPr txBox="1"/>
          <p:nvPr/>
        </p:nvSpPr>
        <p:spPr>
          <a:xfrm>
            <a:off x="1639911" y="3440358"/>
            <a:ext cx="266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altLang="zh-TW" dirty="0"/>
              <a:t>φ</a:t>
            </a:r>
            <a:endParaRPr lang="zh-TW" altLang="en-US" baseline="30000" dirty="0"/>
          </a:p>
        </p:txBody>
      </p:sp>
      <p:sp>
        <p:nvSpPr>
          <p:cNvPr id="9" name="文字方塊 8"/>
          <p:cNvSpPr txBox="1"/>
          <p:nvPr/>
        </p:nvSpPr>
        <p:spPr>
          <a:xfrm>
            <a:off x="2415327" y="3440358"/>
            <a:ext cx="266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altLang="zh-TW" dirty="0"/>
              <a:t>φ</a:t>
            </a:r>
            <a:endParaRPr lang="zh-TW" altLang="en-US" baseline="30000" dirty="0"/>
          </a:p>
        </p:txBody>
      </p:sp>
      <p:sp>
        <p:nvSpPr>
          <p:cNvPr id="10" name="文字方塊 9"/>
          <p:cNvSpPr txBox="1"/>
          <p:nvPr/>
        </p:nvSpPr>
        <p:spPr>
          <a:xfrm>
            <a:off x="2594105" y="3440358"/>
            <a:ext cx="266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altLang="zh-TW" dirty="0"/>
              <a:t>φ</a:t>
            </a:r>
            <a:endParaRPr lang="zh-TW" altLang="en-US" baseline="30000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2776148" y="3440358"/>
            <a:ext cx="266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altLang="zh-TW" dirty="0"/>
              <a:t>φ</a:t>
            </a:r>
            <a:endParaRPr lang="zh-TW" altLang="en-US" baseline="30000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2971491" y="3440358"/>
            <a:ext cx="266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altLang="zh-TW" dirty="0"/>
              <a:t>φ</a:t>
            </a:r>
            <a:endParaRPr lang="zh-TW" altLang="en-US" baseline="30000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3137116" y="3441930"/>
            <a:ext cx="266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altLang="zh-TW" dirty="0"/>
              <a:t>φ</a:t>
            </a:r>
            <a:endParaRPr lang="zh-TW" altLang="en-US" baseline="30000" dirty="0"/>
          </a:p>
          <a:p>
            <a:endParaRPr lang="zh-TW" altLang="en-US" dirty="0"/>
          </a:p>
        </p:txBody>
      </p:sp>
      <p:sp>
        <p:nvSpPr>
          <p:cNvPr id="14" name="文字方塊 13"/>
          <p:cNvSpPr txBox="1"/>
          <p:nvPr/>
        </p:nvSpPr>
        <p:spPr>
          <a:xfrm>
            <a:off x="3363826" y="3440358"/>
            <a:ext cx="266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altLang="zh-TW" dirty="0"/>
              <a:t>φ</a:t>
            </a:r>
            <a:endParaRPr lang="zh-TW" altLang="en-US" baseline="30000" dirty="0"/>
          </a:p>
        </p:txBody>
      </p:sp>
      <p:sp>
        <p:nvSpPr>
          <p:cNvPr id="15" name="文字方塊 14"/>
          <p:cNvSpPr txBox="1"/>
          <p:nvPr/>
        </p:nvSpPr>
        <p:spPr>
          <a:xfrm>
            <a:off x="3833557" y="3440358"/>
            <a:ext cx="266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altLang="zh-TW" dirty="0"/>
              <a:t>φ</a:t>
            </a:r>
            <a:endParaRPr lang="zh-TW" altLang="en-US" baseline="30000" dirty="0"/>
          </a:p>
        </p:txBody>
      </p:sp>
      <p:sp>
        <p:nvSpPr>
          <p:cNvPr id="16" name="文字方塊 15"/>
          <p:cNvSpPr txBox="1"/>
          <p:nvPr/>
        </p:nvSpPr>
        <p:spPr>
          <a:xfrm>
            <a:off x="4020277" y="3440358"/>
            <a:ext cx="266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altLang="zh-TW" dirty="0"/>
              <a:t>φ</a:t>
            </a:r>
            <a:endParaRPr lang="zh-TW" altLang="en-US" baseline="30000" dirty="0"/>
          </a:p>
        </p:txBody>
      </p:sp>
      <p:sp>
        <p:nvSpPr>
          <p:cNvPr id="17" name="文字方塊 16"/>
          <p:cNvSpPr txBox="1"/>
          <p:nvPr/>
        </p:nvSpPr>
        <p:spPr>
          <a:xfrm>
            <a:off x="6208641" y="3440358"/>
            <a:ext cx="266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altLang="zh-TW" dirty="0"/>
              <a:t>φ</a:t>
            </a:r>
            <a:endParaRPr lang="zh-TW" altLang="en-US" baseline="30000" dirty="0"/>
          </a:p>
        </p:txBody>
      </p:sp>
      <p:sp>
        <p:nvSpPr>
          <p:cNvPr id="18" name="文字方塊 17"/>
          <p:cNvSpPr txBox="1"/>
          <p:nvPr/>
        </p:nvSpPr>
        <p:spPr>
          <a:xfrm>
            <a:off x="6395361" y="3440358"/>
            <a:ext cx="266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altLang="zh-TW" dirty="0"/>
              <a:t>φ</a:t>
            </a:r>
            <a:endParaRPr lang="zh-TW" altLang="en-US" baseline="30000" dirty="0"/>
          </a:p>
        </p:txBody>
      </p:sp>
      <p:sp>
        <p:nvSpPr>
          <p:cNvPr id="19" name="文字方塊 18"/>
          <p:cNvSpPr txBox="1"/>
          <p:nvPr/>
        </p:nvSpPr>
        <p:spPr>
          <a:xfrm>
            <a:off x="4594981" y="3440358"/>
            <a:ext cx="266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altLang="zh-TW" dirty="0"/>
              <a:t>φ</a:t>
            </a:r>
            <a:endParaRPr lang="zh-TW" altLang="en-US" baseline="30000" dirty="0"/>
          </a:p>
        </p:txBody>
      </p:sp>
      <p:sp>
        <p:nvSpPr>
          <p:cNvPr id="20" name="文字方塊 19"/>
          <p:cNvSpPr txBox="1"/>
          <p:nvPr/>
        </p:nvSpPr>
        <p:spPr>
          <a:xfrm>
            <a:off x="4766431" y="3440358"/>
            <a:ext cx="266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altLang="zh-TW" dirty="0"/>
              <a:t>φ</a:t>
            </a:r>
            <a:endParaRPr lang="zh-TW" altLang="en-US" baseline="30000" dirty="0"/>
          </a:p>
        </p:txBody>
      </p:sp>
      <p:sp>
        <p:nvSpPr>
          <p:cNvPr id="21" name="文字方塊 20"/>
          <p:cNvSpPr txBox="1"/>
          <p:nvPr/>
        </p:nvSpPr>
        <p:spPr>
          <a:xfrm>
            <a:off x="4972367" y="3440358"/>
            <a:ext cx="266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altLang="zh-TW" dirty="0"/>
              <a:t>φ</a:t>
            </a:r>
            <a:endParaRPr lang="zh-TW" altLang="en-US" baseline="30000" dirty="0"/>
          </a:p>
        </p:txBody>
      </p:sp>
      <p:sp>
        <p:nvSpPr>
          <p:cNvPr id="22" name="文字方塊 21"/>
          <p:cNvSpPr txBox="1"/>
          <p:nvPr/>
        </p:nvSpPr>
        <p:spPr>
          <a:xfrm>
            <a:off x="5160324" y="3440358"/>
            <a:ext cx="266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altLang="zh-TW" dirty="0"/>
              <a:t>φ</a:t>
            </a:r>
            <a:endParaRPr lang="zh-TW" altLang="en-US" baseline="30000" dirty="0"/>
          </a:p>
        </p:txBody>
      </p:sp>
      <p:sp>
        <p:nvSpPr>
          <p:cNvPr id="23" name="文字方塊 22"/>
          <p:cNvSpPr txBox="1"/>
          <p:nvPr/>
        </p:nvSpPr>
        <p:spPr>
          <a:xfrm>
            <a:off x="5370570" y="3440358"/>
            <a:ext cx="266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altLang="zh-TW" dirty="0"/>
              <a:t>φ</a:t>
            </a:r>
            <a:endParaRPr lang="zh-TW" altLang="en-US" baseline="30000" dirty="0"/>
          </a:p>
        </p:txBody>
      </p:sp>
      <p:sp>
        <p:nvSpPr>
          <p:cNvPr id="24" name="右大括弧 23"/>
          <p:cNvSpPr/>
          <p:nvPr/>
        </p:nvSpPr>
        <p:spPr>
          <a:xfrm rot="16200000">
            <a:off x="4003527" y="108302"/>
            <a:ext cx="475935" cy="6235702"/>
          </a:xfrm>
          <a:prstGeom prst="rightBrace">
            <a:avLst>
              <a:gd name="adj1" fmla="val 54499"/>
              <a:gd name="adj2" fmla="val 50000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4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Many to Many (No Limitation)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/>
              <a:t>Both input and output are both sequences </a:t>
            </a:r>
            <a:r>
              <a:rPr lang="en-US" altLang="zh-TW" sz="2400" b="1" i="1" u="sng" dirty="0"/>
              <a:t>with different lengths</a:t>
            </a:r>
            <a:r>
              <a:rPr lang="en-US" altLang="zh-TW" sz="2400" dirty="0"/>
              <a:t>. → </a:t>
            </a:r>
            <a:r>
              <a:rPr lang="en-US" altLang="zh-TW" sz="2400" b="1" i="1" u="sng" dirty="0"/>
              <a:t>Sequence to sequence learning</a:t>
            </a:r>
            <a:endParaRPr lang="en-US" altLang="zh-TW" sz="2400" b="1" i="1" u="sng" dirty="0"/>
          </a:p>
          <a:p>
            <a:pPr lvl="1"/>
            <a:r>
              <a:rPr lang="en-US" altLang="zh-TW" dirty="0"/>
              <a:t>E.g. </a:t>
            </a:r>
            <a:r>
              <a:rPr lang="en-US" altLang="zh-TW" b="1" i="1" u="sng" dirty="0"/>
              <a:t>Machine Translation</a:t>
            </a:r>
            <a:r>
              <a:rPr lang="en-US" altLang="zh-TW" b="1" dirty="0"/>
              <a:t> </a:t>
            </a:r>
            <a:r>
              <a:rPr lang="en-US" altLang="zh-TW" dirty="0"/>
              <a:t>(machine learning→</a:t>
            </a:r>
            <a:r>
              <a:rPr lang="zh-TW" altLang="en-US" dirty="0"/>
              <a:t>機器學習</a:t>
            </a:r>
            <a:r>
              <a:rPr lang="en-US" altLang="zh-TW" dirty="0"/>
              <a:t>)</a:t>
            </a:r>
            <a:endParaRPr lang="zh-TW" altLang="en-US" dirty="0"/>
          </a:p>
          <a:p>
            <a:pPr lvl="1"/>
            <a:endParaRPr lang="zh-TW" altLang="en-US" sz="2000" b="1" i="1" u="sng" dirty="0"/>
          </a:p>
          <a:p>
            <a:endParaRPr lang="zh-TW" altLang="en-US" sz="2400" dirty="0"/>
          </a:p>
        </p:txBody>
      </p:sp>
      <p:sp>
        <p:nvSpPr>
          <p:cNvPr id="62" name="矩形 61"/>
          <p:cNvSpPr/>
          <p:nvPr/>
        </p:nvSpPr>
        <p:spPr>
          <a:xfrm>
            <a:off x="3049576" y="5085982"/>
            <a:ext cx="2949101" cy="127375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Containing all information about input sequence</a:t>
            </a:r>
            <a:endParaRPr lang="zh-TW" altLang="en-US" sz="2400" dirty="0"/>
          </a:p>
        </p:txBody>
      </p:sp>
      <p:grpSp>
        <p:nvGrpSpPr>
          <p:cNvPr id="17" name="群組 16"/>
          <p:cNvGrpSpPr/>
          <p:nvPr/>
        </p:nvGrpSpPr>
        <p:grpSpPr>
          <a:xfrm>
            <a:off x="2036305" y="5027955"/>
            <a:ext cx="461665" cy="1413164"/>
            <a:chOff x="2700170" y="5157068"/>
            <a:chExt cx="461665" cy="1413164"/>
          </a:xfrm>
        </p:grpSpPr>
        <p:sp>
          <p:nvSpPr>
            <p:cNvPr id="18" name="矩形 17"/>
            <p:cNvSpPr/>
            <p:nvPr/>
          </p:nvSpPr>
          <p:spPr>
            <a:xfrm>
              <a:off x="2750045" y="5231884"/>
              <a:ext cx="299260" cy="12718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9" name="文字方塊 18"/>
            <p:cNvSpPr txBox="1"/>
            <p:nvPr/>
          </p:nvSpPr>
          <p:spPr>
            <a:xfrm rot="5400000">
              <a:off x="2224421" y="5632817"/>
              <a:ext cx="1413164" cy="461665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chemeClr val="tx1"/>
                  </a:solidFill>
                </a:rPr>
                <a:t>learning</a:t>
              </a:r>
              <a:endParaRPr lang="zh-TW" altLang="en-US" sz="2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0" name="群組 19"/>
          <p:cNvGrpSpPr/>
          <p:nvPr/>
        </p:nvGrpSpPr>
        <p:grpSpPr>
          <a:xfrm>
            <a:off x="1069249" y="5027956"/>
            <a:ext cx="461665" cy="1413164"/>
            <a:chOff x="1417239" y="5157069"/>
            <a:chExt cx="461665" cy="1413164"/>
          </a:xfrm>
        </p:grpSpPr>
        <p:sp>
          <p:nvSpPr>
            <p:cNvPr id="21" name="矩形 20"/>
            <p:cNvSpPr/>
            <p:nvPr/>
          </p:nvSpPr>
          <p:spPr>
            <a:xfrm>
              <a:off x="1467114" y="5231885"/>
              <a:ext cx="299260" cy="12718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2" name="文字方塊 21"/>
            <p:cNvSpPr txBox="1"/>
            <p:nvPr/>
          </p:nvSpPr>
          <p:spPr>
            <a:xfrm rot="5400000">
              <a:off x="941490" y="5632818"/>
              <a:ext cx="1413164" cy="461665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chemeClr val="tx1"/>
                  </a:solidFill>
                </a:rPr>
                <a:t>machine</a:t>
              </a:r>
              <a:endParaRPr lang="zh-TW" altLang="en-US" sz="2400" dirty="0">
                <a:solidFill>
                  <a:schemeClr val="tx1"/>
                </a:solidFill>
              </a:endParaRPr>
            </a:p>
          </p:txBody>
        </p:sp>
      </p:grpSp>
      <p:sp>
        <p:nvSpPr>
          <p:cNvPr id="23" name="矩形 22"/>
          <p:cNvSpPr/>
          <p:nvPr/>
        </p:nvSpPr>
        <p:spPr>
          <a:xfrm>
            <a:off x="1069249" y="4119351"/>
            <a:ext cx="461666" cy="60581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4" name="矩形 23"/>
          <p:cNvSpPr/>
          <p:nvPr/>
        </p:nvSpPr>
        <p:spPr>
          <a:xfrm>
            <a:off x="2028173" y="4119351"/>
            <a:ext cx="465153" cy="60581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25" name="直線單箭頭接點 24"/>
          <p:cNvCxnSpPr/>
          <p:nvPr/>
        </p:nvCxnSpPr>
        <p:spPr>
          <a:xfrm flipV="1">
            <a:off x="1315484" y="4715246"/>
            <a:ext cx="0" cy="31270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/>
          <p:cNvCxnSpPr/>
          <p:nvPr/>
        </p:nvCxnSpPr>
        <p:spPr>
          <a:xfrm flipV="1">
            <a:off x="2270836" y="4715246"/>
            <a:ext cx="0" cy="31270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單箭頭接點 26"/>
          <p:cNvCxnSpPr/>
          <p:nvPr/>
        </p:nvCxnSpPr>
        <p:spPr>
          <a:xfrm>
            <a:off x="1549215" y="4405792"/>
            <a:ext cx="478958" cy="0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單箭頭接點 9"/>
          <p:cNvCxnSpPr/>
          <p:nvPr/>
        </p:nvCxnSpPr>
        <p:spPr>
          <a:xfrm flipH="1" flipV="1">
            <a:off x="2270836" y="4405792"/>
            <a:ext cx="1004976" cy="96355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  <p:bldP spid="23" grpId="0" animBg="1"/>
      <p:bldP spid="24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群組 8"/>
          <p:cNvGrpSpPr/>
          <p:nvPr/>
        </p:nvGrpSpPr>
        <p:grpSpPr>
          <a:xfrm>
            <a:off x="2036305" y="5027955"/>
            <a:ext cx="461665" cy="1413164"/>
            <a:chOff x="2700170" y="5157068"/>
            <a:chExt cx="461665" cy="1413164"/>
          </a:xfrm>
        </p:grpSpPr>
        <p:sp>
          <p:nvSpPr>
            <p:cNvPr id="11" name="矩形 10"/>
            <p:cNvSpPr/>
            <p:nvPr/>
          </p:nvSpPr>
          <p:spPr>
            <a:xfrm>
              <a:off x="2750045" y="5231884"/>
              <a:ext cx="299260" cy="12718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2" name="文字方塊 11"/>
            <p:cNvSpPr txBox="1"/>
            <p:nvPr/>
          </p:nvSpPr>
          <p:spPr>
            <a:xfrm rot="5400000">
              <a:off x="2224421" y="5632817"/>
              <a:ext cx="1413164" cy="461665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chemeClr val="tx1"/>
                  </a:solidFill>
                </a:rPr>
                <a:t>learning</a:t>
              </a:r>
              <a:endParaRPr lang="zh-TW" altLang="en-US" sz="2400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Many to Many (No Limitation)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/>
              <a:t>Both input and output are both sequences </a:t>
            </a:r>
            <a:r>
              <a:rPr lang="en-US" altLang="zh-TW" sz="2400" b="1" i="1" u="sng" dirty="0"/>
              <a:t>with different lengths</a:t>
            </a:r>
            <a:r>
              <a:rPr lang="en-US" altLang="zh-TW" sz="2400" dirty="0"/>
              <a:t>. → </a:t>
            </a:r>
            <a:r>
              <a:rPr lang="en-US" altLang="zh-TW" sz="2400" b="1" i="1" u="sng" dirty="0"/>
              <a:t>Sequence to sequence learning</a:t>
            </a:r>
            <a:endParaRPr lang="en-US" altLang="zh-TW" sz="2400" b="1" i="1" u="sng" dirty="0"/>
          </a:p>
          <a:p>
            <a:pPr lvl="1"/>
            <a:r>
              <a:rPr lang="en-US" altLang="zh-TW" dirty="0"/>
              <a:t>E.g. </a:t>
            </a:r>
            <a:r>
              <a:rPr lang="en-US" altLang="zh-TW" b="1" i="1" u="sng" dirty="0"/>
              <a:t>Machine Translation</a:t>
            </a:r>
            <a:r>
              <a:rPr lang="en-US" altLang="zh-TW" b="1" dirty="0"/>
              <a:t> </a:t>
            </a:r>
            <a:r>
              <a:rPr lang="en-US" altLang="zh-TW" dirty="0"/>
              <a:t>(machine learning→</a:t>
            </a:r>
            <a:r>
              <a:rPr lang="zh-TW" altLang="en-US" dirty="0"/>
              <a:t>機器學習</a:t>
            </a:r>
            <a:r>
              <a:rPr lang="en-US" altLang="zh-TW" dirty="0"/>
              <a:t>)</a:t>
            </a:r>
            <a:endParaRPr lang="zh-TW" altLang="en-US" dirty="0"/>
          </a:p>
          <a:p>
            <a:pPr lvl="1"/>
            <a:endParaRPr lang="zh-TW" altLang="en-US" sz="2000" b="1" i="1" u="sng" dirty="0"/>
          </a:p>
          <a:p>
            <a:endParaRPr lang="zh-TW" altLang="en-US" sz="2400" dirty="0"/>
          </a:p>
        </p:txBody>
      </p:sp>
      <p:grpSp>
        <p:nvGrpSpPr>
          <p:cNvPr id="8" name="群組 7"/>
          <p:cNvGrpSpPr/>
          <p:nvPr/>
        </p:nvGrpSpPr>
        <p:grpSpPr>
          <a:xfrm>
            <a:off x="1069249" y="5027956"/>
            <a:ext cx="461665" cy="1413164"/>
            <a:chOff x="1417239" y="5157069"/>
            <a:chExt cx="461665" cy="1413164"/>
          </a:xfrm>
        </p:grpSpPr>
        <p:sp>
          <p:nvSpPr>
            <p:cNvPr id="5" name="矩形 4"/>
            <p:cNvSpPr/>
            <p:nvPr/>
          </p:nvSpPr>
          <p:spPr>
            <a:xfrm>
              <a:off x="1467114" y="5231885"/>
              <a:ext cx="299260" cy="12718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6" name="文字方塊 5"/>
            <p:cNvSpPr txBox="1"/>
            <p:nvPr/>
          </p:nvSpPr>
          <p:spPr>
            <a:xfrm rot="5400000">
              <a:off x="941490" y="5632818"/>
              <a:ext cx="1413164" cy="461665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chemeClr val="tx1"/>
                  </a:solidFill>
                </a:rPr>
                <a:t>machine</a:t>
              </a:r>
              <a:endParaRPr lang="zh-TW" altLang="en-US" sz="2400" dirty="0">
                <a:solidFill>
                  <a:schemeClr val="tx1"/>
                </a:solidFill>
              </a:endParaRPr>
            </a:p>
          </p:txBody>
        </p:sp>
      </p:grpSp>
      <p:sp>
        <p:nvSpPr>
          <p:cNvPr id="14" name="矩形 13"/>
          <p:cNvSpPr/>
          <p:nvPr/>
        </p:nvSpPr>
        <p:spPr>
          <a:xfrm>
            <a:off x="1069249" y="4119351"/>
            <a:ext cx="461666" cy="60581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2028173" y="4119351"/>
            <a:ext cx="465153" cy="60581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2990584" y="4119351"/>
            <a:ext cx="465153" cy="60581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8" name="矩形 17"/>
          <p:cNvSpPr/>
          <p:nvPr/>
        </p:nvSpPr>
        <p:spPr>
          <a:xfrm>
            <a:off x="3952995" y="4119351"/>
            <a:ext cx="465153" cy="60581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9" name="矩形 18"/>
          <p:cNvSpPr/>
          <p:nvPr/>
        </p:nvSpPr>
        <p:spPr>
          <a:xfrm>
            <a:off x="4915406" y="4119351"/>
            <a:ext cx="465153" cy="60581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9" name="矩形 38"/>
          <p:cNvSpPr/>
          <p:nvPr/>
        </p:nvSpPr>
        <p:spPr>
          <a:xfrm>
            <a:off x="2042306" y="3083732"/>
            <a:ext cx="465153" cy="66547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2" name="矩形 41"/>
          <p:cNvSpPr/>
          <p:nvPr/>
        </p:nvSpPr>
        <p:spPr>
          <a:xfrm>
            <a:off x="4910085" y="3071167"/>
            <a:ext cx="465153" cy="67759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2" name="文字方塊 21"/>
          <p:cNvSpPr txBox="1"/>
          <p:nvPr/>
        </p:nvSpPr>
        <p:spPr>
          <a:xfrm>
            <a:off x="1960557" y="3187291"/>
            <a:ext cx="628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/>
              <a:t>機</a:t>
            </a:r>
            <a:endParaRPr lang="zh-TW" altLang="en-US" sz="2400" dirty="0"/>
          </a:p>
        </p:txBody>
      </p:sp>
      <p:sp>
        <p:nvSpPr>
          <p:cNvPr id="47" name="文字方塊 46"/>
          <p:cNvSpPr txBox="1"/>
          <p:nvPr/>
        </p:nvSpPr>
        <p:spPr>
          <a:xfrm>
            <a:off x="4815044" y="3186840"/>
            <a:ext cx="628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/>
              <a:t>習</a:t>
            </a:r>
            <a:endParaRPr lang="zh-TW" altLang="en-US" sz="2400" dirty="0"/>
          </a:p>
        </p:txBody>
      </p:sp>
      <p:cxnSp>
        <p:nvCxnSpPr>
          <p:cNvPr id="2048" name="直線單箭頭接點 2047"/>
          <p:cNvCxnSpPr/>
          <p:nvPr/>
        </p:nvCxnSpPr>
        <p:spPr>
          <a:xfrm flipV="1">
            <a:off x="1315484" y="4715246"/>
            <a:ext cx="0" cy="31270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單箭頭接點 50"/>
          <p:cNvCxnSpPr/>
          <p:nvPr/>
        </p:nvCxnSpPr>
        <p:spPr>
          <a:xfrm flipV="1">
            <a:off x="2270836" y="4715246"/>
            <a:ext cx="0" cy="31270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單箭頭接點 51"/>
          <p:cNvCxnSpPr/>
          <p:nvPr/>
        </p:nvCxnSpPr>
        <p:spPr>
          <a:xfrm flipV="1">
            <a:off x="2280276" y="3788028"/>
            <a:ext cx="0" cy="312708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群組 9"/>
          <p:cNvGrpSpPr/>
          <p:nvPr/>
        </p:nvGrpSpPr>
        <p:grpSpPr>
          <a:xfrm>
            <a:off x="2889159" y="3089714"/>
            <a:ext cx="628650" cy="1029120"/>
            <a:chOff x="3859511" y="3051365"/>
            <a:chExt cx="628650" cy="1029120"/>
          </a:xfrm>
        </p:grpSpPr>
        <p:sp>
          <p:nvSpPr>
            <p:cNvPr id="40" name="矩形 39"/>
            <p:cNvSpPr/>
            <p:nvPr/>
          </p:nvSpPr>
          <p:spPr>
            <a:xfrm>
              <a:off x="3941260" y="3051365"/>
              <a:ext cx="465153" cy="67759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45" name="文字方塊 44"/>
            <p:cNvSpPr txBox="1"/>
            <p:nvPr/>
          </p:nvSpPr>
          <p:spPr>
            <a:xfrm>
              <a:off x="3859511" y="3171950"/>
              <a:ext cx="6286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dirty="0"/>
                <a:t>器</a:t>
              </a:r>
              <a:endParaRPr lang="zh-TW" altLang="en-US" sz="2400" dirty="0"/>
            </a:p>
          </p:txBody>
        </p:sp>
        <p:cxnSp>
          <p:nvCxnSpPr>
            <p:cNvPr id="53" name="直線單箭頭接點 52"/>
            <p:cNvCxnSpPr/>
            <p:nvPr/>
          </p:nvCxnSpPr>
          <p:spPr>
            <a:xfrm flipV="1">
              <a:off x="4179230" y="3767777"/>
              <a:ext cx="0" cy="312708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群組 12"/>
          <p:cNvGrpSpPr/>
          <p:nvPr/>
        </p:nvGrpSpPr>
        <p:grpSpPr>
          <a:xfrm>
            <a:off x="3844760" y="3051365"/>
            <a:ext cx="628650" cy="1012422"/>
            <a:chOff x="4815276" y="3051365"/>
            <a:chExt cx="628650" cy="1012422"/>
          </a:xfrm>
        </p:grpSpPr>
        <p:sp>
          <p:nvSpPr>
            <p:cNvPr id="41" name="矩形 40"/>
            <p:cNvSpPr/>
            <p:nvPr/>
          </p:nvSpPr>
          <p:spPr>
            <a:xfrm>
              <a:off x="4903671" y="3051365"/>
              <a:ext cx="465153" cy="67759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46" name="文字方塊 45"/>
            <p:cNvSpPr txBox="1"/>
            <p:nvPr/>
          </p:nvSpPr>
          <p:spPr>
            <a:xfrm>
              <a:off x="4815276" y="3167039"/>
              <a:ext cx="6286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dirty="0"/>
                <a:t>學</a:t>
              </a:r>
              <a:endParaRPr lang="zh-TW" altLang="en-US" sz="2400" dirty="0"/>
            </a:p>
          </p:txBody>
        </p:sp>
        <p:cxnSp>
          <p:nvCxnSpPr>
            <p:cNvPr id="54" name="直線單箭頭接點 53"/>
            <p:cNvCxnSpPr/>
            <p:nvPr/>
          </p:nvCxnSpPr>
          <p:spPr>
            <a:xfrm flipV="1">
              <a:off x="5141641" y="3751079"/>
              <a:ext cx="0" cy="312708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5" name="直線單箭頭接點 54"/>
          <p:cNvCxnSpPr/>
          <p:nvPr/>
        </p:nvCxnSpPr>
        <p:spPr>
          <a:xfrm flipV="1">
            <a:off x="5160908" y="3787579"/>
            <a:ext cx="0" cy="312708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單箭頭接點 56"/>
          <p:cNvCxnSpPr/>
          <p:nvPr/>
        </p:nvCxnSpPr>
        <p:spPr>
          <a:xfrm>
            <a:off x="1549215" y="4405792"/>
            <a:ext cx="478958" cy="0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單箭頭接點 58"/>
          <p:cNvCxnSpPr/>
          <p:nvPr/>
        </p:nvCxnSpPr>
        <p:spPr>
          <a:xfrm>
            <a:off x="2499636" y="4408567"/>
            <a:ext cx="478958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單箭頭接點 59"/>
          <p:cNvCxnSpPr/>
          <p:nvPr/>
        </p:nvCxnSpPr>
        <p:spPr>
          <a:xfrm>
            <a:off x="3466682" y="4411342"/>
            <a:ext cx="478958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單箭頭接點 60"/>
          <p:cNvCxnSpPr/>
          <p:nvPr/>
        </p:nvCxnSpPr>
        <p:spPr>
          <a:xfrm>
            <a:off x="4417096" y="4414117"/>
            <a:ext cx="478958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0" name="文字方塊 2049"/>
          <p:cNvSpPr txBox="1"/>
          <p:nvPr/>
        </p:nvSpPr>
        <p:spPr>
          <a:xfrm>
            <a:off x="7396623" y="4144182"/>
            <a:ext cx="11030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srgbClr val="00B050"/>
                </a:solidFill>
              </a:rPr>
              <a:t>……</a:t>
            </a:r>
            <a:endParaRPr lang="zh-TW" altLang="en-US" sz="2800" dirty="0">
              <a:solidFill>
                <a:srgbClr val="00B050"/>
              </a:solidFill>
            </a:endParaRPr>
          </a:p>
        </p:txBody>
      </p:sp>
      <p:sp>
        <p:nvSpPr>
          <p:cNvPr id="65" name="文字方塊 64"/>
          <p:cNvSpPr txBox="1"/>
          <p:nvPr/>
        </p:nvSpPr>
        <p:spPr>
          <a:xfrm>
            <a:off x="7367455" y="3125010"/>
            <a:ext cx="11030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srgbClr val="0000FF"/>
                </a:solidFill>
              </a:rPr>
              <a:t>……</a:t>
            </a:r>
            <a:endParaRPr lang="zh-TW" altLang="en-US" sz="2800" dirty="0">
              <a:solidFill>
                <a:srgbClr val="0000FF"/>
              </a:solidFill>
            </a:endParaRPr>
          </a:p>
        </p:txBody>
      </p:sp>
      <p:sp>
        <p:nvSpPr>
          <p:cNvPr id="66" name="矩形 65"/>
          <p:cNvSpPr/>
          <p:nvPr/>
        </p:nvSpPr>
        <p:spPr>
          <a:xfrm>
            <a:off x="3818053" y="5805746"/>
            <a:ext cx="3958604" cy="60664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Don’t know when to stop</a:t>
            </a:r>
            <a:endParaRPr lang="zh-TW" altLang="en-US" sz="2400" dirty="0"/>
          </a:p>
        </p:txBody>
      </p:sp>
      <p:sp>
        <p:nvSpPr>
          <p:cNvPr id="38" name="矩形 37"/>
          <p:cNvSpPr/>
          <p:nvPr/>
        </p:nvSpPr>
        <p:spPr>
          <a:xfrm>
            <a:off x="5906387" y="4119351"/>
            <a:ext cx="465153" cy="60581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3" name="矩形 42"/>
          <p:cNvSpPr/>
          <p:nvPr/>
        </p:nvSpPr>
        <p:spPr>
          <a:xfrm>
            <a:off x="5871570" y="3083283"/>
            <a:ext cx="465153" cy="66547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4" name="文字方塊 43"/>
          <p:cNvSpPr txBox="1"/>
          <p:nvPr/>
        </p:nvSpPr>
        <p:spPr>
          <a:xfrm>
            <a:off x="5776529" y="3186840"/>
            <a:ext cx="628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/>
              <a:t>慣</a:t>
            </a:r>
            <a:endParaRPr lang="zh-TW" altLang="en-US" sz="2400" dirty="0"/>
          </a:p>
        </p:txBody>
      </p:sp>
      <p:cxnSp>
        <p:nvCxnSpPr>
          <p:cNvPr id="48" name="直線單箭頭接點 47"/>
          <p:cNvCxnSpPr/>
          <p:nvPr/>
        </p:nvCxnSpPr>
        <p:spPr>
          <a:xfrm flipV="1">
            <a:off x="6109540" y="3770881"/>
            <a:ext cx="0" cy="312708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單箭頭接點 48"/>
          <p:cNvCxnSpPr/>
          <p:nvPr/>
        </p:nvCxnSpPr>
        <p:spPr>
          <a:xfrm>
            <a:off x="5408077" y="4414117"/>
            <a:ext cx="478958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矩形 49"/>
          <p:cNvSpPr/>
          <p:nvPr/>
        </p:nvSpPr>
        <p:spPr>
          <a:xfrm>
            <a:off x="6855568" y="4147157"/>
            <a:ext cx="465153" cy="61413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56" name="矩形 55"/>
          <p:cNvSpPr/>
          <p:nvPr/>
        </p:nvSpPr>
        <p:spPr>
          <a:xfrm>
            <a:off x="6861056" y="3071167"/>
            <a:ext cx="465153" cy="67759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58" name="文字方塊 57"/>
          <p:cNvSpPr txBox="1"/>
          <p:nvPr/>
        </p:nvSpPr>
        <p:spPr>
          <a:xfrm>
            <a:off x="6766015" y="3195165"/>
            <a:ext cx="628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/>
              <a:t>性</a:t>
            </a:r>
            <a:endParaRPr lang="zh-TW" altLang="en-US" sz="2400" dirty="0"/>
          </a:p>
        </p:txBody>
      </p:sp>
      <p:cxnSp>
        <p:nvCxnSpPr>
          <p:cNvPr id="64" name="直線單箭頭接點 63"/>
          <p:cNvCxnSpPr/>
          <p:nvPr/>
        </p:nvCxnSpPr>
        <p:spPr>
          <a:xfrm>
            <a:off x="6397563" y="4422442"/>
            <a:ext cx="478958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單箭頭接點 66"/>
          <p:cNvCxnSpPr/>
          <p:nvPr/>
        </p:nvCxnSpPr>
        <p:spPr>
          <a:xfrm flipV="1">
            <a:off x="7088154" y="3762556"/>
            <a:ext cx="0" cy="312708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手繪多邊形 6"/>
          <p:cNvSpPr/>
          <p:nvPr/>
        </p:nvSpPr>
        <p:spPr>
          <a:xfrm>
            <a:off x="2476500" y="3429000"/>
            <a:ext cx="742950" cy="1853860"/>
          </a:xfrm>
          <a:custGeom>
            <a:avLst/>
            <a:gdLst>
              <a:gd name="connsiteX0" fmla="*/ 0 w 742950"/>
              <a:gd name="connsiteY0" fmla="*/ 0 h 1853860"/>
              <a:gd name="connsiteX1" fmla="*/ 247650 w 742950"/>
              <a:gd name="connsiteY1" fmla="*/ 438150 h 1853860"/>
              <a:gd name="connsiteX2" fmla="*/ 285750 w 742950"/>
              <a:gd name="connsiteY2" fmla="*/ 1638300 h 1853860"/>
              <a:gd name="connsiteX3" fmla="*/ 552450 w 742950"/>
              <a:gd name="connsiteY3" fmla="*/ 1828800 h 1853860"/>
              <a:gd name="connsiteX4" fmla="*/ 742950 w 742950"/>
              <a:gd name="connsiteY4" fmla="*/ 1333500 h 1853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2950" h="1853860">
                <a:moveTo>
                  <a:pt x="0" y="0"/>
                </a:moveTo>
                <a:cubicBezTo>
                  <a:pt x="100012" y="82550"/>
                  <a:pt x="200025" y="165100"/>
                  <a:pt x="247650" y="438150"/>
                </a:cubicBezTo>
                <a:cubicBezTo>
                  <a:pt x="295275" y="711200"/>
                  <a:pt x="234950" y="1406525"/>
                  <a:pt x="285750" y="1638300"/>
                </a:cubicBezTo>
                <a:cubicBezTo>
                  <a:pt x="336550" y="1870075"/>
                  <a:pt x="476250" y="1879600"/>
                  <a:pt x="552450" y="1828800"/>
                </a:cubicBezTo>
                <a:cubicBezTo>
                  <a:pt x="628650" y="1778000"/>
                  <a:pt x="685800" y="1555750"/>
                  <a:pt x="742950" y="1333500"/>
                </a:cubicBezTo>
              </a:path>
            </a:pathLst>
          </a:custGeom>
          <a:noFill/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9" name="手繪多邊形 88"/>
          <p:cNvSpPr/>
          <p:nvPr/>
        </p:nvSpPr>
        <p:spPr>
          <a:xfrm>
            <a:off x="3446578" y="3409962"/>
            <a:ext cx="742950" cy="1853860"/>
          </a:xfrm>
          <a:custGeom>
            <a:avLst/>
            <a:gdLst>
              <a:gd name="connsiteX0" fmla="*/ 0 w 742950"/>
              <a:gd name="connsiteY0" fmla="*/ 0 h 1853860"/>
              <a:gd name="connsiteX1" fmla="*/ 247650 w 742950"/>
              <a:gd name="connsiteY1" fmla="*/ 438150 h 1853860"/>
              <a:gd name="connsiteX2" fmla="*/ 285750 w 742950"/>
              <a:gd name="connsiteY2" fmla="*/ 1638300 h 1853860"/>
              <a:gd name="connsiteX3" fmla="*/ 552450 w 742950"/>
              <a:gd name="connsiteY3" fmla="*/ 1828800 h 1853860"/>
              <a:gd name="connsiteX4" fmla="*/ 742950 w 742950"/>
              <a:gd name="connsiteY4" fmla="*/ 1333500 h 1853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2950" h="1853860">
                <a:moveTo>
                  <a:pt x="0" y="0"/>
                </a:moveTo>
                <a:cubicBezTo>
                  <a:pt x="100012" y="82550"/>
                  <a:pt x="200025" y="165100"/>
                  <a:pt x="247650" y="438150"/>
                </a:cubicBezTo>
                <a:cubicBezTo>
                  <a:pt x="295275" y="711200"/>
                  <a:pt x="234950" y="1406525"/>
                  <a:pt x="285750" y="1638300"/>
                </a:cubicBezTo>
                <a:cubicBezTo>
                  <a:pt x="336550" y="1870075"/>
                  <a:pt x="476250" y="1879600"/>
                  <a:pt x="552450" y="1828800"/>
                </a:cubicBezTo>
                <a:cubicBezTo>
                  <a:pt x="628650" y="1778000"/>
                  <a:pt x="685800" y="1555750"/>
                  <a:pt x="742950" y="1333500"/>
                </a:cubicBezTo>
              </a:path>
            </a:pathLst>
          </a:custGeom>
          <a:noFill/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0" name="手繪多邊形 89"/>
          <p:cNvSpPr/>
          <p:nvPr/>
        </p:nvSpPr>
        <p:spPr>
          <a:xfrm>
            <a:off x="4417958" y="3429000"/>
            <a:ext cx="742950" cy="1853860"/>
          </a:xfrm>
          <a:custGeom>
            <a:avLst/>
            <a:gdLst>
              <a:gd name="connsiteX0" fmla="*/ 0 w 742950"/>
              <a:gd name="connsiteY0" fmla="*/ 0 h 1853860"/>
              <a:gd name="connsiteX1" fmla="*/ 247650 w 742950"/>
              <a:gd name="connsiteY1" fmla="*/ 438150 h 1853860"/>
              <a:gd name="connsiteX2" fmla="*/ 285750 w 742950"/>
              <a:gd name="connsiteY2" fmla="*/ 1638300 h 1853860"/>
              <a:gd name="connsiteX3" fmla="*/ 552450 w 742950"/>
              <a:gd name="connsiteY3" fmla="*/ 1828800 h 1853860"/>
              <a:gd name="connsiteX4" fmla="*/ 742950 w 742950"/>
              <a:gd name="connsiteY4" fmla="*/ 1333500 h 1853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2950" h="1853860">
                <a:moveTo>
                  <a:pt x="0" y="0"/>
                </a:moveTo>
                <a:cubicBezTo>
                  <a:pt x="100012" y="82550"/>
                  <a:pt x="200025" y="165100"/>
                  <a:pt x="247650" y="438150"/>
                </a:cubicBezTo>
                <a:cubicBezTo>
                  <a:pt x="295275" y="711200"/>
                  <a:pt x="234950" y="1406525"/>
                  <a:pt x="285750" y="1638300"/>
                </a:cubicBezTo>
                <a:cubicBezTo>
                  <a:pt x="336550" y="1870075"/>
                  <a:pt x="476250" y="1879600"/>
                  <a:pt x="552450" y="1828800"/>
                </a:cubicBezTo>
                <a:cubicBezTo>
                  <a:pt x="628650" y="1778000"/>
                  <a:pt x="685800" y="1555750"/>
                  <a:pt x="742950" y="1333500"/>
                </a:cubicBezTo>
              </a:path>
            </a:pathLst>
          </a:custGeom>
          <a:noFill/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1" name="手繪多邊形 90"/>
          <p:cNvSpPr/>
          <p:nvPr/>
        </p:nvSpPr>
        <p:spPr>
          <a:xfrm>
            <a:off x="5389424" y="3386620"/>
            <a:ext cx="742950" cy="1853860"/>
          </a:xfrm>
          <a:custGeom>
            <a:avLst/>
            <a:gdLst>
              <a:gd name="connsiteX0" fmla="*/ 0 w 742950"/>
              <a:gd name="connsiteY0" fmla="*/ 0 h 1853860"/>
              <a:gd name="connsiteX1" fmla="*/ 247650 w 742950"/>
              <a:gd name="connsiteY1" fmla="*/ 438150 h 1853860"/>
              <a:gd name="connsiteX2" fmla="*/ 285750 w 742950"/>
              <a:gd name="connsiteY2" fmla="*/ 1638300 h 1853860"/>
              <a:gd name="connsiteX3" fmla="*/ 552450 w 742950"/>
              <a:gd name="connsiteY3" fmla="*/ 1828800 h 1853860"/>
              <a:gd name="connsiteX4" fmla="*/ 742950 w 742950"/>
              <a:gd name="connsiteY4" fmla="*/ 1333500 h 1853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2950" h="1853860">
                <a:moveTo>
                  <a:pt x="0" y="0"/>
                </a:moveTo>
                <a:cubicBezTo>
                  <a:pt x="100012" y="82550"/>
                  <a:pt x="200025" y="165100"/>
                  <a:pt x="247650" y="438150"/>
                </a:cubicBezTo>
                <a:cubicBezTo>
                  <a:pt x="295275" y="711200"/>
                  <a:pt x="234950" y="1406525"/>
                  <a:pt x="285750" y="1638300"/>
                </a:cubicBezTo>
                <a:cubicBezTo>
                  <a:pt x="336550" y="1870075"/>
                  <a:pt x="476250" y="1879600"/>
                  <a:pt x="552450" y="1828800"/>
                </a:cubicBezTo>
                <a:cubicBezTo>
                  <a:pt x="628650" y="1778000"/>
                  <a:pt x="685800" y="1555750"/>
                  <a:pt x="742950" y="1333500"/>
                </a:cubicBezTo>
              </a:path>
            </a:pathLst>
          </a:custGeom>
          <a:noFill/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2" name="手繪多邊形 91"/>
          <p:cNvSpPr/>
          <p:nvPr/>
        </p:nvSpPr>
        <p:spPr>
          <a:xfrm>
            <a:off x="6378898" y="3442137"/>
            <a:ext cx="742950" cy="1853860"/>
          </a:xfrm>
          <a:custGeom>
            <a:avLst/>
            <a:gdLst>
              <a:gd name="connsiteX0" fmla="*/ 0 w 742950"/>
              <a:gd name="connsiteY0" fmla="*/ 0 h 1853860"/>
              <a:gd name="connsiteX1" fmla="*/ 247650 w 742950"/>
              <a:gd name="connsiteY1" fmla="*/ 438150 h 1853860"/>
              <a:gd name="connsiteX2" fmla="*/ 285750 w 742950"/>
              <a:gd name="connsiteY2" fmla="*/ 1638300 h 1853860"/>
              <a:gd name="connsiteX3" fmla="*/ 552450 w 742950"/>
              <a:gd name="connsiteY3" fmla="*/ 1828800 h 1853860"/>
              <a:gd name="connsiteX4" fmla="*/ 742950 w 742950"/>
              <a:gd name="connsiteY4" fmla="*/ 1333500 h 1853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2950" h="1853860">
                <a:moveTo>
                  <a:pt x="0" y="0"/>
                </a:moveTo>
                <a:cubicBezTo>
                  <a:pt x="100012" y="82550"/>
                  <a:pt x="200025" y="165100"/>
                  <a:pt x="247650" y="438150"/>
                </a:cubicBezTo>
                <a:cubicBezTo>
                  <a:pt x="295275" y="711200"/>
                  <a:pt x="234950" y="1406525"/>
                  <a:pt x="285750" y="1638300"/>
                </a:cubicBezTo>
                <a:cubicBezTo>
                  <a:pt x="336550" y="1870075"/>
                  <a:pt x="476250" y="1879600"/>
                  <a:pt x="552450" y="1828800"/>
                </a:cubicBezTo>
                <a:cubicBezTo>
                  <a:pt x="628650" y="1778000"/>
                  <a:pt x="685800" y="1555750"/>
                  <a:pt x="742950" y="1333500"/>
                </a:cubicBezTo>
              </a:path>
            </a:pathLst>
          </a:custGeom>
          <a:noFill/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39" grpId="0" animBg="1"/>
      <p:bldP spid="42" grpId="0" animBg="1"/>
      <p:bldP spid="22" grpId="0"/>
      <p:bldP spid="47" grpId="0"/>
      <p:bldP spid="2050" grpId="0"/>
      <p:bldP spid="65" grpId="0"/>
      <p:bldP spid="66" grpId="0" animBg="1"/>
      <p:bldP spid="38" grpId="0" animBg="1"/>
      <p:bldP spid="43" grpId="0" animBg="1"/>
      <p:bldP spid="44" grpId="0"/>
      <p:bldP spid="50" grpId="0" animBg="1"/>
      <p:bldP spid="56" grpId="0" animBg="1"/>
      <p:bldP spid="58" grpId="0"/>
      <p:bldP spid="7" grpId="0" animBg="1"/>
      <p:bldP spid="89" grpId="0" animBg="1"/>
      <p:bldP spid="90" grpId="0" animBg="1"/>
      <p:bldP spid="91" grpId="0" animBg="1"/>
      <p:bldP spid="92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Many to Many (No Limitation)</a:t>
            </a:r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876300" y="5154964"/>
            <a:ext cx="7415870" cy="523220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zh-TW" altLang="en-US" sz="2800" dirty="0"/>
              <a:t>推 </a:t>
            </a:r>
            <a:r>
              <a:rPr lang="en-US" altLang="zh-TW" sz="2800" dirty="0" err="1"/>
              <a:t>tlkagk</a:t>
            </a:r>
            <a:r>
              <a:rPr lang="en-US" altLang="zh-TW" sz="2800" dirty="0"/>
              <a:t>:       =========</a:t>
            </a:r>
            <a:r>
              <a:rPr lang="zh-TW" altLang="en-US" sz="2800" dirty="0"/>
              <a:t>斷</a:t>
            </a:r>
            <a:r>
              <a:rPr lang="en-US" altLang="zh-TW" sz="2800" dirty="0"/>
              <a:t>==========</a:t>
            </a:r>
            <a:endParaRPr lang="zh-TW" altLang="en-US" sz="2800" dirty="0"/>
          </a:p>
        </p:txBody>
      </p:sp>
      <p:sp>
        <p:nvSpPr>
          <p:cNvPr id="10" name="文字方塊 9"/>
          <p:cNvSpPr txBox="1"/>
          <p:nvPr/>
        </p:nvSpPr>
        <p:spPr>
          <a:xfrm>
            <a:off x="876301" y="5678184"/>
            <a:ext cx="74158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接龍推文是</a:t>
            </a:r>
            <a:r>
              <a:rPr lang="en-US" altLang="zh-TW" dirty="0" err="1"/>
              <a:t>ptt</a:t>
            </a:r>
            <a:r>
              <a:rPr lang="zh-TW" altLang="en-US" dirty="0"/>
              <a:t>在推文中的一種趣味玩法，與推齊有些類似但又有所不同，是指在推文中接續上一樓的字句，而推出連續的意思。該類玩法確切起源已不可知</a:t>
            </a:r>
            <a:r>
              <a:rPr lang="en-US" altLang="zh-TW" dirty="0"/>
              <a:t>(</a:t>
            </a:r>
            <a:r>
              <a:rPr lang="zh-TW" altLang="en-US" dirty="0"/>
              <a:t>鄉民百科</a:t>
            </a:r>
            <a:r>
              <a:rPr lang="en-US" altLang="zh-TW" dirty="0"/>
              <a:t>)  </a:t>
            </a:r>
            <a:endParaRPr lang="zh-TW" altLang="en-US" dirty="0"/>
          </a:p>
        </p:txBody>
      </p:sp>
      <p:grpSp>
        <p:nvGrpSpPr>
          <p:cNvPr id="3" name="群組 2"/>
          <p:cNvGrpSpPr/>
          <p:nvPr/>
        </p:nvGrpSpPr>
        <p:grpSpPr>
          <a:xfrm>
            <a:off x="876300" y="1744457"/>
            <a:ext cx="7415870" cy="3410507"/>
            <a:chOff x="876300" y="1863725"/>
            <a:chExt cx="7415870" cy="3410507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876300" y="1863725"/>
              <a:ext cx="7415870" cy="3410507"/>
            </a:xfrm>
            <a:prstGeom prst="rect">
              <a:avLst/>
            </a:prstGeom>
          </p:spPr>
        </p:pic>
        <p:sp>
          <p:nvSpPr>
            <p:cNvPr id="11" name="矩形 10"/>
            <p:cNvSpPr/>
            <p:nvPr/>
          </p:nvSpPr>
          <p:spPr>
            <a:xfrm>
              <a:off x="1390650" y="1932087"/>
              <a:ext cx="815521" cy="3245304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群組 8"/>
          <p:cNvGrpSpPr/>
          <p:nvPr/>
        </p:nvGrpSpPr>
        <p:grpSpPr>
          <a:xfrm>
            <a:off x="2036305" y="5027955"/>
            <a:ext cx="461665" cy="1413164"/>
            <a:chOff x="2700170" y="5157068"/>
            <a:chExt cx="461665" cy="1413164"/>
          </a:xfrm>
        </p:grpSpPr>
        <p:sp>
          <p:nvSpPr>
            <p:cNvPr id="11" name="矩形 10"/>
            <p:cNvSpPr/>
            <p:nvPr/>
          </p:nvSpPr>
          <p:spPr>
            <a:xfrm>
              <a:off x="2750045" y="5231884"/>
              <a:ext cx="299260" cy="12718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2" name="文字方塊 11"/>
            <p:cNvSpPr txBox="1"/>
            <p:nvPr/>
          </p:nvSpPr>
          <p:spPr>
            <a:xfrm rot="5400000">
              <a:off x="2224421" y="5632817"/>
              <a:ext cx="1413164" cy="461665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chemeClr val="tx1"/>
                  </a:solidFill>
                </a:rPr>
                <a:t>learning</a:t>
              </a:r>
              <a:endParaRPr lang="zh-TW" altLang="en-US" sz="2400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Many to Many (No Limitation)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/>
              <a:t>Both input and output are both sequences </a:t>
            </a:r>
            <a:r>
              <a:rPr lang="en-US" altLang="zh-TW" sz="2400" b="1" i="1" u="sng" dirty="0"/>
              <a:t>with different lengths</a:t>
            </a:r>
            <a:r>
              <a:rPr lang="en-US" altLang="zh-TW" sz="2400" dirty="0"/>
              <a:t>. → </a:t>
            </a:r>
            <a:r>
              <a:rPr lang="en-US" altLang="zh-TW" sz="2400" b="1" i="1" u="sng" dirty="0"/>
              <a:t>Sequence to sequence learning</a:t>
            </a:r>
            <a:endParaRPr lang="en-US" altLang="zh-TW" sz="2400" b="1" i="1" u="sng" dirty="0"/>
          </a:p>
          <a:p>
            <a:pPr lvl="1"/>
            <a:r>
              <a:rPr lang="en-US" altLang="zh-TW" dirty="0"/>
              <a:t>E.g. </a:t>
            </a:r>
            <a:r>
              <a:rPr lang="en-US" altLang="zh-TW" b="1" i="1" u="sng" dirty="0"/>
              <a:t>Machine Translation</a:t>
            </a:r>
            <a:r>
              <a:rPr lang="en-US" altLang="zh-TW" b="1" dirty="0"/>
              <a:t> </a:t>
            </a:r>
            <a:r>
              <a:rPr lang="en-US" altLang="zh-TW" dirty="0"/>
              <a:t>(machine learning→</a:t>
            </a:r>
            <a:r>
              <a:rPr lang="zh-TW" altLang="en-US" dirty="0"/>
              <a:t>機器學習</a:t>
            </a:r>
            <a:r>
              <a:rPr lang="en-US" altLang="zh-TW" dirty="0"/>
              <a:t>)</a:t>
            </a:r>
            <a:endParaRPr lang="zh-TW" altLang="en-US" dirty="0"/>
          </a:p>
          <a:p>
            <a:pPr lvl="1"/>
            <a:endParaRPr lang="zh-TW" altLang="en-US" sz="2000" b="1" i="1" u="sng" dirty="0"/>
          </a:p>
          <a:p>
            <a:endParaRPr lang="zh-TW" altLang="en-US" sz="2400" dirty="0"/>
          </a:p>
        </p:txBody>
      </p:sp>
      <p:grpSp>
        <p:nvGrpSpPr>
          <p:cNvPr id="8" name="群組 7"/>
          <p:cNvGrpSpPr/>
          <p:nvPr/>
        </p:nvGrpSpPr>
        <p:grpSpPr>
          <a:xfrm>
            <a:off x="1069249" y="5027956"/>
            <a:ext cx="461665" cy="1413164"/>
            <a:chOff x="1417239" y="5157069"/>
            <a:chExt cx="461665" cy="1413164"/>
          </a:xfrm>
        </p:grpSpPr>
        <p:sp>
          <p:nvSpPr>
            <p:cNvPr id="5" name="矩形 4"/>
            <p:cNvSpPr/>
            <p:nvPr/>
          </p:nvSpPr>
          <p:spPr>
            <a:xfrm>
              <a:off x="1467114" y="5231885"/>
              <a:ext cx="299260" cy="12718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6" name="文字方塊 5"/>
            <p:cNvSpPr txBox="1"/>
            <p:nvPr/>
          </p:nvSpPr>
          <p:spPr>
            <a:xfrm rot="5400000">
              <a:off x="941490" y="5632818"/>
              <a:ext cx="1413164" cy="461665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chemeClr val="tx1"/>
                  </a:solidFill>
                </a:rPr>
                <a:t>machine</a:t>
              </a:r>
              <a:endParaRPr lang="zh-TW" altLang="en-US" sz="2400" dirty="0">
                <a:solidFill>
                  <a:schemeClr val="tx1"/>
                </a:solidFill>
              </a:endParaRPr>
            </a:p>
          </p:txBody>
        </p:sp>
      </p:grpSp>
      <p:sp>
        <p:nvSpPr>
          <p:cNvPr id="14" name="矩形 13"/>
          <p:cNvSpPr/>
          <p:nvPr/>
        </p:nvSpPr>
        <p:spPr>
          <a:xfrm>
            <a:off x="1069249" y="4119351"/>
            <a:ext cx="461666" cy="60581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2028173" y="4119351"/>
            <a:ext cx="465153" cy="60581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2990584" y="4119351"/>
            <a:ext cx="465153" cy="60581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8" name="矩形 17"/>
          <p:cNvSpPr/>
          <p:nvPr/>
        </p:nvSpPr>
        <p:spPr>
          <a:xfrm>
            <a:off x="3952995" y="4119351"/>
            <a:ext cx="465153" cy="60581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9" name="矩形 18"/>
          <p:cNvSpPr/>
          <p:nvPr/>
        </p:nvSpPr>
        <p:spPr>
          <a:xfrm>
            <a:off x="4915406" y="4119351"/>
            <a:ext cx="465153" cy="60581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9" name="矩形 38"/>
          <p:cNvSpPr/>
          <p:nvPr/>
        </p:nvSpPr>
        <p:spPr>
          <a:xfrm>
            <a:off x="2042306" y="3083732"/>
            <a:ext cx="465153" cy="66547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2" name="矩形 41"/>
          <p:cNvSpPr/>
          <p:nvPr/>
        </p:nvSpPr>
        <p:spPr>
          <a:xfrm>
            <a:off x="4910085" y="3071167"/>
            <a:ext cx="465153" cy="67759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2" name="文字方塊 21"/>
          <p:cNvSpPr txBox="1"/>
          <p:nvPr/>
        </p:nvSpPr>
        <p:spPr>
          <a:xfrm>
            <a:off x="1960557" y="3187291"/>
            <a:ext cx="628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/>
              <a:t>機</a:t>
            </a:r>
            <a:endParaRPr lang="zh-TW" altLang="en-US" sz="2400" dirty="0"/>
          </a:p>
        </p:txBody>
      </p:sp>
      <p:sp>
        <p:nvSpPr>
          <p:cNvPr id="47" name="文字方塊 46"/>
          <p:cNvSpPr txBox="1"/>
          <p:nvPr/>
        </p:nvSpPr>
        <p:spPr>
          <a:xfrm>
            <a:off x="4815044" y="3186840"/>
            <a:ext cx="628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/>
              <a:t>習</a:t>
            </a:r>
            <a:endParaRPr lang="zh-TW" altLang="en-US" sz="2400" dirty="0"/>
          </a:p>
        </p:txBody>
      </p:sp>
      <p:cxnSp>
        <p:nvCxnSpPr>
          <p:cNvPr id="2048" name="直線單箭頭接點 2047"/>
          <p:cNvCxnSpPr/>
          <p:nvPr/>
        </p:nvCxnSpPr>
        <p:spPr>
          <a:xfrm flipV="1">
            <a:off x="1315484" y="4715246"/>
            <a:ext cx="0" cy="31270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單箭頭接點 50"/>
          <p:cNvCxnSpPr/>
          <p:nvPr/>
        </p:nvCxnSpPr>
        <p:spPr>
          <a:xfrm flipV="1">
            <a:off x="2270836" y="4715246"/>
            <a:ext cx="0" cy="31270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單箭頭接點 51"/>
          <p:cNvCxnSpPr/>
          <p:nvPr/>
        </p:nvCxnSpPr>
        <p:spPr>
          <a:xfrm flipV="1">
            <a:off x="2280276" y="3788028"/>
            <a:ext cx="0" cy="312708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群組 9"/>
          <p:cNvGrpSpPr/>
          <p:nvPr/>
        </p:nvGrpSpPr>
        <p:grpSpPr>
          <a:xfrm>
            <a:off x="2889159" y="3089714"/>
            <a:ext cx="628650" cy="1029120"/>
            <a:chOff x="3859511" y="3051365"/>
            <a:chExt cx="628650" cy="1029120"/>
          </a:xfrm>
        </p:grpSpPr>
        <p:sp>
          <p:nvSpPr>
            <p:cNvPr id="40" name="矩形 39"/>
            <p:cNvSpPr/>
            <p:nvPr/>
          </p:nvSpPr>
          <p:spPr>
            <a:xfrm>
              <a:off x="3941260" y="3051365"/>
              <a:ext cx="465153" cy="67759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45" name="文字方塊 44"/>
            <p:cNvSpPr txBox="1"/>
            <p:nvPr/>
          </p:nvSpPr>
          <p:spPr>
            <a:xfrm>
              <a:off x="3859511" y="3171950"/>
              <a:ext cx="6286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dirty="0"/>
                <a:t>器</a:t>
              </a:r>
              <a:endParaRPr lang="zh-TW" altLang="en-US" sz="2400" dirty="0"/>
            </a:p>
          </p:txBody>
        </p:sp>
        <p:cxnSp>
          <p:nvCxnSpPr>
            <p:cNvPr id="53" name="直線單箭頭接點 52"/>
            <p:cNvCxnSpPr/>
            <p:nvPr/>
          </p:nvCxnSpPr>
          <p:spPr>
            <a:xfrm flipV="1">
              <a:off x="4179230" y="3767777"/>
              <a:ext cx="0" cy="312708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群組 12"/>
          <p:cNvGrpSpPr/>
          <p:nvPr/>
        </p:nvGrpSpPr>
        <p:grpSpPr>
          <a:xfrm>
            <a:off x="3844760" y="3051365"/>
            <a:ext cx="628650" cy="1012422"/>
            <a:chOff x="4815276" y="3051365"/>
            <a:chExt cx="628650" cy="1012422"/>
          </a:xfrm>
        </p:grpSpPr>
        <p:sp>
          <p:nvSpPr>
            <p:cNvPr id="41" name="矩形 40"/>
            <p:cNvSpPr/>
            <p:nvPr/>
          </p:nvSpPr>
          <p:spPr>
            <a:xfrm>
              <a:off x="4903671" y="3051365"/>
              <a:ext cx="465153" cy="67759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46" name="文字方塊 45"/>
            <p:cNvSpPr txBox="1"/>
            <p:nvPr/>
          </p:nvSpPr>
          <p:spPr>
            <a:xfrm>
              <a:off x="4815276" y="3167039"/>
              <a:ext cx="6286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dirty="0"/>
                <a:t>學</a:t>
              </a:r>
              <a:endParaRPr lang="zh-TW" altLang="en-US" sz="2400" dirty="0"/>
            </a:p>
          </p:txBody>
        </p:sp>
        <p:cxnSp>
          <p:nvCxnSpPr>
            <p:cNvPr id="54" name="直線單箭頭接點 53"/>
            <p:cNvCxnSpPr/>
            <p:nvPr/>
          </p:nvCxnSpPr>
          <p:spPr>
            <a:xfrm flipV="1">
              <a:off x="5141641" y="3751079"/>
              <a:ext cx="0" cy="312708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5" name="直線單箭頭接點 54"/>
          <p:cNvCxnSpPr/>
          <p:nvPr/>
        </p:nvCxnSpPr>
        <p:spPr>
          <a:xfrm flipV="1">
            <a:off x="5160908" y="3787579"/>
            <a:ext cx="0" cy="312708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單箭頭接點 56"/>
          <p:cNvCxnSpPr/>
          <p:nvPr/>
        </p:nvCxnSpPr>
        <p:spPr>
          <a:xfrm>
            <a:off x="1549215" y="4405792"/>
            <a:ext cx="478958" cy="0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單箭頭接點 58"/>
          <p:cNvCxnSpPr/>
          <p:nvPr/>
        </p:nvCxnSpPr>
        <p:spPr>
          <a:xfrm>
            <a:off x="2499636" y="4408567"/>
            <a:ext cx="478958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單箭頭接點 59"/>
          <p:cNvCxnSpPr/>
          <p:nvPr/>
        </p:nvCxnSpPr>
        <p:spPr>
          <a:xfrm>
            <a:off x="3466682" y="4411342"/>
            <a:ext cx="478958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單箭頭接點 60"/>
          <p:cNvCxnSpPr/>
          <p:nvPr/>
        </p:nvCxnSpPr>
        <p:spPr>
          <a:xfrm>
            <a:off x="4417096" y="4414117"/>
            <a:ext cx="478958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矩形 37"/>
          <p:cNvSpPr/>
          <p:nvPr/>
        </p:nvSpPr>
        <p:spPr>
          <a:xfrm>
            <a:off x="5906387" y="4119351"/>
            <a:ext cx="465153" cy="60581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3" name="矩形 42"/>
          <p:cNvSpPr/>
          <p:nvPr/>
        </p:nvSpPr>
        <p:spPr>
          <a:xfrm>
            <a:off x="5871570" y="3083283"/>
            <a:ext cx="465153" cy="66547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48" name="直線單箭頭接點 47"/>
          <p:cNvCxnSpPr/>
          <p:nvPr/>
        </p:nvCxnSpPr>
        <p:spPr>
          <a:xfrm flipV="1">
            <a:off x="6109540" y="3770881"/>
            <a:ext cx="0" cy="312708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單箭頭接點 48"/>
          <p:cNvCxnSpPr/>
          <p:nvPr/>
        </p:nvCxnSpPr>
        <p:spPr>
          <a:xfrm>
            <a:off x="5408077" y="4414117"/>
            <a:ext cx="478958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手繪多邊形 6"/>
          <p:cNvSpPr/>
          <p:nvPr/>
        </p:nvSpPr>
        <p:spPr>
          <a:xfrm>
            <a:off x="2476500" y="3429000"/>
            <a:ext cx="742950" cy="1853860"/>
          </a:xfrm>
          <a:custGeom>
            <a:avLst/>
            <a:gdLst>
              <a:gd name="connsiteX0" fmla="*/ 0 w 742950"/>
              <a:gd name="connsiteY0" fmla="*/ 0 h 1853860"/>
              <a:gd name="connsiteX1" fmla="*/ 247650 w 742950"/>
              <a:gd name="connsiteY1" fmla="*/ 438150 h 1853860"/>
              <a:gd name="connsiteX2" fmla="*/ 285750 w 742950"/>
              <a:gd name="connsiteY2" fmla="*/ 1638300 h 1853860"/>
              <a:gd name="connsiteX3" fmla="*/ 552450 w 742950"/>
              <a:gd name="connsiteY3" fmla="*/ 1828800 h 1853860"/>
              <a:gd name="connsiteX4" fmla="*/ 742950 w 742950"/>
              <a:gd name="connsiteY4" fmla="*/ 1333500 h 1853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2950" h="1853860">
                <a:moveTo>
                  <a:pt x="0" y="0"/>
                </a:moveTo>
                <a:cubicBezTo>
                  <a:pt x="100012" y="82550"/>
                  <a:pt x="200025" y="165100"/>
                  <a:pt x="247650" y="438150"/>
                </a:cubicBezTo>
                <a:cubicBezTo>
                  <a:pt x="295275" y="711200"/>
                  <a:pt x="234950" y="1406525"/>
                  <a:pt x="285750" y="1638300"/>
                </a:cubicBezTo>
                <a:cubicBezTo>
                  <a:pt x="336550" y="1870075"/>
                  <a:pt x="476250" y="1879600"/>
                  <a:pt x="552450" y="1828800"/>
                </a:cubicBezTo>
                <a:cubicBezTo>
                  <a:pt x="628650" y="1778000"/>
                  <a:pt x="685800" y="1555750"/>
                  <a:pt x="742950" y="1333500"/>
                </a:cubicBezTo>
              </a:path>
            </a:pathLst>
          </a:custGeom>
          <a:noFill/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9" name="手繪多邊形 88"/>
          <p:cNvSpPr/>
          <p:nvPr/>
        </p:nvSpPr>
        <p:spPr>
          <a:xfrm>
            <a:off x="3446578" y="3409962"/>
            <a:ext cx="742950" cy="1853860"/>
          </a:xfrm>
          <a:custGeom>
            <a:avLst/>
            <a:gdLst>
              <a:gd name="connsiteX0" fmla="*/ 0 w 742950"/>
              <a:gd name="connsiteY0" fmla="*/ 0 h 1853860"/>
              <a:gd name="connsiteX1" fmla="*/ 247650 w 742950"/>
              <a:gd name="connsiteY1" fmla="*/ 438150 h 1853860"/>
              <a:gd name="connsiteX2" fmla="*/ 285750 w 742950"/>
              <a:gd name="connsiteY2" fmla="*/ 1638300 h 1853860"/>
              <a:gd name="connsiteX3" fmla="*/ 552450 w 742950"/>
              <a:gd name="connsiteY3" fmla="*/ 1828800 h 1853860"/>
              <a:gd name="connsiteX4" fmla="*/ 742950 w 742950"/>
              <a:gd name="connsiteY4" fmla="*/ 1333500 h 1853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2950" h="1853860">
                <a:moveTo>
                  <a:pt x="0" y="0"/>
                </a:moveTo>
                <a:cubicBezTo>
                  <a:pt x="100012" y="82550"/>
                  <a:pt x="200025" y="165100"/>
                  <a:pt x="247650" y="438150"/>
                </a:cubicBezTo>
                <a:cubicBezTo>
                  <a:pt x="295275" y="711200"/>
                  <a:pt x="234950" y="1406525"/>
                  <a:pt x="285750" y="1638300"/>
                </a:cubicBezTo>
                <a:cubicBezTo>
                  <a:pt x="336550" y="1870075"/>
                  <a:pt x="476250" y="1879600"/>
                  <a:pt x="552450" y="1828800"/>
                </a:cubicBezTo>
                <a:cubicBezTo>
                  <a:pt x="628650" y="1778000"/>
                  <a:pt x="685800" y="1555750"/>
                  <a:pt x="742950" y="1333500"/>
                </a:cubicBezTo>
              </a:path>
            </a:pathLst>
          </a:custGeom>
          <a:noFill/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0" name="手繪多邊形 89"/>
          <p:cNvSpPr/>
          <p:nvPr/>
        </p:nvSpPr>
        <p:spPr>
          <a:xfrm>
            <a:off x="4417958" y="3429000"/>
            <a:ext cx="742950" cy="1853860"/>
          </a:xfrm>
          <a:custGeom>
            <a:avLst/>
            <a:gdLst>
              <a:gd name="connsiteX0" fmla="*/ 0 w 742950"/>
              <a:gd name="connsiteY0" fmla="*/ 0 h 1853860"/>
              <a:gd name="connsiteX1" fmla="*/ 247650 w 742950"/>
              <a:gd name="connsiteY1" fmla="*/ 438150 h 1853860"/>
              <a:gd name="connsiteX2" fmla="*/ 285750 w 742950"/>
              <a:gd name="connsiteY2" fmla="*/ 1638300 h 1853860"/>
              <a:gd name="connsiteX3" fmla="*/ 552450 w 742950"/>
              <a:gd name="connsiteY3" fmla="*/ 1828800 h 1853860"/>
              <a:gd name="connsiteX4" fmla="*/ 742950 w 742950"/>
              <a:gd name="connsiteY4" fmla="*/ 1333500 h 1853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2950" h="1853860">
                <a:moveTo>
                  <a:pt x="0" y="0"/>
                </a:moveTo>
                <a:cubicBezTo>
                  <a:pt x="100012" y="82550"/>
                  <a:pt x="200025" y="165100"/>
                  <a:pt x="247650" y="438150"/>
                </a:cubicBezTo>
                <a:cubicBezTo>
                  <a:pt x="295275" y="711200"/>
                  <a:pt x="234950" y="1406525"/>
                  <a:pt x="285750" y="1638300"/>
                </a:cubicBezTo>
                <a:cubicBezTo>
                  <a:pt x="336550" y="1870075"/>
                  <a:pt x="476250" y="1879600"/>
                  <a:pt x="552450" y="1828800"/>
                </a:cubicBezTo>
                <a:cubicBezTo>
                  <a:pt x="628650" y="1778000"/>
                  <a:pt x="685800" y="1555750"/>
                  <a:pt x="742950" y="1333500"/>
                </a:cubicBezTo>
              </a:path>
            </a:pathLst>
          </a:custGeom>
          <a:noFill/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1" name="手繪多邊形 90"/>
          <p:cNvSpPr/>
          <p:nvPr/>
        </p:nvSpPr>
        <p:spPr>
          <a:xfrm>
            <a:off x="5389424" y="3386620"/>
            <a:ext cx="742950" cy="1853860"/>
          </a:xfrm>
          <a:custGeom>
            <a:avLst/>
            <a:gdLst>
              <a:gd name="connsiteX0" fmla="*/ 0 w 742950"/>
              <a:gd name="connsiteY0" fmla="*/ 0 h 1853860"/>
              <a:gd name="connsiteX1" fmla="*/ 247650 w 742950"/>
              <a:gd name="connsiteY1" fmla="*/ 438150 h 1853860"/>
              <a:gd name="connsiteX2" fmla="*/ 285750 w 742950"/>
              <a:gd name="connsiteY2" fmla="*/ 1638300 h 1853860"/>
              <a:gd name="connsiteX3" fmla="*/ 552450 w 742950"/>
              <a:gd name="connsiteY3" fmla="*/ 1828800 h 1853860"/>
              <a:gd name="connsiteX4" fmla="*/ 742950 w 742950"/>
              <a:gd name="connsiteY4" fmla="*/ 1333500 h 1853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2950" h="1853860">
                <a:moveTo>
                  <a:pt x="0" y="0"/>
                </a:moveTo>
                <a:cubicBezTo>
                  <a:pt x="100012" y="82550"/>
                  <a:pt x="200025" y="165100"/>
                  <a:pt x="247650" y="438150"/>
                </a:cubicBezTo>
                <a:cubicBezTo>
                  <a:pt x="295275" y="711200"/>
                  <a:pt x="234950" y="1406525"/>
                  <a:pt x="285750" y="1638300"/>
                </a:cubicBezTo>
                <a:cubicBezTo>
                  <a:pt x="336550" y="1870075"/>
                  <a:pt x="476250" y="1879600"/>
                  <a:pt x="552450" y="1828800"/>
                </a:cubicBezTo>
                <a:cubicBezTo>
                  <a:pt x="628650" y="1778000"/>
                  <a:pt x="685800" y="1555750"/>
                  <a:pt x="742950" y="1333500"/>
                </a:cubicBezTo>
              </a:path>
            </a:pathLst>
          </a:custGeom>
          <a:noFill/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2" name="矩形 61"/>
          <p:cNvSpPr/>
          <p:nvPr/>
        </p:nvSpPr>
        <p:spPr>
          <a:xfrm>
            <a:off x="4541452" y="5550811"/>
            <a:ext cx="3615205" cy="62101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Add a symbol “</a:t>
            </a:r>
            <a:r>
              <a:rPr lang="en-US" altLang="zh-TW" sz="2400" b="1" dirty="0"/>
              <a:t>===</a:t>
            </a:r>
            <a:r>
              <a:rPr lang="en-US" altLang="zh-TW" sz="2400" dirty="0"/>
              <a:t>“ (</a:t>
            </a:r>
            <a:r>
              <a:rPr lang="zh-TW" altLang="en-US" sz="2400" dirty="0"/>
              <a:t>斷</a:t>
            </a:r>
            <a:r>
              <a:rPr lang="en-US" altLang="zh-TW" sz="2400" dirty="0"/>
              <a:t>)</a:t>
            </a:r>
            <a:endParaRPr lang="zh-TW" altLang="en-US" sz="2400" dirty="0"/>
          </a:p>
        </p:txBody>
      </p:sp>
      <p:sp>
        <p:nvSpPr>
          <p:cNvPr id="63" name="矩形 62"/>
          <p:cNvSpPr/>
          <p:nvPr/>
        </p:nvSpPr>
        <p:spPr>
          <a:xfrm>
            <a:off x="3769743" y="6284240"/>
            <a:ext cx="51646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0000FF"/>
                </a:solidFill>
              </a:rPr>
              <a:t>[Ilya Sutskever, NIPS’14][Dzmitry Bahdanau, arXiv’15]</a:t>
            </a:r>
            <a:endParaRPr lang="zh-TW" altLang="en-US" dirty="0">
              <a:solidFill>
                <a:srgbClr val="0000FF"/>
              </a:solidFill>
            </a:endParaRPr>
          </a:p>
        </p:txBody>
      </p:sp>
      <p:sp>
        <p:nvSpPr>
          <p:cNvPr id="69" name="文字方塊 68"/>
          <p:cNvSpPr txBox="1"/>
          <p:nvPr/>
        </p:nvSpPr>
        <p:spPr>
          <a:xfrm rot="5400000">
            <a:off x="5683898" y="3171839"/>
            <a:ext cx="9148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/>
              <a:t>===</a:t>
            </a:r>
            <a:endParaRPr lang="zh-TW" altLang="en-US" sz="2400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43" grpId="0" animBg="1"/>
      <p:bldP spid="91" grpId="0" animBg="1"/>
      <p:bldP spid="62" grpId="0" animBg="1"/>
      <p:bldP spid="6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Beyond 1-of-N encoding</a:t>
            </a:r>
            <a:endParaRPr lang="zh-TW" altLang="en-US" dirty="0"/>
          </a:p>
        </p:txBody>
      </p:sp>
      <p:sp>
        <p:nvSpPr>
          <p:cNvPr id="10" name="文字方塊 9"/>
          <p:cNvSpPr txBox="1"/>
          <p:nvPr/>
        </p:nvSpPr>
        <p:spPr>
          <a:xfrm>
            <a:off x="6942078" y="5299060"/>
            <a:ext cx="19024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w = “apple” </a:t>
            </a:r>
            <a:endParaRPr lang="zh-TW" altLang="en-US" sz="2800" dirty="0"/>
          </a:p>
        </p:txBody>
      </p:sp>
      <p:sp>
        <p:nvSpPr>
          <p:cNvPr id="12" name="矩形 11"/>
          <p:cNvSpPr/>
          <p:nvPr/>
        </p:nvSpPr>
        <p:spPr>
          <a:xfrm rot="5400000">
            <a:off x="4502450" y="3845100"/>
            <a:ext cx="3371497" cy="532926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橢圓 12"/>
          <p:cNvSpPr/>
          <p:nvPr/>
        </p:nvSpPr>
        <p:spPr>
          <a:xfrm rot="5400000">
            <a:off x="6041038" y="2531373"/>
            <a:ext cx="317106" cy="317106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橢圓 13"/>
          <p:cNvSpPr/>
          <p:nvPr/>
        </p:nvSpPr>
        <p:spPr>
          <a:xfrm rot="5400000">
            <a:off x="6054615" y="2917796"/>
            <a:ext cx="317106" cy="317106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橢圓 14"/>
          <p:cNvSpPr/>
          <p:nvPr/>
        </p:nvSpPr>
        <p:spPr>
          <a:xfrm rot="5400000">
            <a:off x="6041038" y="3575780"/>
            <a:ext cx="317106" cy="317106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文字方塊 19"/>
          <p:cNvSpPr txBox="1"/>
          <p:nvPr/>
        </p:nvSpPr>
        <p:spPr>
          <a:xfrm>
            <a:off x="4783287" y="2452632"/>
            <a:ext cx="10089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a-a-a</a:t>
            </a:r>
            <a:endParaRPr lang="zh-TW" altLang="en-US" sz="2400" dirty="0"/>
          </a:p>
        </p:txBody>
      </p:sp>
      <p:sp>
        <p:nvSpPr>
          <p:cNvPr id="21" name="文字方塊 20"/>
          <p:cNvSpPr txBox="1"/>
          <p:nvPr/>
        </p:nvSpPr>
        <p:spPr>
          <a:xfrm>
            <a:off x="4792600" y="2876982"/>
            <a:ext cx="10089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a-a-b</a:t>
            </a:r>
            <a:endParaRPr lang="zh-TW" altLang="en-US" sz="2400" dirty="0"/>
          </a:p>
        </p:txBody>
      </p:sp>
      <p:sp>
        <p:nvSpPr>
          <p:cNvPr id="23" name="文字方塊 22"/>
          <p:cNvSpPr txBox="1"/>
          <p:nvPr/>
        </p:nvSpPr>
        <p:spPr>
          <a:xfrm>
            <a:off x="4791200" y="4866743"/>
            <a:ext cx="10089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p-p-l</a:t>
            </a:r>
            <a:endParaRPr lang="zh-TW" altLang="en-US" sz="2400" dirty="0"/>
          </a:p>
        </p:txBody>
      </p:sp>
      <p:sp>
        <p:nvSpPr>
          <p:cNvPr id="24" name="文字方塊 23"/>
          <p:cNvSpPr txBox="1"/>
          <p:nvPr/>
        </p:nvSpPr>
        <p:spPr>
          <a:xfrm>
            <a:off x="7005626" y="3892486"/>
            <a:ext cx="19864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/>
              <a:t>26 X 26 X 26</a:t>
            </a:r>
            <a:endParaRPr lang="zh-TW" altLang="en-US" sz="2800" b="1" dirty="0"/>
          </a:p>
        </p:txBody>
      </p:sp>
      <p:sp>
        <p:nvSpPr>
          <p:cNvPr id="25" name="文字方塊 24"/>
          <p:cNvSpPr txBox="1"/>
          <p:nvPr/>
        </p:nvSpPr>
        <p:spPr>
          <a:xfrm rot="5400000">
            <a:off x="5102041" y="3155994"/>
            <a:ext cx="3615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/>
              <a:t>…</a:t>
            </a:r>
            <a:endParaRPr lang="zh-TW" altLang="en-US" sz="2800" b="1" dirty="0"/>
          </a:p>
        </p:txBody>
      </p:sp>
      <p:sp>
        <p:nvSpPr>
          <p:cNvPr id="26" name="文字方塊 25"/>
          <p:cNvSpPr txBox="1"/>
          <p:nvPr/>
        </p:nvSpPr>
        <p:spPr>
          <a:xfrm rot="5400000">
            <a:off x="5100079" y="3789502"/>
            <a:ext cx="3615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/>
              <a:t>…</a:t>
            </a:r>
            <a:endParaRPr lang="zh-TW" altLang="en-US" sz="2800" b="1" dirty="0"/>
          </a:p>
        </p:txBody>
      </p:sp>
      <p:sp>
        <p:nvSpPr>
          <p:cNvPr id="27" name="文字方塊 26"/>
          <p:cNvSpPr txBox="1"/>
          <p:nvPr/>
        </p:nvSpPr>
        <p:spPr>
          <a:xfrm>
            <a:off x="4792600" y="3477388"/>
            <a:ext cx="10089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a-p-p</a:t>
            </a:r>
            <a:endParaRPr lang="zh-TW" altLang="en-US" sz="2400" dirty="0"/>
          </a:p>
        </p:txBody>
      </p:sp>
      <p:sp>
        <p:nvSpPr>
          <p:cNvPr id="28" name="文字方塊 27"/>
          <p:cNvSpPr txBox="1"/>
          <p:nvPr/>
        </p:nvSpPr>
        <p:spPr>
          <a:xfrm rot="5400000">
            <a:off x="5092256" y="5237147"/>
            <a:ext cx="3615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/>
              <a:t>…</a:t>
            </a:r>
            <a:endParaRPr lang="zh-TW" altLang="en-US" sz="2800" b="1" dirty="0"/>
          </a:p>
        </p:txBody>
      </p:sp>
      <p:sp>
        <p:nvSpPr>
          <p:cNvPr id="29" name="文字方塊 28"/>
          <p:cNvSpPr txBox="1"/>
          <p:nvPr/>
        </p:nvSpPr>
        <p:spPr>
          <a:xfrm>
            <a:off x="4811754" y="4193141"/>
            <a:ext cx="10089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p-l-e</a:t>
            </a:r>
            <a:endParaRPr lang="zh-TW" altLang="en-US" sz="2400" dirty="0"/>
          </a:p>
        </p:txBody>
      </p:sp>
      <p:sp>
        <p:nvSpPr>
          <p:cNvPr id="30" name="文字方塊 29"/>
          <p:cNvSpPr txBox="1"/>
          <p:nvPr/>
        </p:nvSpPr>
        <p:spPr>
          <a:xfrm rot="5400000">
            <a:off x="5096989" y="4502360"/>
            <a:ext cx="3615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/>
              <a:t>…</a:t>
            </a:r>
            <a:endParaRPr lang="zh-TW" altLang="en-US" sz="2800" b="1" dirty="0"/>
          </a:p>
        </p:txBody>
      </p:sp>
      <p:sp>
        <p:nvSpPr>
          <p:cNvPr id="33" name="文字方塊 32"/>
          <p:cNvSpPr txBox="1"/>
          <p:nvPr/>
        </p:nvSpPr>
        <p:spPr>
          <a:xfrm rot="5400000">
            <a:off x="6132400" y="3128272"/>
            <a:ext cx="3615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/>
              <a:t>…</a:t>
            </a:r>
            <a:endParaRPr lang="zh-TW" altLang="en-US" sz="2800" b="1" dirty="0"/>
          </a:p>
        </p:txBody>
      </p:sp>
      <p:sp>
        <p:nvSpPr>
          <p:cNvPr id="34" name="文字方塊 33"/>
          <p:cNvSpPr txBox="1"/>
          <p:nvPr/>
        </p:nvSpPr>
        <p:spPr>
          <a:xfrm rot="5400000">
            <a:off x="6127473" y="3811670"/>
            <a:ext cx="3615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/>
              <a:t>…</a:t>
            </a:r>
            <a:endParaRPr lang="zh-TW" altLang="en-US" sz="2800" b="1" dirty="0"/>
          </a:p>
        </p:txBody>
      </p:sp>
      <p:sp>
        <p:nvSpPr>
          <p:cNvPr id="35" name="文字方塊 34"/>
          <p:cNvSpPr txBox="1"/>
          <p:nvPr/>
        </p:nvSpPr>
        <p:spPr>
          <a:xfrm rot="5400000">
            <a:off x="6118022" y="5171051"/>
            <a:ext cx="3615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/>
              <a:t>…</a:t>
            </a:r>
            <a:endParaRPr lang="zh-TW" altLang="en-US" sz="2800" b="1" dirty="0"/>
          </a:p>
        </p:txBody>
      </p:sp>
      <p:sp>
        <p:nvSpPr>
          <p:cNvPr id="36" name="文字方塊 35"/>
          <p:cNvSpPr txBox="1"/>
          <p:nvPr/>
        </p:nvSpPr>
        <p:spPr>
          <a:xfrm rot="5400000">
            <a:off x="6111118" y="4485703"/>
            <a:ext cx="3615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/>
              <a:t>…</a:t>
            </a:r>
            <a:endParaRPr lang="zh-TW" altLang="en-US" sz="2800" b="1" dirty="0"/>
          </a:p>
        </p:txBody>
      </p:sp>
      <p:sp>
        <p:nvSpPr>
          <p:cNvPr id="37" name="橢圓 36"/>
          <p:cNvSpPr/>
          <p:nvPr/>
        </p:nvSpPr>
        <p:spPr>
          <a:xfrm rot="5400000">
            <a:off x="6041038" y="4261128"/>
            <a:ext cx="317106" cy="317106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橢圓 37"/>
          <p:cNvSpPr/>
          <p:nvPr/>
        </p:nvSpPr>
        <p:spPr>
          <a:xfrm rot="5400000">
            <a:off x="6018930" y="4939022"/>
            <a:ext cx="317106" cy="317106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文字方塊 38"/>
          <p:cNvSpPr txBox="1"/>
          <p:nvPr/>
        </p:nvSpPr>
        <p:spPr>
          <a:xfrm>
            <a:off x="6025230" y="3495984"/>
            <a:ext cx="3758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>
                <a:solidFill>
                  <a:srgbClr val="FF0000"/>
                </a:solidFill>
              </a:rPr>
              <a:t>1</a:t>
            </a:r>
            <a:endParaRPr lang="zh-TW" altLang="en-US" sz="2400" b="1" dirty="0">
              <a:solidFill>
                <a:srgbClr val="FF0000"/>
              </a:solidFill>
            </a:endParaRPr>
          </a:p>
        </p:txBody>
      </p:sp>
      <p:sp>
        <p:nvSpPr>
          <p:cNvPr id="40" name="文字方塊 39"/>
          <p:cNvSpPr txBox="1"/>
          <p:nvPr/>
        </p:nvSpPr>
        <p:spPr>
          <a:xfrm>
            <a:off x="6022837" y="4194205"/>
            <a:ext cx="3758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>
                <a:solidFill>
                  <a:srgbClr val="00B050"/>
                </a:solidFill>
              </a:rPr>
              <a:t>1</a:t>
            </a:r>
            <a:endParaRPr lang="zh-TW" altLang="en-US" sz="2400" b="1" dirty="0">
              <a:solidFill>
                <a:srgbClr val="00B050"/>
              </a:solidFill>
            </a:endParaRPr>
          </a:p>
        </p:txBody>
      </p:sp>
      <p:sp>
        <p:nvSpPr>
          <p:cNvPr id="41" name="文字方塊 40"/>
          <p:cNvSpPr txBox="1"/>
          <p:nvPr/>
        </p:nvSpPr>
        <p:spPr>
          <a:xfrm>
            <a:off x="6022837" y="4882535"/>
            <a:ext cx="3758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>
                <a:solidFill>
                  <a:srgbClr val="0000FF"/>
                </a:solidFill>
              </a:rPr>
              <a:t>1</a:t>
            </a:r>
            <a:endParaRPr lang="zh-TW" altLang="en-US" sz="2400" b="1" dirty="0">
              <a:solidFill>
                <a:srgbClr val="0000FF"/>
              </a:solidFill>
            </a:endParaRPr>
          </a:p>
        </p:txBody>
      </p:sp>
      <p:sp>
        <p:nvSpPr>
          <p:cNvPr id="42" name="文字方塊 41"/>
          <p:cNvSpPr txBox="1"/>
          <p:nvPr/>
        </p:nvSpPr>
        <p:spPr>
          <a:xfrm>
            <a:off x="6028564" y="2445216"/>
            <a:ext cx="3758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43" name="文字方塊 42"/>
          <p:cNvSpPr txBox="1"/>
          <p:nvPr/>
        </p:nvSpPr>
        <p:spPr>
          <a:xfrm>
            <a:off x="6039876" y="2863119"/>
            <a:ext cx="3758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44" name="左大括弧 43"/>
          <p:cNvSpPr/>
          <p:nvPr/>
        </p:nvSpPr>
        <p:spPr>
          <a:xfrm flipH="1">
            <a:off x="6600580" y="2445216"/>
            <a:ext cx="315722" cy="3377064"/>
          </a:xfrm>
          <a:prstGeom prst="leftBrace">
            <a:avLst>
              <a:gd name="adj1" fmla="val 104874"/>
              <a:gd name="adj2" fmla="val 50000"/>
            </a:avLst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5333586" y="1690689"/>
            <a:ext cx="224215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b="1" i="1" u="sng" dirty="0"/>
              <a:t>Word hashing</a:t>
            </a:r>
            <a:endParaRPr lang="zh-TW" altLang="en-US" sz="2800" b="1" i="1" u="sng" dirty="0"/>
          </a:p>
        </p:txBody>
      </p:sp>
      <p:sp>
        <p:nvSpPr>
          <p:cNvPr id="45" name="矩形 44"/>
          <p:cNvSpPr/>
          <p:nvPr/>
        </p:nvSpPr>
        <p:spPr>
          <a:xfrm>
            <a:off x="561948" y="1681166"/>
            <a:ext cx="365952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b="1" i="1" u="sng" dirty="0"/>
              <a:t>Dimension for “Other”</a:t>
            </a:r>
            <a:endParaRPr lang="zh-TW" altLang="en-US" sz="2800" b="1" i="1" u="sng" dirty="0"/>
          </a:p>
        </p:txBody>
      </p:sp>
      <p:sp>
        <p:nvSpPr>
          <p:cNvPr id="46" name="文字方塊 45"/>
          <p:cNvSpPr txBox="1"/>
          <p:nvPr/>
        </p:nvSpPr>
        <p:spPr>
          <a:xfrm>
            <a:off x="2308384" y="6050375"/>
            <a:ext cx="22636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w = “</a:t>
            </a:r>
            <a:r>
              <a:rPr lang="en-US" altLang="zh-TW" sz="2400" dirty="0" err="1"/>
              <a:t>Sauron</a:t>
            </a:r>
            <a:r>
              <a:rPr lang="en-US" altLang="zh-TW" sz="2400" dirty="0"/>
              <a:t>” </a:t>
            </a:r>
            <a:endParaRPr lang="zh-TW" altLang="en-US" sz="2400" dirty="0"/>
          </a:p>
        </p:txBody>
      </p:sp>
      <p:grpSp>
        <p:nvGrpSpPr>
          <p:cNvPr id="63" name="群組 62"/>
          <p:cNvGrpSpPr/>
          <p:nvPr/>
        </p:nvGrpSpPr>
        <p:grpSpPr>
          <a:xfrm>
            <a:off x="2179631" y="2474309"/>
            <a:ext cx="594445" cy="3108147"/>
            <a:chOff x="5573899" y="1757769"/>
            <a:chExt cx="594445" cy="3108147"/>
          </a:xfrm>
        </p:grpSpPr>
        <p:grpSp>
          <p:nvGrpSpPr>
            <p:cNvPr id="71" name="群組 70"/>
            <p:cNvGrpSpPr/>
            <p:nvPr/>
          </p:nvGrpSpPr>
          <p:grpSpPr>
            <a:xfrm>
              <a:off x="5573899" y="1757769"/>
              <a:ext cx="594445" cy="3108147"/>
              <a:chOff x="5720499" y="4355529"/>
              <a:chExt cx="594445" cy="3108147"/>
            </a:xfrm>
          </p:grpSpPr>
          <p:grpSp>
            <p:nvGrpSpPr>
              <p:cNvPr id="74" name="群組 73"/>
              <p:cNvGrpSpPr/>
              <p:nvPr/>
            </p:nvGrpSpPr>
            <p:grpSpPr>
              <a:xfrm rot="5400000">
                <a:off x="4463648" y="5612380"/>
                <a:ext cx="3108147" cy="594445"/>
                <a:chOff x="-1832609" y="4494767"/>
                <a:chExt cx="4854734" cy="928487"/>
              </a:xfrm>
            </p:grpSpPr>
            <p:sp>
              <p:nvSpPr>
                <p:cNvPr id="76" name="矩形 75"/>
                <p:cNvSpPr/>
                <p:nvPr/>
              </p:nvSpPr>
              <p:spPr>
                <a:xfrm>
                  <a:off x="-1832609" y="4713637"/>
                  <a:ext cx="4854734" cy="709617"/>
                </a:xfrm>
                <a:prstGeom prst="rect">
                  <a:avLst/>
                </a:prstGeom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77" name="橢圓 76"/>
                <p:cNvSpPr/>
                <p:nvPr/>
              </p:nvSpPr>
              <p:spPr>
                <a:xfrm>
                  <a:off x="-1671298" y="4820782"/>
                  <a:ext cx="495300" cy="495300"/>
                </a:xfrm>
                <a:prstGeom prst="ellipse">
                  <a:avLst/>
                </a:prstGeom>
              </p:spPr>
              <p:style>
                <a:lnRef idx="0">
                  <a:schemeClr val="accent6"/>
                </a:lnRef>
                <a:fillRef idx="3">
                  <a:schemeClr val="accent6"/>
                </a:fillRef>
                <a:effectRef idx="3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78" name="橢圓 77"/>
                <p:cNvSpPr/>
                <p:nvPr/>
              </p:nvSpPr>
              <p:spPr>
                <a:xfrm>
                  <a:off x="-966448" y="4820782"/>
                  <a:ext cx="495300" cy="495300"/>
                </a:xfrm>
                <a:prstGeom prst="ellipse">
                  <a:avLst/>
                </a:prstGeom>
              </p:spPr>
              <p:style>
                <a:lnRef idx="0">
                  <a:schemeClr val="accent6"/>
                </a:lnRef>
                <a:fillRef idx="3">
                  <a:schemeClr val="accent6"/>
                </a:fillRef>
                <a:effectRef idx="3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79" name="文字方塊 78"/>
                <p:cNvSpPr txBox="1"/>
                <p:nvPr/>
              </p:nvSpPr>
              <p:spPr>
                <a:xfrm>
                  <a:off x="1782914" y="4494767"/>
                  <a:ext cx="662543" cy="81723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TW" sz="2800" b="1" dirty="0"/>
                    <a:t>…</a:t>
                  </a:r>
                  <a:endParaRPr lang="zh-TW" altLang="en-US" sz="2800" b="1" dirty="0"/>
                </a:p>
              </p:txBody>
            </p:sp>
          </p:grpSp>
          <p:sp>
            <p:nvSpPr>
              <p:cNvPr id="75" name="橢圓 74"/>
              <p:cNvSpPr/>
              <p:nvPr/>
            </p:nvSpPr>
            <p:spPr>
              <a:xfrm rot="5400000">
                <a:off x="5789104" y="5354358"/>
                <a:ext cx="317106" cy="317107"/>
              </a:xfrm>
              <a:prstGeom prst="ellipse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72" name="橢圓 71"/>
            <p:cNvSpPr/>
            <p:nvPr/>
          </p:nvSpPr>
          <p:spPr>
            <a:xfrm rot="5400000">
              <a:off x="5642504" y="3213561"/>
              <a:ext cx="317106" cy="317107"/>
            </a:xfrm>
            <a:prstGeom prst="ellipse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3" name="橢圓 72"/>
            <p:cNvSpPr/>
            <p:nvPr/>
          </p:nvSpPr>
          <p:spPr>
            <a:xfrm rot="5400000">
              <a:off x="5649614" y="3672267"/>
              <a:ext cx="317106" cy="317107"/>
            </a:xfrm>
            <a:prstGeom prst="ellipse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64" name="文字方塊 63"/>
          <p:cNvSpPr txBox="1"/>
          <p:nvPr/>
        </p:nvSpPr>
        <p:spPr>
          <a:xfrm>
            <a:off x="1246631" y="2474308"/>
            <a:ext cx="9443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2400" dirty="0"/>
              <a:t>apple</a:t>
            </a:r>
            <a:endParaRPr lang="zh-TW" altLang="en-US" sz="2400" dirty="0"/>
          </a:p>
        </p:txBody>
      </p:sp>
      <p:sp>
        <p:nvSpPr>
          <p:cNvPr id="65" name="文字方塊 64"/>
          <p:cNvSpPr txBox="1"/>
          <p:nvPr/>
        </p:nvSpPr>
        <p:spPr>
          <a:xfrm>
            <a:off x="1438998" y="2894690"/>
            <a:ext cx="7402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2400" dirty="0"/>
              <a:t>bag</a:t>
            </a:r>
            <a:endParaRPr lang="zh-TW" altLang="en-US" sz="2400" dirty="0"/>
          </a:p>
        </p:txBody>
      </p:sp>
      <p:sp>
        <p:nvSpPr>
          <p:cNvPr id="66" name="文字方塊 65"/>
          <p:cNvSpPr txBox="1"/>
          <p:nvPr/>
        </p:nvSpPr>
        <p:spPr>
          <a:xfrm>
            <a:off x="1467607" y="3363521"/>
            <a:ext cx="7402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2400" dirty="0"/>
              <a:t>cat</a:t>
            </a:r>
            <a:endParaRPr lang="zh-TW" altLang="en-US" sz="2400" dirty="0"/>
          </a:p>
        </p:txBody>
      </p:sp>
      <p:sp>
        <p:nvSpPr>
          <p:cNvPr id="67" name="文字方塊 66"/>
          <p:cNvSpPr txBox="1"/>
          <p:nvPr/>
        </p:nvSpPr>
        <p:spPr>
          <a:xfrm>
            <a:off x="1473504" y="3821626"/>
            <a:ext cx="7402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2400" dirty="0"/>
              <a:t>dog</a:t>
            </a:r>
            <a:endParaRPr lang="zh-TW" altLang="en-US" sz="2400" dirty="0"/>
          </a:p>
        </p:txBody>
      </p:sp>
      <p:sp>
        <p:nvSpPr>
          <p:cNvPr id="68" name="橢圓 67"/>
          <p:cNvSpPr/>
          <p:nvPr/>
        </p:nvSpPr>
        <p:spPr>
          <a:xfrm rot="5400000">
            <a:off x="2248210" y="5202274"/>
            <a:ext cx="317106" cy="317107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9" name="文字方塊 68"/>
          <p:cNvSpPr txBox="1"/>
          <p:nvPr/>
        </p:nvSpPr>
        <p:spPr>
          <a:xfrm>
            <a:off x="875402" y="4304880"/>
            <a:ext cx="1344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2400" dirty="0"/>
              <a:t>elephant</a:t>
            </a:r>
            <a:endParaRPr lang="zh-TW" altLang="en-US" sz="2400" dirty="0"/>
          </a:p>
        </p:txBody>
      </p:sp>
      <p:sp>
        <p:nvSpPr>
          <p:cNvPr id="70" name="文字方塊 69"/>
          <p:cNvSpPr txBox="1"/>
          <p:nvPr/>
        </p:nvSpPr>
        <p:spPr>
          <a:xfrm>
            <a:off x="895956" y="5140439"/>
            <a:ext cx="12916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2400" dirty="0"/>
              <a:t>“other”</a:t>
            </a:r>
            <a:endParaRPr lang="zh-TW" altLang="en-US" sz="2400" dirty="0"/>
          </a:p>
        </p:txBody>
      </p:sp>
      <p:sp>
        <p:nvSpPr>
          <p:cNvPr id="80" name="文字方塊 79"/>
          <p:cNvSpPr txBox="1"/>
          <p:nvPr/>
        </p:nvSpPr>
        <p:spPr>
          <a:xfrm>
            <a:off x="2682720" y="2518112"/>
            <a:ext cx="304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81" name="文字方塊 80"/>
          <p:cNvSpPr txBox="1"/>
          <p:nvPr/>
        </p:nvSpPr>
        <p:spPr>
          <a:xfrm>
            <a:off x="2682720" y="2968079"/>
            <a:ext cx="304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82" name="文字方塊 81"/>
          <p:cNvSpPr txBox="1"/>
          <p:nvPr/>
        </p:nvSpPr>
        <p:spPr>
          <a:xfrm>
            <a:off x="2682720" y="3414274"/>
            <a:ext cx="304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83" name="文字方塊 82"/>
          <p:cNvSpPr txBox="1"/>
          <p:nvPr/>
        </p:nvSpPr>
        <p:spPr>
          <a:xfrm>
            <a:off x="2682720" y="3835487"/>
            <a:ext cx="304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84" name="文字方塊 83"/>
          <p:cNvSpPr txBox="1"/>
          <p:nvPr/>
        </p:nvSpPr>
        <p:spPr>
          <a:xfrm>
            <a:off x="2691178" y="4301007"/>
            <a:ext cx="304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85" name="文字方塊 84"/>
          <p:cNvSpPr txBox="1"/>
          <p:nvPr/>
        </p:nvSpPr>
        <p:spPr>
          <a:xfrm>
            <a:off x="2648822" y="5143460"/>
            <a:ext cx="304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57" name="文字方塊 56"/>
          <p:cNvSpPr txBox="1"/>
          <p:nvPr/>
        </p:nvSpPr>
        <p:spPr>
          <a:xfrm>
            <a:off x="272025" y="6084841"/>
            <a:ext cx="22636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w = “Gandalf” </a:t>
            </a:r>
            <a:endParaRPr lang="zh-TW" altLang="en-US" sz="2400" dirty="0"/>
          </a:p>
        </p:txBody>
      </p:sp>
      <p:cxnSp>
        <p:nvCxnSpPr>
          <p:cNvPr id="4" name="直線單箭頭接點 3"/>
          <p:cNvCxnSpPr/>
          <p:nvPr/>
        </p:nvCxnSpPr>
        <p:spPr>
          <a:xfrm flipV="1">
            <a:off x="1513680" y="5340411"/>
            <a:ext cx="900113" cy="81171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單箭頭接點 60"/>
          <p:cNvCxnSpPr/>
          <p:nvPr/>
        </p:nvCxnSpPr>
        <p:spPr>
          <a:xfrm flipH="1" flipV="1">
            <a:off x="2439569" y="5360827"/>
            <a:ext cx="311965" cy="80015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接點 8"/>
          <p:cNvCxnSpPr/>
          <p:nvPr/>
        </p:nvCxnSpPr>
        <p:spPr>
          <a:xfrm>
            <a:off x="7721234" y="5797312"/>
            <a:ext cx="55523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線接點 85"/>
          <p:cNvCxnSpPr/>
          <p:nvPr/>
        </p:nvCxnSpPr>
        <p:spPr>
          <a:xfrm>
            <a:off x="7893310" y="5855107"/>
            <a:ext cx="555237" cy="0"/>
          </a:xfrm>
          <a:prstGeom prst="line">
            <a:avLst/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線接點 86"/>
          <p:cNvCxnSpPr/>
          <p:nvPr/>
        </p:nvCxnSpPr>
        <p:spPr>
          <a:xfrm>
            <a:off x="8142352" y="5914483"/>
            <a:ext cx="544447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9EFA0-3966-4D15-8C7E-765B7BB5697B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 animBg="1"/>
      <p:bldP spid="13" grpId="0" animBg="1"/>
      <p:bldP spid="14" grpId="0" animBg="1"/>
      <p:bldP spid="15" grpId="0" animBg="1"/>
      <p:bldP spid="20" grpId="0"/>
      <p:bldP spid="21" grpId="0"/>
      <p:bldP spid="23" grpId="0"/>
      <p:bldP spid="24" grpId="0"/>
      <p:bldP spid="25" grpId="0"/>
      <p:bldP spid="26" grpId="0"/>
      <p:bldP spid="27" grpId="0"/>
      <p:bldP spid="28" grpId="0"/>
      <p:bldP spid="29" grpId="0"/>
      <p:bldP spid="30" grpId="0"/>
      <p:bldP spid="33" grpId="0"/>
      <p:bldP spid="34" grpId="0"/>
      <p:bldP spid="35" grpId="0"/>
      <p:bldP spid="36" grpId="0"/>
      <p:bldP spid="37" grpId="0" animBg="1"/>
      <p:bldP spid="38" grpId="0" animBg="1"/>
      <p:bldP spid="39" grpId="0"/>
      <p:bldP spid="40" grpId="0"/>
      <p:bldP spid="41" grpId="0"/>
      <p:bldP spid="42" grpId="0"/>
      <p:bldP spid="43" grpId="0"/>
      <p:bldP spid="44" grpId="0" animBg="1"/>
      <p:bldP spid="46" grpId="0"/>
      <p:bldP spid="64" grpId="0"/>
      <p:bldP spid="65" grpId="0"/>
      <p:bldP spid="66" grpId="0"/>
      <p:bldP spid="67" grpId="0"/>
      <p:bldP spid="68" grpId="0" animBg="1"/>
      <p:bldP spid="69" grpId="0"/>
      <p:bldP spid="70" grpId="0"/>
      <p:bldP spid="80" grpId="0"/>
      <p:bldP spid="81" grpId="0"/>
      <p:bldP spid="82" grpId="0"/>
      <p:bldP spid="83" grpId="0"/>
      <p:bldP spid="84" grpId="0"/>
      <p:bldP spid="85" grpId="0"/>
      <p:bldP spid="57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Many to Many (No Limitation)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dirty="0"/>
              <a:t>Both input and output are both sequences </a:t>
            </a:r>
            <a:r>
              <a:rPr lang="en-US" altLang="zh-TW" sz="2400" b="1" i="1" u="sng" dirty="0"/>
              <a:t>with different lengths</a:t>
            </a:r>
            <a:r>
              <a:rPr lang="en-US" altLang="zh-TW" sz="2400" dirty="0"/>
              <a:t>. → </a:t>
            </a:r>
            <a:r>
              <a:rPr lang="en-US" altLang="zh-TW" sz="2400" b="1" i="1" u="sng" dirty="0"/>
              <a:t>Sequence to sequence learning</a:t>
            </a:r>
            <a:endParaRPr lang="en-US" altLang="zh-TW" sz="2400" b="1" i="1" u="sng" dirty="0"/>
          </a:p>
          <a:p>
            <a:pPr lvl="1"/>
            <a:r>
              <a:rPr lang="en-US" altLang="zh-TW" dirty="0"/>
              <a:t>E.g. </a:t>
            </a:r>
            <a:r>
              <a:rPr lang="en-US" altLang="zh-TW" b="1" i="1" u="sng" dirty="0"/>
              <a:t>Machine Translation</a:t>
            </a:r>
            <a:r>
              <a:rPr lang="en-US" altLang="zh-TW" b="1" dirty="0"/>
              <a:t> </a:t>
            </a:r>
            <a:r>
              <a:rPr lang="en-US" altLang="zh-TW" dirty="0"/>
              <a:t>(machine learning→</a:t>
            </a:r>
            <a:r>
              <a:rPr lang="zh-TW" altLang="en-US" dirty="0"/>
              <a:t>機器學習</a:t>
            </a:r>
            <a:r>
              <a:rPr lang="en-US" altLang="zh-TW" dirty="0"/>
              <a:t>)</a:t>
            </a:r>
            <a:endParaRPr lang="zh-TW" altLang="en-US" dirty="0"/>
          </a:p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1500" y="3047672"/>
            <a:ext cx="7943850" cy="360997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5127157" y="180460"/>
            <a:ext cx="39031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https://arxiv.org/pdf/1612.01744v1.pdf</a:t>
            </a:r>
            <a:endParaRPr lang="zh-TW" altLang="en-US" dirty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Beyond Sequence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Syntactic parsing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311703"/>
            <a:ext cx="7539659" cy="1804017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36734"/>
            <a:ext cx="9144000" cy="427213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483706" y="5853797"/>
            <a:ext cx="84350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latin typeface="Lucida Grande"/>
              </a:rPr>
              <a:t>Oriol </a:t>
            </a:r>
            <a:r>
              <a:rPr lang="en-US" altLang="zh-TW" dirty="0" err="1">
                <a:latin typeface="Lucida Grande"/>
              </a:rPr>
              <a:t>Vinyals</a:t>
            </a:r>
            <a:r>
              <a:rPr lang="en-US" altLang="zh-TW" dirty="0">
                <a:solidFill>
                  <a:srgbClr val="000000"/>
                </a:solidFill>
                <a:latin typeface="Lucida Grande"/>
              </a:rPr>
              <a:t>, </a:t>
            </a:r>
            <a:r>
              <a:rPr lang="en-US" altLang="zh-TW" dirty="0">
                <a:latin typeface="Lucida Grande"/>
              </a:rPr>
              <a:t>Lukasz Kaiser</a:t>
            </a:r>
            <a:r>
              <a:rPr lang="en-US" altLang="zh-TW" dirty="0">
                <a:solidFill>
                  <a:srgbClr val="000000"/>
                </a:solidFill>
                <a:latin typeface="Lucida Grande"/>
              </a:rPr>
              <a:t>, </a:t>
            </a:r>
            <a:r>
              <a:rPr lang="en-US" altLang="zh-TW" dirty="0">
                <a:latin typeface="Lucida Grande"/>
              </a:rPr>
              <a:t>Terry Koo</a:t>
            </a:r>
            <a:r>
              <a:rPr lang="en-US" altLang="zh-TW" dirty="0">
                <a:solidFill>
                  <a:srgbClr val="000000"/>
                </a:solidFill>
                <a:latin typeface="Lucida Grande"/>
              </a:rPr>
              <a:t>, </a:t>
            </a:r>
            <a:r>
              <a:rPr lang="en-US" altLang="zh-TW" dirty="0">
                <a:latin typeface="Lucida Grande"/>
              </a:rPr>
              <a:t>Slav Petrov</a:t>
            </a:r>
            <a:r>
              <a:rPr lang="en-US" altLang="zh-TW" dirty="0">
                <a:solidFill>
                  <a:srgbClr val="000000"/>
                </a:solidFill>
                <a:latin typeface="Lucida Grande"/>
              </a:rPr>
              <a:t>, </a:t>
            </a:r>
            <a:r>
              <a:rPr lang="en-US" altLang="zh-TW" dirty="0">
                <a:latin typeface="Lucida Grande"/>
              </a:rPr>
              <a:t>Ilya </a:t>
            </a:r>
            <a:r>
              <a:rPr lang="en-US" altLang="zh-TW" dirty="0" err="1">
                <a:latin typeface="Lucida Grande"/>
              </a:rPr>
              <a:t>Sutskever</a:t>
            </a:r>
            <a:r>
              <a:rPr lang="en-US" altLang="zh-TW" dirty="0">
                <a:solidFill>
                  <a:srgbClr val="000000"/>
                </a:solidFill>
                <a:latin typeface="Lucida Grande"/>
              </a:rPr>
              <a:t>, </a:t>
            </a:r>
            <a:r>
              <a:rPr lang="en-US" altLang="zh-TW" dirty="0">
                <a:latin typeface="Lucida Grande"/>
              </a:rPr>
              <a:t>Geoffrey Hinton, Grammar as a Foreign Language, </a:t>
            </a:r>
            <a:r>
              <a:rPr lang="en-US" altLang="zh-TW" dirty="0"/>
              <a:t>NIPS 2015</a:t>
            </a:r>
            <a:endParaRPr lang="en-US" altLang="zh-TW" b="1" dirty="0"/>
          </a:p>
        </p:txBody>
      </p:sp>
      <p:sp>
        <p:nvSpPr>
          <p:cNvPr id="7" name="文字方塊 6"/>
          <p:cNvSpPr txBox="1"/>
          <p:nvPr/>
        </p:nvSpPr>
        <p:spPr>
          <a:xfrm>
            <a:off x="3279498" y="3654055"/>
            <a:ext cx="10866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70C0"/>
                </a:solidFill>
              </a:rPr>
              <a:t>john</a:t>
            </a:r>
            <a:endParaRPr lang="zh-TW" altLang="en-US" sz="2400" dirty="0">
              <a:solidFill>
                <a:srgbClr val="0070C0"/>
              </a:solidFill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4137162" y="3654054"/>
            <a:ext cx="10866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70C0"/>
                </a:solidFill>
              </a:rPr>
              <a:t>has</a:t>
            </a:r>
            <a:endParaRPr lang="zh-TW" altLang="en-US" sz="2400" dirty="0">
              <a:solidFill>
                <a:srgbClr val="0070C0"/>
              </a:solidFill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4994826" y="4029615"/>
            <a:ext cx="10866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70C0"/>
                </a:solidFill>
              </a:rPr>
              <a:t>a</a:t>
            </a:r>
            <a:endParaRPr lang="zh-TW" altLang="en-US" sz="2400" dirty="0">
              <a:solidFill>
                <a:srgbClr val="0070C0"/>
              </a:solidFill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6710154" y="4046470"/>
            <a:ext cx="10866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70C0"/>
                </a:solidFill>
              </a:rPr>
              <a:t>dog</a:t>
            </a:r>
            <a:endParaRPr lang="zh-TW" altLang="en-US" sz="2400" dirty="0">
              <a:solidFill>
                <a:srgbClr val="0070C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Sequence-to-sequence </a:t>
            </a:r>
            <a:br>
              <a:rPr lang="en-US" altLang="zh-TW" dirty="0"/>
            </a:br>
            <a:r>
              <a:rPr lang="en-US" altLang="zh-TW" dirty="0"/>
              <a:t>Auto-encoder - Text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To understand the meaning of a word sequence, the order of the words can not be ignored.</a:t>
            </a:r>
            <a:endParaRPr lang="zh-TW" altLang="en-US" dirty="0"/>
          </a:p>
        </p:txBody>
      </p:sp>
      <p:sp>
        <p:nvSpPr>
          <p:cNvPr id="6" name="矩形 5"/>
          <p:cNvSpPr/>
          <p:nvPr/>
        </p:nvSpPr>
        <p:spPr>
          <a:xfrm>
            <a:off x="406402" y="3164114"/>
            <a:ext cx="6096000" cy="53702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white blood cells destroying an infection</a:t>
            </a:r>
            <a:endParaRPr lang="zh-TW" altLang="en-US" sz="2800" dirty="0"/>
          </a:p>
        </p:txBody>
      </p:sp>
      <p:sp>
        <p:nvSpPr>
          <p:cNvPr id="8" name="矩形 7"/>
          <p:cNvSpPr/>
          <p:nvPr/>
        </p:nvSpPr>
        <p:spPr>
          <a:xfrm>
            <a:off x="406402" y="5314478"/>
            <a:ext cx="6096000" cy="53702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an infection destroying white blood cells</a:t>
            </a:r>
            <a:endParaRPr lang="zh-TW" altLang="en-US" sz="2800" dirty="0"/>
          </a:p>
        </p:txBody>
      </p:sp>
      <p:sp>
        <p:nvSpPr>
          <p:cNvPr id="9" name="文字方塊 8"/>
          <p:cNvSpPr txBox="1"/>
          <p:nvPr/>
        </p:nvSpPr>
        <p:spPr>
          <a:xfrm>
            <a:off x="1344161" y="4221232"/>
            <a:ext cx="44776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exactly the same bag-of-word</a:t>
            </a:r>
            <a:endParaRPr lang="zh-TW" altLang="en-US" sz="2800" dirty="0"/>
          </a:p>
        </p:txBody>
      </p:sp>
      <p:sp>
        <p:nvSpPr>
          <p:cNvPr id="11" name="矩形 10"/>
          <p:cNvSpPr/>
          <p:nvPr/>
        </p:nvSpPr>
        <p:spPr>
          <a:xfrm>
            <a:off x="6945088" y="3164114"/>
            <a:ext cx="1705428" cy="53702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positive</a:t>
            </a:r>
            <a:endParaRPr lang="zh-TW" altLang="en-US" sz="2800" dirty="0"/>
          </a:p>
        </p:txBody>
      </p:sp>
      <p:sp>
        <p:nvSpPr>
          <p:cNvPr id="12" name="矩形 11"/>
          <p:cNvSpPr/>
          <p:nvPr/>
        </p:nvSpPr>
        <p:spPr>
          <a:xfrm>
            <a:off x="6945088" y="5314478"/>
            <a:ext cx="1705428" cy="53702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negative</a:t>
            </a:r>
            <a:endParaRPr lang="zh-TW" altLang="en-US" sz="2800" dirty="0"/>
          </a:p>
        </p:txBody>
      </p:sp>
      <p:sp>
        <p:nvSpPr>
          <p:cNvPr id="10" name="向右箭號 9"/>
          <p:cNvSpPr/>
          <p:nvPr/>
        </p:nvSpPr>
        <p:spPr>
          <a:xfrm>
            <a:off x="6502402" y="3154217"/>
            <a:ext cx="442686" cy="6369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向右箭號 13"/>
          <p:cNvSpPr/>
          <p:nvPr/>
        </p:nvSpPr>
        <p:spPr>
          <a:xfrm>
            <a:off x="6502402" y="5264542"/>
            <a:ext cx="442686" cy="6369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/>
          <p:cNvSpPr txBox="1"/>
          <p:nvPr/>
        </p:nvSpPr>
        <p:spPr>
          <a:xfrm>
            <a:off x="6809922" y="4005788"/>
            <a:ext cx="192767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different</a:t>
            </a:r>
            <a:endParaRPr lang="en-US" altLang="zh-TW" sz="2800" dirty="0"/>
          </a:p>
          <a:p>
            <a:pPr algn="ctr"/>
            <a:r>
              <a:rPr lang="en-US" altLang="zh-TW" sz="2800" dirty="0"/>
              <a:t>meaning</a:t>
            </a:r>
            <a:endParaRPr lang="zh-TW" altLang="en-US" sz="2800" dirty="0"/>
          </a:p>
        </p:txBody>
      </p:sp>
      <p:sp>
        <p:nvSpPr>
          <p:cNvPr id="4" name="向下箭號 3"/>
          <p:cNvSpPr/>
          <p:nvPr/>
        </p:nvSpPr>
        <p:spPr>
          <a:xfrm>
            <a:off x="3454402" y="3777623"/>
            <a:ext cx="742950" cy="430115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向下箭號 14"/>
          <p:cNvSpPr/>
          <p:nvPr/>
        </p:nvSpPr>
        <p:spPr>
          <a:xfrm flipV="1">
            <a:off x="3454402" y="4794388"/>
            <a:ext cx="742950" cy="430115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向下箭號 15"/>
          <p:cNvSpPr/>
          <p:nvPr/>
        </p:nvSpPr>
        <p:spPr>
          <a:xfrm>
            <a:off x="7358744" y="3777624"/>
            <a:ext cx="742950" cy="278102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向下箭號 16"/>
          <p:cNvSpPr/>
          <p:nvPr/>
        </p:nvSpPr>
        <p:spPr>
          <a:xfrm flipV="1">
            <a:off x="7358744" y="4959894"/>
            <a:ext cx="742950" cy="304646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/>
      <p:bldP spid="11" grpId="0" animBg="1"/>
      <p:bldP spid="12" grpId="0" animBg="1"/>
      <p:bldP spid="10" grpId="0" animBg="1"/>
      <p:bldP spid="14" grpId="0" animBg="1"/>
      <p:bldP spid="13" grpId="0"/>
      <p:bldP spid="4" grpId="0" animBg="1"/>
      <p:bldP spid="15" grpId="0" animBg="1"/>
      <p:bldP spid="16" grpId="0" animBg="1"/>
      <p:bldP spid="17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Sequence-to-sequence </a:t>
            </a:r>
            <a:br>
              <a:rPr lang="en-US" altLang="zh-TW" dirty="0"/>
            </a:br>
            <a:r>
              <a:rPr lang="en-US" altLang="zh-TW" dirty="0"/>
              <a:t>Auto-encoder - Text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2911" y="2110131"/>
            <a:ext cx="8258175" cy="332422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7067551" y="3830638"/>
            <a:ext cx="685800" cy="4762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247649" y="5853797"/>
            <a:ext cx="86487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rgbClr val="222222"/>
                </a:solidFill>
                <a:latin typeface="Arial" panose="020B0604020202020204" pitchFamily="34" charset="0"/>
              </a:rPr>
              <a:t>Li, </a:t>
            </a:r>
            <a:r>
              <a:rPr lang="en-US" altLang="zh-TW" dirty="0" err="1">
                <a:solidFill>
                  <a:srgbClr val="222222"/>
                </a:solidFill>
                <a:latin typeface="Arial" panose="020B0604020202020204" pitchFamily="34" charset="0"/>
              </a:rPr>
              <a:t>Jiwei</a:t>
            </a:r>
            <a:r>
              <a:rPr lang="en-US" altLang="zh-TW" dirty="0">
                <a:solidFill>
                  <a:srgbClr val="222222"/>
                </a:solidFill>
                <a:latin typeface="Arial" panose="020B0604020202020204" pitchFamily="34" charset="0"/>
              </a:rPr>
              <a:t>, Minh-Thang Luong, and Dan </a:t>
            </a:r>
            <a:r>
              <a:rPr lang="en-US" altLang="zh-TW" dirty="0" err="1">
                <a:solidFill>
                  <a:srgbClr val="222222"/>
                </a:solidFill>
                <a:latin typeface="Arial" panose="020B0604020202020204" pitchFamily="34" charset="0"/>
              </a:rPr>
              <a:t>Jurafsky</a:t>
            </a:r>
            <a:r>
              <a:rPr lang="en-US" altLang="zh-TW" dirty="0">
                <a:solidFill>
                  <a:srgbClr val="222222"/>
                </a:solidFill>
                <a:latin typeface="Arial" panose="020B0604020202020204" pitchFamily="34" charset="0"/>
              </a:rPr>
              <a:t>. "A hierarchical neural </a:t>
            </a:r>
            <a:r>
              <a:rPr lang="en-US" altLang="zh-TW" dirty="0" err="1">
                <a:solidFill>
                  <a:srgbClr val="222222"/>
                </a:solidFill>
                <a:latin typeface="Arial" panose="020B0604020202020204" pitchFamily="34" charset="0"/>
              </a:rPr>
              <a:t>autoencoder</a:t>
            </a:r>
            <a:r>
              <a:rPr lang="en-US" altLang="zh-TW" dirty="0">
                <a:solidFill>
                  <a:srgbClr val="222222"/>
                </a:solidFill>
                <a:latin typeface="Arial" panose="020B0604020202020204" pitchFamily="34" charset="0"/>
              </a:rPr>
              <a:t> for paragraphs and documents." </a:t>
            </a:r>
            <a:r>
              <a:rPr lang="en-US" altLang="zh-TW" i="1" dirty="0" err="1">
                <a:solidFill>
                  <a:srgbClr val="222222"/>
                </a:solidFill>
                <a:latin typeface="Arial" panose="020B0604020202020204" pitchFamily="34" charset="0"/>
              </a:rPr>
              <a:t>arXiv</a:t>
            </a:r>
            <a:r>
              <a:rPr lang="en-US" altLang="zh-TW" i="1" dirty="0">
                <a:solidFill>
                  <a:srgbClr val="222222"/>
                </a:solidFill>
                <a:latin typeface="Arial" panose="020B0604020202020204" pitchFamily="34" charset="0"/>
              </a:rPr>
              <a:t> preprint arXiv:1506.01057</a:t>
            </a:r>
            <a:r>
              <a:rPr lang="en-US" altLang="zh-TW" dirty="0">
                <a:solidFill>
                  <a:srgbClr val="222222"/>
                </a:solidFill>
                <a:latin typeface="Arial" panose="020B0604020202020204" pitchFamily="34" charset="0"/>
              </a:rPr>
              <a:t>(2015).</a:t>
            </a:r>
            <a:endParaRPr lang="zh-TW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http://rsarxiv.github.io/2016/06/06/A-Hierarchical-Neural-Autoencoder-for-Paragraphs-and-Documents-PaperWeekly/fig3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49" y="1713597"/>
            <a:ext cx="7886700" cy="4252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Sequence-to-sequence </a:t>
            </a:r>
            <a:br>
              <a:rPr lang="en-US" altLang="zh-TW" dirty="0"/>
            </a:br>
            <a:r>
              <a:rPr lang="en-US" altLang="zh-TW" dirty="0"/>
              <a:t>Auto-encoder - Text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247649" y="5853797"/>
            <a:ext cx="86487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rgbClr val="222222"/>
                </a:solidFill>
                <a:latin typeface="Arial" panose="020B0604020202020204" pitchFamily="34" charset="0"/>
              </a:rPr>
              <a:t>Li, </a:t>
            </a:r>
            <a:r>
              <a:rPr lang="en-US" altLang="zh-TW" dirty="0" err="1">
                <a:solidFill>
                  <a:srgbClr val="222222"/>
                </a:solidFill>
                <a:latin typeface="Arial" panose="020B0604020202020204" pitchFamily="34" charset="0"/>
              </a:rPr>
              <a:t>Jiwei</a:t>
            </a:r>
            <a:r>
              <a:rPr lang="en-US" altLang="zh-TW" dirty="0">
                <a:solidFill>
                  <a:srgbClr val="222222"/>
                </a:solidFill>
                <a:latin typeface="Arial" panose="020B0604020202020204" pitchFamily="34" charset="0"/>
              </a:rPr>
              <a:t>, Minh-Thang Luong, and Dan </a:t>
            </a:r>
            <a:r>
              <a:rPr lang="en-US" altLang="zh-TW" dirty="0" err="1">
                <a:solidFill>
                  <a:srgbClr val="222222"/>
                </a:solidFill>
                <a:latin typeface="Arial" panose="020B0604020202020204" pitchFamily="34" charset="0"/>
              </a:rPr>
              <a:t>Jurafsky</a:t>
            </a:r>
            <a:r>
              <a:rPr lang="en-US" altLang="zh-TW" dirty="0">
                <a:solidFill>
                  <a:srgbClr val="222222"/>
                </a:solidFill>
                <a:latin typeface="Arial" panose="020B0604020202020204" pitchFamily="34" charset="0"/>
              </a:rPr>
              <a:t>. "A hierarchical neural </a:t>
            </a:r>
            <a:r>
              <a:rPr lang="en-US" altLang="zh-TW" dirty="0" err="1">
                <a:solidFill>
                  <a:srgbClr val="222222"/>
                </a:solidFill>
                <a:latin typeface="Arial" panose="020B0604020202020204" pitchFamily="34" charset="0"/>
              </a:rPr>
              <a:t>autoencoder</a:t>
            </a:r>
            <a:r>
              <a:rPr lang="en-US" altLang="zh-TW" dirty="0">
                <a:solidFill>
                  <a:srgbClr val="222222"/>
                </a:solidFill>
                <a:latin typeface="Arial" panose="020B0604020202020204" pitchFamily="34" charset="0"/>
              </a:rPr>
              <a:t> for paragraphs and documents." </a:t>
            </a:r>
            <a:r>
              <a:rPr lang="en-US" altLang="zh-TW" i="1" dirty="0" err="1">
                <a:solidFill>
                  <a:srgbClr val="222222"/>
                </a:solidFill>
                <a:latin typeface="Arial" panose="020B0604020202020204" pitchFamily="34" charset="0"/>
              </a:rPr>
              <a:t>arXiv</a:t>
            </a:r>
            <a:r>
              <a:rPr lang="en-US" altLang="zh-TW" i="1" dirty="0">
                <a:solidFill>
                  <a:srgbClr val="222222"/>
                </a:solidFill>
                <a:latin typeface="Arial" panose="020B0604020202020204" pitchFamily="34" charset="0"/>
              </a:rPr>
              <a:t> preprint arXiv:1506.01057</a:t>
            </a:r>
            <a:r>
              <a:rPr lang="en-US" altLang="zh-TW" dirty="0">
                <a:solidFill>
                  <a:srgbClr val="222222"/>
                </a:solidFill>
                <a:latin typeface="Arial" panose="020B0604020202020204" pitchFamily="34" charset="0"/>
              </a:rPr>
              <a:t>(2015).</a:t>
            </a:r>
            <a:endParaRPr lang="zh-TW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Sequence-to-sequence </a:t>
            </a:r>
            <a:br>
              <a:rPr lang="en-US" altLang="zh-TW" dirty="0"/>
            </a:br>
            <a:r>
              <a:rPr lang="en-US" altLang="zh-TW" dirty="0"/>
              <a:t>Auto-encoder - Speech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/>
              <a:t>Dimension reduction for a sequence with variable length</a:t>
            </a:r>
            <a:endParaRPr lang="zh-TW" altLang="en-US" sz="2400" dirty="0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1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6547" y="6046961"/>
            <a:ext cx="2320456" cy="4536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群組 5"/>
          <p:cNvGrpSpPr/>
          <p:nvPr/>
        </p:nvGrpSpPr>
        <p:grpSpPr>
          <a:xfrm>
            <a:off x="5636303" y="3043893"/>
            <a:ext cx="1858898" cy="931659"/>
            <a:chOff x="4005606" y="5533027"/>
            <a:chExt cx="1858898" cy="931659"/>
          </a:xfrm>
        </p:grpSpPr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05606" y="5533027"/>
              <a:ext cx="677862" cy="928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15204" y="5535999"/>
              <a:ext cx="749300" cy="928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2"/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560422" y="5533251"/>
              <a:ext cx="749266" cy="9284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0" name="群組 9"/>
          <p:cNvGrpSpPr/>
          <p:nvPr/>
        </p:nvGrpSpPr>
        <p:grpSpPr>
          <a:xfrm>
            <a:off x="1850760" y="5632812"/>
            <a:ext cx="2396688" cy="795502"/>
            <a:chOff x="3989598" y="4196335"/>
            <a:chExt cx="2396688" cy="795502"/>
          </a:xfrm>
        </p:grpSpPr>
        <p:pic>
          <p:nvPicPr>
            <p:cNvPr id="11" name="Picture 4"/>
            <p:cNvPicPr>
              <a:picLocks noChangeAspect="1" noChangeArrowheads="1"/>
            </p:cNvPicPr>
            <p:nvPr/>
          </p:nvPicPr>
          <p:blipFill>
            <a:blip r:embed="rId1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89598" y="4298821"/>
              <a:ext cx="2396688" cy="6312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" name="Picture 4"/>
            <p:cNvPicPr>
              <a:picLocks noChangeAspect="1" noChangeArrowheads="1"/>
            </p:cNvPicPr>
            <p:nvPr/>
          </p:nvPicPr>
          <p:blipFill>
            <a:blip r:embed="rId1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87942" y="4196335"/>
              <a:ext cx="1044361" cy="7955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3" name="群組 12"/>
          <p:cNvGrpSpPr/>
          <p:nvPr/>
        </p:nvGrpSpPr>
        <p:grpSpPr>
          <a:xfrm>
            <a:off x="726563" y="3625865"/>
            <a:ext cx="1907241" cy="565991"/>
            <a:chOff x="1171225" y="2874547"/>
            <a:chExt cx="1907241" cy="565991"/>
          </a:xfrm>
        </p:grpSpPr>
        <p:pic>
          <p:nvPicPr>
            <p:cNvPr id="14" name="Picture 8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92591" y="2913092"/>
              <a:ext cx="1285875" cy="4977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" name="Picture 8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1225" y="2874547"/>
              <a:ext cx="1285875" cy="5659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6" name="群組 15"/>
          <p:cNvGrpSpPr/>
          <p:nvPr/>
        </p:nvGrpSpPr>
        <p:grpSpPr>
          <a:xfrm>
            <a:off x="1487497" y="2932368"/>
            <a:ext cx="1917741" cy="616651"/>
            <a:chOff x="2087865" y="2213391"/>
            <a:chExt cx="1917741" cy="616651"/>
          </a:xfrm>
        </p:grpSpPr>
        <p:pic>
          <p:nvPicPr>
            <p:cNvPr id="17" name="Picture 8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87865" y="2213391"/>
              <a:ext cx="1285875" cy="6166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" name="Picture 8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19731" y="2224755"/>
              <a:ext cx="1285875" cy="5659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9" name="群組 18"/>
          <p:cNvGrpSpPr/>
          <p:nvPr/>
        </p:nvGrpSpPr>
        <p:grpSpPr>
          <a:xfrm>
            <a:off x="332550" y="4614084"/>
            <a:ext cx="2070821" cy="572460"/>
            <a:chOff x="659982" y="3784532"/>
            <a:chExt cx="2070821" cy="572460"/>
          </a:xfrm>
        </p:grpSpPr>
        <p:pic>
          <p:nvPicPr>
            <p:cNvPr id="20" name="Picture 8"/>
            <p:cNvPicPr>
              <a:picLocks noChangeAspect="1" noChangeArrowheads="1"/>
            </p:cNvPicPr>
            <p:nvPr/>
          </p:nvPicPr>
          <p:blipFill>
            <a:blip r:embed="rId5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44928" y="3791001"/>
              <a:ext cx="1285875" cy="5659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" name="Picture 8"/>
            <p:cNvPicPr>
              <a:picLocks noChangeAspect="1" noChangeArrowheads="1"/>
            </p:cNvPicPr>
            <p:nvPr/>
          </p:nvPicPr>
          <p:blipFill>
            <a:blip r:embed="rId5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9982" y="3784532"/>
              <a:ext cx="1285875" cy="5659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2" name="群組 21"/>
          <p:cNvGrpSpPr/>
          <p:nvPr/>
        </p:nvGrpSpPr>
        <p:grpSpPr>
          <a:xfrm>
            <a:off x="6426322" y="3873695"/>
            <a:ext cx="1858898" cy="931659"/>
            <a:chOff x="4005606" y="5533027"/>
            <a:chExt cx="1858898" cy="931659"/>
          </a:xfrm>
        </p:grpSpPr>
        <p:pic>
          <p:nvPicPr>
            <p:cNvPr id="23" name="Picture 2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05606" y="5533027"/>
              <a:ext cx="677862" cy="928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" name="Picture 2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15204" y="5535999"/>
              <a:ext cx="749300" cy="928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" name="Picture 2"/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704529" y="5533251"/>
              <a:ext cx="749266" cy="9284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6" name="群組 25"/>
          <p:cNvGrpSpPr/>
          <p:nvPr/>
        </p:nvGrpSpPr>
        <p:grpSpPr>
          <a:xfrm>
            <a:off x="6995849" y="4709282"/>
            <a:ext cx="1757324" cy="929291"/>
            <a:chOff x="4005606" y="5533027"/>
            <a:chExt cx="1757324" cy="929291"/>
          </a:xfrm>
        </p:grpSpPr>
        <p:pic>
          <p:nvPicPr>
            <p:cNvPr id="27" name="Picture 2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05606" y="5533027"/>
              <a:ext cx="677862" cy="928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8" name="Picture 2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13630" y="5533631"/>
              <a:ext cx="749300" cy="928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9" name="Picture 2"/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560422" y="5533251"/>
              <a:ext cx="749266" cy="9284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cxnSp>
        <p:nvCxnSpPr>
          <p:cNvPr id="30" name="直線單箭頭接點 29"/>
          <p:cNvCxnSpPr/>
          <p:nvPr/>
        </p:nvCxnSpPr>
        <p:spPr>
          <a:xfrm>
            <a:off x="1530185" y="5783820"/>
            <a:ext cx="54102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單箭頭接點 30"/>
          <p:cNvCxnSpPr/>
          <p:nvPr/>
        </p:nvCxnSpPr>
        <p:spPr>
          <a:xfrm flipV="1">
            <a:off x="2645914" y="2759825"/>
            <a:ext cx="0" cy="339469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橢圓 31"/>
          <p:cNvSpPr/>
          <p:nvPr/>
        </p:nvSpPr>
        <p:spPr>
          <a:xfrm>
            <a:off x="5349205" y="4062756"/>
            <a:ext cx="134608" cy="13460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橢圓 32"/>
          <p:cNvSpPr/>
          <p:nvPr/>
        </p:nvSpPr>
        <p:spPr>
          <a:xfrm>
            <a:off x="5509512" y="4609539"/>
            <a:ext cx="134608" cy="13460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橢圓 33"/>
          <p:cNvSpPr/>
          <p:nvPr/>
        </p:nvSpPr>
        <p:spPr>
          <a:xfrm>
            <a:off x="5685683" y="4270735"/>
            <a:ext cx="134608" cy="13460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橢圓 34"/>
          <p:cNvSpPr/>
          <p:nvPr/>
        </p:nvSpPr>
        <p:spPr>
          <a:xfrm>
            <a:off x="3972832" y="3837973"/>
            <a:ext cx="134608" cy="13460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橢圓 35"/>
          <p:cNvSpPr/>
          <p:nvPr/>
        </p:nvSpPr>
        <p:spPr>
          <a:xfrm>
            <a:off x="5229030" y="4944950"/>
            <a:ext cx="134608" cy="13460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橢圓 36"/>
          <p:cNvSpPr/>
          <p:nvPr/>
        </p:nvSpPr>
        <p:spPr>
          <a:xfrm>
            <a:off x="4808234" y="4944950"/>
            <a:ext cx="134608" cy="13460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橢圓 37"/>
          <p:cNvSpPr/>
          <p:nvPr/>
        </p:nvSpPr>
        <p:spPr>
          <a:xfrm>
            <a:off x="3283127" y="4057248"/>
            <a:ext cx="134608" cy="13460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橢圓 38"/>
          <p:cNvSpPr/>
          <p:nvPr/>
        </p:nvSpPr>
        <p:spPr>
          <a:xfrm>
            <a:off x="3503980" y="4440247"/>
            <a:ext cx="134608" cy="13460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41" name="直線單箭頭接點 40"/>
          <p:cNvCxnSpPr/>
          <p:nvPr/>
        </p:nvCxnSpPr>
        <p:spPr>
          <a:xfrm flipV="1">
            <a:off x="3195953" y="5102782"/>
            <a:ext cx="1570213" cy="91302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單箭頭接點 43"/>
          <p:cNvCxnSpPr>
            <a:endCxn id="36" idx="4"/>
          </p:cNvCxnSpPr>
          <p:nvPr/>
        </p:nvCxnSpPr>
        <p:spPr>
          <a:xfrm flipV="1">
            <a:off x="5096839" y="5079558"/>
            <a:ext cx="199495" cy="114341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單箭頭接點 45"/>
          <p:cNvCxnSpPr>
            <a:endCxn id="33" idx="6"/>
          </p:cNvCxnSpPr>
          <p:nvPr/>
        </p:nvCxnSpPr>
        <p:spPr>
          <a:xfrm flipH="1" flipV="1">
            <a:off x="5644120" y="4676843"/>
            <a:ext cx="1217521" cy="4859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單箭頭接點 47"/>
          <p:cNvCxnSpPr>
            <a:stCxn id="23" idx="1"/>
          </p:cNvCxnSpPr>
          <p:nvPr/>
        </p:nvCxnSpPr>
        <p:spPr>
          <a:xfrm flipH="1">
            <a:off x="5877413" y="4338039"/>
            <a:ext cx="548909" cy="1909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單箭頭接點 49"/>
          <p:cNvCxnSpPr/>
          <p:nvPr/>
        </p:nvCxnSpPr>
        <p:spPr>
          <a:xfrm flipH="1">
            <a:off x="5483814" y="3701080"/>
            <a:ext cx="309031" cy="35376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單箭頭接點 51"/>
          <p:cNvCxnSpPr>
            <a:endCxn id="35" idx="2"/>
          </p:cNvCxnSpPr>
          <p:nvPr/>
        </p:nvCxnSpPr>
        <p:spPr>
          <a:xfrm>
            <a:off x="3113541" y="3411867"/>
            <a:ext cx="859291" cy="49341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單箭頭接點 53"/>
          <p:cNvCxnSpPr/>
          <p:nvPr/>
        </p:nvCxnSpPr>
        <p:spPr>
          <a:xfrm>
            <a:off x="2147641" y="4006576"/>
            <a:ext cx="1045803" cy="1556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單箭頭接點 55"/>
          <p:cNvCxnSpPr>
            <a:endCxn id="39" idx="4"/>
          </p:cNvCxnSpPr>
          <p:nvPr/>
        </p:nvCxnSpPr>
        <p:spPr>
          <a:xfrm flipV="1">
            <a:off x="2458539" y="4574855"/>
            <a:ext cx="1112745" cy="29911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字方塊 3"/>
          <p:cNvSpPr txBox="1"/>
          <p:nvPr/>
        </p:nvSpPr>
        <p:spPr>
          <a:xfrm>
            <a:off x="2529594" y="6192203"/>
            <a:ext cx="10771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ever</a:t>
            </a:r>
            <a:endParaRPr lang="zh-TW" altLang="en-US" sz="2400" dirty="0"/>
          </a:p>
        </p:txBody>
      </p:sp>
      <p:sp>
        <p:nvSpPr>
          <p:cNvPr id="51" name="文字方塊 50"/>
          <p:cNvSpPr txBox="1"/>
          <p:nvPr/>
        </p:nvSpPr>
        <p:spPr>
          <a:xfrm>
            <a:off x="4611944" y="6271290"/>
            <a:ext cx="10771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ever</a:t>
            </a:r>
            <a:endParaRPr lang="zh-TW" altLang="en-US" sz="2400" dirty="0"/>
          </a:p>
        </p:txBody>
      </p:sp>
      <p:sp>
        <p:nvSpPr>
          <p:cNvPr id="53" name="文字方塊 52"/>
          <p:cNvSpPr txBox="1"/>
          <p:nvPr/>
        </p:nvSpPr>
        <p:spPr>
          <a:xfrm>
            <a:off x="7208067" y="2822919"/>
            <a:ext cx="10771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never</a:t>
            </a:r>
            <a:endParaRPr lang="zh-TW" altLang="en-US" sz="2400" dirty="0"/>
          </a:p>
        </p:txBody>
      </p:sp>
      <p:sp>
        <p:nvSpPr>
          <p:cNvPr id="55" name="文字方塊 54"/>
          <p:cNvSpPr txBox="1"/>
          <p:nvPr/>
        </p:nvSpPr>
        <p:spPr>
          <a:xfrm>
            <a:off x="7814064" y="3641713"/>
            <a:ext cx="10771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never</a:t>
            </a:r>
            <a:endParaRPr lang="zh-TW" altLang="en-US" sz="2400" dirty="0"/>
          </a:p>
        </p:txBody>
      </p:sp>
      <p:sp>
        <p:nvSpPr>
          <p:cNvPr id="57" name="文字方塊 56"/>
          <p:cNvSpPr txBox="1"/>
          <p:nvPr/>
        </p:nvSpPr>
        <p:spPr>
          <a:xfrm>
            <a:off x="8066847" y="4458169"/>
            <a:ext cx="10771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never</a:t>
            </a:r>
            <a:endParaRPr lang="zh-TW" altLang="en-US" sz="2400" dirty="0"/>
          </a:p>
        </p:txBody>
      </p:sp>
      <p:sp>
        <p:nvSpPr>
          <p:cNvPr id="58" name="文字方塊 57"/>
          <p:cNvSpPr txBox="1"/>
          <p:nvPr/>
        </p:nvSpPr>
        <p:spPr>
          <a:xfrm>
            <a:off x="606312" y="2569088"/>
            <a:ext cx="14248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dog</a:t>
            </a:r>
            <a:endParaRPr lang="zh-TW" altLang="en-US" sz="2400" dirty="0"/>
          </a:p>
        </p:txBody>
      </p:sp>
      <p:sp>
        <p:nvSpPr>
          <p:cNvPr id="59" name="文字方塊 58"/>
          <p:cNvSpPr txBox="1"/>
          <p:nvPr/>
        </p:nvSpPr>
        <p:spPr>
          <a:xfrm>
            <a:off x="193780" y="3259206"/>
            <a:ext cx="14248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dog</a:t>
            </a:r>
            <a:endParaRPr lang="zh-TW" altLang="en-US" sz="2400" dirty="0"/>
          </a:p>
        </p:txBody>
      </p:sp>
      <p:sp>
        <p:nvSpPr>
          <p:cNvPr id="60" name="文字方塊 59"/>
          <p:cNvSpPr txBox="1"/>
          <p:nvPr/>
        </p:nvSpPr>
        <p:spPr>
          <a:xfrm>
            <a:off x="36915" y="4287117"/>
            <a:ext cx="14248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dogs</a:t>
            </a:r>
            <a:endParaRPr lang="zh-TW" altLang="en-US" sz="2400" dirty="0"/>
          </a:p>
        </p:txBody>
      </p:sp>
      <p:sp>
        <p:nvSpPr>
          <p:cNvPr id="61" name="向右箭號 81"/>
          <p:cNvSpPr/>
          <p:nvPr/>
        </p:nvSpPr>
        <p:spPr>
          <a:xfrm>
            <a:off x="5296334" y="2284701"/>
            <a:ext cx="920538" cy="39760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2" name="文字方塊 61"/>
          <p:cNvSpPr txBox="1"/>
          <p:nvPr/>
        </p:nvSpPr>
        <p:spPr>
          <a:xfrm>
            <a:off x="6191119" y="2249786"/>
            <a:ext cx="29672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Fixed-length vector</a:t>
            </a:r>
            <a:endParaRPr lang="zh-TW" altLang="en-US" sz="2400" dirty="0"/>
          </a:p>
        </p:txBody>
      </p:sp>
      <p:sp>
        <p:nvSpPr>
          <p:cNvPr id="40" name="矩形 39"/>
          <p:cNvSpPr/>
          <p:nvPr/>
        </p:nvSpPr>
        <p:spPr>
          <a:xfrm>
            <a:off x="1530185" y="2221314"/>
            <a:ext cx="380257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/>
              <a:t>audio segments (word-level) </a:t>
            </a:r>
            <a:endParaRPr lang="zh-TW" altLang="en-US" sz="2400" dirty="0"/>
          </a:p>
        </p:txBody>
      </p:sp>
      <p:sp>
        <p:nvSpPr>
          <p:cNvPr id="42" name="矩形 41"/>
          <p:cNvSpPr/>
          <p:nvPr/>
        </p:nvSpPr>
        <p:spPr>
          <a:xfrm>
            <a:off x="2270995" y="3831884"/>
            <a:ext cx="4661278" cy="1477328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zh-TW" dirty="0"/>
              <a:t>Yu-An Chung, Chao-Chung Wu, Chia-Hao Shen, </a:t>
            </a:r>
            <a:endParaRPr lang="en-US" altLang="zh-TW" dirty="0"/>
          </a:p>
          <a:p>
            <a:pPr>
              <a:spcBef>
                <a:spcPct val="0"/>
              </a:spcBef>
            </a:pPr>
            <a:r>
              <a:rPr lang="en-US" altLang="zh-TW" dirty="0"/>
              <a:t>Hung-Yi Lee, Lin-Shan Lee, Audio Word2Vec: Unsupervised Learning of Audio Segment Representations using Sequence-to-sequence Autoencoder, </a:t>
            </a:r>
            <a:r>
              <a:rPr lang="en-US" altLang="zh-TW" dirty="0" err="1"/>
              <a:t>Interspeech</a:t>
            </a:r>
            <a:r>
              <a:rPr lang="en-US" altLang="zh-TW" dirty="0"/>
              <a:t> 2016</a:t>
            </a:r>
            <a:endParaRPr lang="en-US" altLang="zh-TW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1" grpId="0"/>
      <p:bldP spid="53" grpId="0"/>
      <p:bldP spid="55" grpId="0"/>
      <p:bldP spid="57" grpId="0"/>
      <p:bldP spid="58" grpId="0"/>
      <p:bldP spid="59" grpId="0"/>
      <p:bldP spid="60" grpId="0"/>
      <p:bldP spid="61" grpId="0" animBg="1"/>
      <p:bldP spid="62" grpId="0"/>
      <p:bldP spid="40" grpId="0"/>
      <p:bldP spid="42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29"/>
          <p:cNvSpPr/>
          <p:nvPr/>
        </p:nvSpPr>
        <p:spPr>
          <a:xfrm>
            <a:off x="-1197361" y="4096583"/>
            <a:ext cx="11377264" cy="276141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矩形 28"/>
          <p:cNvSpPr/>
          <p:nvPr/>
        </p:nvSpPr>
        <p:spPr>
          <a:xfrm>
            <a:off x="-1188640" y="1502321"/>
            <a:ext cx="11377264" cy="266429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Sequence-to-sequence </a:t>
            </a:r>
            <a:br>
              <a:rPr lang="en-US" altLang="zh-TW" dirty="0"/>
            </a:br>
            <a:r>
              <a:rPr lang="en-US" altLang="zh-TW" dirty="0"/>
              <a:t>Auto-encoder - Speech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37318" y="2545904"/>
            <a:ext cx="2333625" cy="13716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文字方塊 4"/>
          <p:cNvSpPr txBox="1"/>
          <p:nvPr/>
        </p:nvSpPr>
        <p:spPr>
          <a:xfrm>
            <a:off x="778488" y="1609800"/>
            <a:ext cx="50125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Audio archive divided into variable-length audio segments</a:t>
            </a:r>
            <a:endParaRPr lang="zh-TW" altLang="en-US" sz="2400" dirty="0"/>
          </a:p>
        </p:txBody>
      </p:sp>
      <p:sp>
        <p:nvSpPr>
          <p:cNvPr id="6" name="文字方塊 5"/>
          <p:cNvSpPr txBox="1"/>
          <p:nvPr/>
        </p:nvSpPr>
        <p:spPr>
          <a:xfrm>
            <a:off x="4034596" y="2649446"/>
            <a:ext cx="1772182" cy="120032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Audio Segment to Vector</a:t>
            </a:r>
            <a:endParaRPr lang="zh-TW" altLang="en-US" sz="2400" dirty="0"/>
          </a:p>
        </p:txBody>
      </p:sp>
      <p:sp>
        <p:nvSpPr>
          <p:cNvPr id="7" name="文字方塊 6"/>
          <p:cNvSpPr txBox="1"/>
          <p:nvPr/>
        </p:nvSpPr>
        <p:spPr>
          <a:xfrm>
            <a:off x="2863155" y="4626848"/>
            <a:ext cx="1772182" cy="120032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Audio Segment to Vector</a:t>
            </a:r>
            <a:endParaRPr lang="zh-TW" altLang="en-US" sz="2400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0431" y="2473322"/>
            <a:ext cx="1628775" cy="1552575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2636" y="4474536"/>
            <a:ext cx="304800" cy="1504950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6669237" y="4992480"/>
            <a:ext cx="1431161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Similarity</a:t>
            </a:r>
            <a:endParaRPr lang="zh-TW" altLang="en-US" sz="2400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6444208" y="6063378"/>
            <a:ext cx="1872208" cy="46166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Search Result</a:t>
            </a:r>
            <a:endParaRPr lang="zh-TW" altLang="en-US" sz="2400" dirty="0"/>
          </a:p>
        </p:txBody>
      </p:sp>
      <p:grpSp>
        <p:nvGrpSpPr>
          <p:cNvPr id="14" name="群組 13"/>
          <p:cNvGrpSpPr/>
          <p:nvPr/>
        </p:nvGrpSpPr>
        <p:grpSpPr>
          <a:xfrm>
            <a:off x="762033" y="4634370"/>
            <a:ext cx="1343621" cy="1659841"/>
            <a:chOff x="595105" y="4581362"/>
            <a:chExt cx="1343621" cy="1659841"/>
          </a:xfrm>
        </p:grpSpPr>
        <p:pic>
          <p:nvPicPr>
            <p:cNvPr id="9" name="圖片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77286" y="4581362"/>
              <a:ext cx="1033879" cy="942975"/>
            </a:xfrm>
            <a:prstGeom prst="rect">
              <a:avLst/>
            </a:prstGeom>
          </p:spPr>
        </p:pic>
        <p:sp>
          <p:nvSpPr>
            <p:cNvPr id="13" name="文字方塊 12"/>
            <p:cNvSpPr txBox="1"/>
            <p:nvPr/>
          </p:nvSpPr>
          <p:spPr>
            <a:xfrm>
              <a:off x="595105" y="5410206"/>
              <a:ext cx="134362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Spoken Query</a:t>
              </a:r>
              <a:endParaRPr lang="zh-TW" altLang="en-US" sz="2400" dirty="0"/>
            </a:p>
          </p:txBody>
        </p:sp>
      </p:grpSp>
      <p:cxnSp>
        <p:nvCxnSpPr>
          <p:cNvPr id="16" name="直線接點 15"/>
          <p:cNvCxnSpPr/>
          <p:nvPr/>
        </p:nvCxnSpPr>
        <p:spPr>
          <a:xfrm>
            <a:off x="3431584" y="3264123"/>
            <a:ext cx="548239" cy="0"/>
          </a:xfrm>
          <a:prstGeom prst="line">
            <a:avLst/>
          </a:prstGeom>
          <a:ln w="762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/>
          <p:cNvCxnSpPr/>
          <p:nvPr/>
        </p:nvCxnSpPr>
        <p:spPr>
          <a:xfrm>
            <a:off x="5891618" y="3264123"/>
            <a:ext cx="678967" cy="1"/>
          </a:xfrm>
          <a:prstGeom prst="line">
            <a:avLst/>
          </a:prstGeom>
          <a:ln w="762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接點 18"/>
          <p:cNvCxnSpPr/>
          <p:nvPr/>
        </p:nvCxnSpPr>
        <p:spPr>
          <a:xfrm>
            <a:off x="2089896" y="5227011"/>
            <a:ext cx="678967" cy="1"/>
          </a:xfrm>
          <a:prstGeom prst="line">
            <a:avLst/>
          </a:prstGeom>
          <a:ln w="762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/>
          <p:cNvCxnSpPr/>
          <p:nvPr/>
        </p:nvCxnSpPr>
        <p:spPr>
          <a:xfrm>
            <a:off x="4757051" y="5234535"/>
            <a:ext cx="678967" cy="1"/>
          </a:xfrm>
          <a:prstGeom prst="line">
            <a:avLst/>
          </a:prstGeom>
          <a:ln w="762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接點 20"/>
          <p:cNvCxnSpPr/>
          <p:nvPr/>
        </p:nvCxnSpPr>
        <p:spPr>
          <a:xfrm>
            <a:off x="5837863" y="5223313"/>
            <a:ext cx="732568" cy="0"/>
          </a:xfrm>
          <a:prstGeom prst="line">
            <a:avLst/>
          </a:prstGeom>
          <a:ln w="762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接點 22"/>
          <p:cNvCxnSpPr/>
          <p:nvPr/>
        </p:nvCxnSpPr>
        <p:spPr>
          <a:xfrm>
            <a:off x="7371301" y="4067074"/>
            <a:ext cx="9011" cy="884228"/>
          </a:xfrm>
          <a:prstGeom prst="line">
            <a:avLst/>
          </a:prstGeom>
          <a:ln w="762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接點 24"/>
          <p:cNvCxnSpPr/>
          <p:nvPr/>
        </p:nvCxnSpPr>
        <p:spPr>
          <a:xfrm>
            <a:off x="7368777" y="5509009"/>
            <a:ext cx="0" cy="525341"/>
          </a:xfrm>
          <a:prstGeom prst="line">
            <a:avLst/>
          </a:prstGeom>
          <a:ln w="762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字方塊 30"/>
          <p:cNvSpPr txBox="1"/>
          <p:nvPr/>
        </p:nvSpPr>
        <p:spPr>
          <a:xfrm>
            <a:off x="7227405" y="1619831"/>
            <a:ext cx="1745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i="1" u="sng" dirty="0"/>
              <a:t>Off-line</a:t>
            </a:r>
            <a:endParaRPr lang="zh-TW" altLang="en-US" sz="2800" b="1" i="1" u="sng" dirty="0"/>
          </a:p>
        </p:txBody>
      </p:sp>
      <p:sp>
        <p:nvSpPr>
          <p:cNvPr id="33" name="文字方塊 32"/>
          <p:cNvSpPr txBox="1"/>
          <p:nvPr/>
        </p:nvSpPr>
        <p:spPr>
          <a:xfrm>
            <a:off x="2089896" y="6115118"/>
            <a:ext cx="1745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i="1" u="sng" dirty="0"/>
              <a:t>On-line</a:t>
            </a:r>
            <a:endParaRPr lang="zh-TW" altLang="en-US" sz="2800" b="1" i="1" u="sng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7" grpId="0" animBg="1"/>
      <p:bldP spid="11" grpId="0" animBg="1"/>
      <p:bldP spid="12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Sequence-to-sequence </a:t>
            </a:r>
            <a:br>
              <a:rPr lang="en-US" altLang="zh-TW" dirty="0"/>
            </a:br>
            <a:r>
              <a:rPr lang="en-US" altLang="zh-TW" dirty="0"/>
              <a:t>Auto-encoder - Speech</a:t>
            </a:r>
            <a:endParaRPr lang="zh-TW" altLang="en-US" dirty="0"/>
          </a:p>
        </p:txBody>
      </p:sp>
      <p:sp>
        <p:nvSpPr>
          <p:cNvPr id="76" name="文字方塊 75"/>
          <p:cNvSpPr txBox="1"/>
          <p:nvPr/>
        </p:nvSpPr>
        <p:spPr>
          <a:xfrm>
            <a:off x="4097586" y="6220797"/>
            <a:ext cx="23762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audio segment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1" name="文字方塊 100"/>
          <p:cNvSpPr txBox="1"/>
          <p:nvPr/>
        </p:nvSpPr>
        <p:spPr>
          <a:xfrm>
            <a:off x="4070540" y="5649115"/>
            <a:ext cx="23762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acoustic features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2" name="文字方塊 101"/>
          <p:cNvSpPr txBox="1"/>
          <p:nvPr/>
        </p:nvSpPr>
        <p:spPr>
          <a:xfrm>
            <a:off x="4922117" y="3097648"/>
            <a:ext cx="3435805" cy="120032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values in the memory represent the whole audio segment 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4" name="直線單箭頭接點 103"/>
          <p:cNvCxnSpPr>
            <a:stCxn id="102" idx="1"/>
          </p:cNvCxnSpPr>
          <p:nvPr/>
        </p:nvCxnSpPr>
        <p:spPr>
          <a:xfrm flipH="1">
            <a:off x="4112965" y="3697813"/>
            <a:ext cx="809152" cy="31266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群組 37"/>
          <p:cNvGrpSpPr/>
          <p:nvPr/>
        </p:nvGrpSpPr>
        <p:grpSpPr>
          <a:xfrm>
            <a:off x="855793" y="6030375"/>
            <a:ext cx="3279729" cy="680810"/>
            <a:chOff x="4005606" y="5533027"/>
            <a:chExt cx="1757324" cy="929291"/>
          </a:xfrm>
        </p:grpSpPr>
        <p:pic>
          <p:nvPicPr>
            <p:cNvPr id="39" name="Picture 2"/>
            <p:cNvPicPr>
              <a:picLocks noChangeAspect="1" noChangeArrowheads="1"/>
            </p:cNvPicPr>
            <p:nvPr/>
          </p:nvPicPr>
          <p:blipFill>
            <a:blip r:embed="rId1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05606" y="5533027"/>
              <a:ext cx="677862" cy="928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0" name="Picture 2"/>
            <p:cNvPicPr>
              <a:picLocks noChangeAspect="1" noChangeArrowheads="1"/>
            </p:cNvPicPr>
            <p:nvPr/>
          </p:nvPicPr>
          <p:blipFill>
            <a:blip r:embed="rId1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13630" y="5533631"/>
              <a:ext cx="749300" cy="928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" name="Picture 2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560422" y="5533251"/>
              <a:ext cx="749266" cy="9284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" name="群組 2"/>
          <p:cNvGrpSpPr/>
          <p:nvPr/>
        </p:nvGrpSpPr>
        <p:grpSpPr>
          <a:xfrm>
            <a:off x="919612" y="4010474"/>
            <a:ext cx="3200563" cy="1353207"/>
            <a:chOff x="919612" y="4010474"/>
            <a:chExt cx="3200563" cy="1353207"/>
          </a:xfrm>
        </p:grpSpPr>
        <p:sp>
          <p:nvSpPr>
            <p:cNvPr id="34" name="矩形 33"/>
            <p:cNvSpPr/>
            <p:nvPr/>
          </p:nvSpPr>
          <p:spPr>
            <a:xfrm>
              <a:off x="919612" y="4015212"/>
              <a:ext cx="461666" cy="605813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5" name="矩形 34"/>
            <p:cNvSpPr/>
            <p:nvPr/>
          </p:nvSpPr>
          <p:spPr>
            <a:xfrm>
              <a:off x="1853136" y="4015212"/>
              <a:ext cx="465153" cy="605814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cxnSp>
          <p:nvCxnSpPr>
            <p:cNvPr id="36" name="直線單箭頭接點 35"/>
            <p:cNvCxnSpPr/>
            <p:nvPr/>
          </p:nvCxnSpPr>
          <p:spPr>
            <a:xfrm flipV="1">
              <a:off x="1133986" y="4733681"/>
              <a:ext cx="0" cy="63000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單箭頭接點 36"/>
            <p:cNvCxnSpPr/>
            <p:nvPr/>
          </p:nvCxnSpPr>
          <p:spPr>
            <a:xfrm>
              <a:off x="1381278" y="4342079"/>
              <a:ext cx="478958" cy="0"/>
            </a:xfrm>
            <a:prstGeom prst="straightConnector1">
              <a:avLst/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單箭頭接點 41"/>
            <p:cNvCxnSpPr/>
            <p:nvPr/>
          </p:nvCxnSpPr>
          <p:spPr>
            <a:xfrm flipV="1">
              <a:off x="2083121" y="4733604"/>
              <a:ext cx="0" cy="63000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線單箭頭接點 42"/>
            <p:cNvCxnSpPr/>
            <p:nvPr/>
          </p:nvCxnSpPr>
          <p:spPr>
            <a:xfrm flipV="1">
              <a:off x="2963214" y="4733604"/>
              <a:ext cx="0" cy="63000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線單箭頭接點 51"/>
            <p:cNvCxnSpPr/>
            <p:nvPr/>
          </p:nvCxnSpPr>
          <p:spPr>
            <a:xfrm flipV="1">
              <a:off x="3870852" y="4733604"/>
              <a:ext cx="0" cy="63000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矩形 52"/>
            <p:cNvSpPr/>
            <p:nvPr/>
          </p:nvSpPr>
          <p:spPr>
            <a:xfrm>
              <a:off x="2753191" y="4010474"/>
              <a:ext cx="465153" cy="605814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cxnSp>
          <p:nvCxnSpPr>
            <p:cNvPr id="54" name="直線單箭頭接點 53"/>
            <p:cNvCxnSpPr/>
            <p:nvPr/>
          </p:nvCxnSpPr>
          <p:spPr>
            <a:xfrm>
              <a:off x="2327553" y="4342079"/>
              <a:ext cx="425638" cy="0"/>
            </a:xfrm>
            <a:prstGeom prst="straightConnector1">
              <a:avLst/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矩形 61"/>
            <p:cNvSpPr/>
            <p:nvPr/>
          </p:nvSpPr>
          <p:spPr>
            <a:xfrm>
              <a:off x="3655022" y="4039172"/>
              <a:ext cx="465153" cy="605814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cxnSp>
          <p:nvCxnSpPr>
            <p:cNvPr id="64" name="直線單箭頭接點 63"/>
            <p:cNvCxnSpPr/>
            <p:nvPr/>
          </p:nvCxnSpPr>
          <p:spPr>
            <a:xfrm>
              <a:off x="3212385" y="4325613"/>
              <a:ext cx="442637" cy="0"/>
            </a:xfrm>
            <a:prstGeom prst="straightConnector1">
              <a:avLst/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文字方塊 64"/>
          <p:cNvSpPr txBox="1"/>
          <p:nvPr/>
        </p:nvSpPr>
        <p:spPr>
          <a:xfrm rot="5400000">
            <a:off x="686922" y="5629064"/>
            <a:ext cx="900000" cy="44305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66" name="文字方塊 65"/>
          <p:cNvSpPr txBox="1"/>
          <p:nvPr/>
        </p:nvSpPr>
        <p:spPr>
          <a:xfrm rot="5400000">
            <a:off x="1587936" y="5629064"/>
            <a:ext cx="900000" cy="44305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67" name="文字方塊 66"/>
          <p:cNvSpPr txBox="1"/>
          <p:nvPr/>
        </p:nvSpPr>
        <p:spPr>
          <a:xfrm rot="5400000">
            <a:off x="2488950" y="5629064"/>
            <a:ext cx="900000" cy="44305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68" name="文字方塊 67"/>
          <p:cNvSpPr txBox="1"/>
          <p:nvPr/>
        </p:nvSpPr>
        <p:spPr>
          <a:xfrm rot="5400000">
            <a:off x="3389965" y="5629064"/>
            <a:ext cx="900000" cy="44305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70" name="矩形 69"/>
          <p:cNvSpPr/>
          <p:nvPr/>
        </p:nvSpPr>
        <p:spPr>
          <a:xfrm>
            <a:off x="737683" y="3725947"/>
            <a:ext cx="3547793" cy="1401968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1" name="文字方塊 70"/>
          <p:cNvSpPr txBox="1"/>
          <p:nvPr/>
        </p:nvSpPr>
        <p:spPr>
          <a:xfrm>
            <a:off x="902679" y="5619759"/>
            <a:ext cx="5306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x</a:t>
            </a:r>
            <a:r>
              <a:rPr lang="en-US" altLang="zh-TW" sz="2400" baseline="-25000" dirty="0"/>
              <a:t>1</a:t>
            </a:r>
            <a:endParaRPr lang="zh-TW" altLang="en-US" sz="2400" baseline="-25000" dirty="0"/>
          </a:p>
        </p:txBody>
      </p:sp>
      <p:sp>
        <p:nvSpPr>
          <p:cNvPr id="72" name="文字方塊 71"/>
          <p:cNvSpPr txBox="1"/>
          <p:nvPr/>
        </p:nvSpPr>
        <p:spPr>
          <a:xfrm>
            <a:off x="1796932" y="5609533"/>
            <a:ext cx="5306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x</a:t>
            </a:r>
            <a:r>
              <a:rPr lang="en-US" altLang="zh-TW" sz="2400" baseline="-25000" dirty="0"/>
              <a:t>2</a:t>
            </a:r>
            <a:endParaRPr lang="zh-TW" altLang="en-US" sz="2400" baseline="-25000" dirty="0"/>
          </a:p>
        </p:txBody>
      </p:sp>
      <p:sp>
        <p:nvSpPr>
          <p:cNvPr id="73" name="文字方塊 72"/>
          <p:cNvSpPr txBox="1"/>
          <p:nvPr/>
        </p:nvSpPr>
        <p:spPr>
          <a:xfrm>
            <a:off x="2660082" y="5625840"/>
            <a:ext cx="5306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x</a:t>
            </a:r>
            <a:r>
              <a:rPr lang="en-US" altLang="zh-TW" sz="2400" baseline="-25000" dirty="0"/>
              <a:t>3</a:t>
            </a:r>
            <a:endParaRPr lang="zh-TW" altLang="en-US" sz="2400" baseline="-25000" dirty="0"/>
          </a:p>
        </p:txBody>
      </p:sp>
      <p:sp>
        <p:nvSpPr>
          <p:cNvPr id="74" name="文字方塊 73"/>
          <p:cNvSpPr txBox="1"/>
          <p:nvPr/>
        </p:nvSpPr>
        <p:spPr>
          <a:xfrm>
            <a:off x="3582344" y="5619759"/>
            <a:ext cx="5306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x</a:t>
            </a:r>
            <a:r>
              <a:rPr lang="en-US" altLang="zh-TW" sz="2400" baseline="-25000" dirty="0"/>
              <a:t>4</a:t>
            </a:r>
            <a:endParaRPr lang="zh-TW" altLang="en-US" sz="2400" baseline="-25000" dirty="0"/>
          </a:p>
        </p:txBody>
      </p:sp>
      <p:sp>
        <p:nvSpPr>
          <p:cNvPr id="75" name="文字方塊 74"/>
          <p:cNvSpPr txBox="1"/>
          <p:nvPr/>
        </p:nvSpPr>
        <p:spPr>
          <a:xfrm>
            <a:off x="1388894" y="3174873"/>
            <a:ext cx="23762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RNN Encoder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77" name="群組 76"/>
          <p:cNvGrpSpPr/>
          <p:nvPr/>
        </p:nvGrpSpPr>
        <p:grpSpPr>
          <a:xfrm>
            <a:off x="1830677" y="1731197"/>
            <a:ext cx="2015136" cy="960747"/>
            <a:chOff x="4005606" y="5533027"/>
            <a:chExt cx="1757324" cy="929291"/>
          </a:xfrm>
        </p:grpSpPr>
        <p:pic>
          <p:nvPicPr>
            <p:cNvPr id="78" name="Picture 2"/>
            <p:cNvPicPr>
              <a:picLocks noChangeAspect="1" noChangeArrowheads="1"/>
            </p:cNvPicPr>
            <p:nvPr/>
          </p:nvPicPr>
          <p:blipFill>
            <a:blip r:embed="rId1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05606" y="5533027"/>
              <a:ext cx="677862" cy="928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9" name="Picture 2"/>
            <p:cNvPicPr>
              <a:picLocks noChangeAspect="1" noChangeArrowheads="1"/>
            </p:cNvPicPr>
            <p:nvPr/>
          </p:nvPicPr>
          <p:blipFill>
            <a:blip r:embed="rId1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13630" y="5533631"/>
              <a:ext cx="749300" cy="928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0" name="Picture 2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560422" y="5533251"/>
              <a:ext cx="749266" cy="9284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81" name="圖片 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1567" y="1615198"/>
            <a:ext cx="308442" cy="1143363"/>
          </a:xfrm>
          <a:prstGeom prst="rect">
            <a:avLst/>
          </a:prstGeom>
        </p:spPr>
      </p:pic>
      <p:sp>
        <p:nvSpPr>
          <p:cNvPr id="82" name="向右箭號 81"/>
          <p:cNvSpPr/>
          <p:nvPr/>
        </p:nvSpPr>
        <p:spPr>
          <a:xfrm>
            <a:off x="4036123" y="2068801"/>
            <a:ext cx="2116327" cy="23491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3647635" y="4066616"/>
            <a:ext cx="487887" cy="630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3" name="文字方塊 82"/>
          <p:cNvSpPr txBox="1"/>
          <p:nvPr/>
        </p:nvSpPr>
        <p:spPr>
          <a:xfrm>
            <a:off x="1897511" y="2430970"/>
            <a:ext cx="23762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audio segment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4" name="文字方塊 83"/>
          <p:cNvSpPr txBox="1"/>
          <p:nvPr/>
        </p:nvSpPr>
        <p:spPr>
          <a:xfrm>
            <a:off x="6700009" y="1949797"/>
            <a:ext cx="11166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vector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5027812" y="4310594"/>
            <a:ext cx="32941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B050"/>
                </a:solidFill>
              </a:rPr>
              <a:t>The vector we want</a:t>
            </a:r>
            <a:endParaRPr lang="zh-TW" altLang="en-US" sz="2400" dirty="0">
              <a:solidFill>
                <a:srgbClr val="00B050"/>
              </a:solidFill>
            </a:endParaRPr>
          </a:p>
        </p:txBody>
      </p:sp>
      <p:cxnSp>
        <p:nvCxnSpPr>
          <p:cNvPr id="16" name="直線接點 15"/>
          <p:cNvCxnSpPr/>
          <p:nvPr/>
        </p:nvCxnSpPr>
        <p:spPr>
          <a:xfrm>
            <a:off x="4976299" y="3463027"/>
            <a:ext cx="3165599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字方塊 20"/>
          <p:cNvSpPr txBox="1"/>
          <p:nvPr/>
        </p:nvSpPr>
        <p:spPr>
          <a:xfrm>
            <a:off x="4689348" y="4979854"/>
            <a:ext cx="4122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How to train RNN Encoder?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/>
      <p:bldP spid="101" grpId="0"/>
      <p:bldP spid="102" grpId="0" animBg="1"/>
      <p:bldP spid="65" grpId="0" animBg="1"/>
      <p:bldP spid="66" grpId="0" animBg="1"/>
      <p:bldP spid="67" grpId="0" animBg="1"/>
      <p:bldP spid="68" grpId="0" animBg="1"/>
      <p:bldP spid="70" grpId="0" animBg="1"/>
      <p:bldP spid="71" grpId="0"/>
      <p:bldP spid="72" grpId="0"/>
      <p:bldP spid="73" grpId="0"/>
      <p:bldP spid="74" grpId="0"/>
      <p:bldP spid="75" grpId="0"/>
      <p:bldP spid="8" grpId="0" animBg="1"/>
      <p:bldP spid="14" grpId="0"/>
      <p:bldP spid="21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Sequence-to-sequence </a:t>
            </a:r>
            <a:br>
              <a:rPr lang="en-US" altLang="zh-TW" dirty="0"/>
            </a:br>
            <a:r>
              <a:rPr lang="en-US" altLang="zh-TW" dirty="0"/>
              <a:t>Auto-encoder</a:t>
            </a:r>
            <a:endParaRPr lang="zh-TW" altLang="en-US" dirty="0"/>
          </a:p>
        </p:txBody>
      </p:sp>
      <p:sp>
        <p:nvSpPr>
          <p:cNvPr id="10" name="矩形 9"/>
          <p:cNvSpPr/>
          <p:nvPr/>
        </p:nvSpPr>
        <p:spPr>
          <a:xfrm>
            <a:off x="919612" y="4015212"/>
            <a:ext cx="461666" cy="60581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1853136" y="4015212"/>
            <a:ext cx="465153" cy="60581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19" name="直線單箭頭接點 18"/>
          <p:cNvCxnSpPr/>
          <p:nvPr/>
        </p:nvCxnSpPr>
        <p:spPr>
          <a:xfrm flipV="1">
            <a:off x="1133986" y="4733681"/>
            <a:ext cx="0" cy="6300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單箭頭接點 30"/>
          <p:cNvCxnSpPr/>
          <p:nvPr/>
        </p:nvCxnSpPr>
        <p:spPr>
          <a:xfrm>
            <a:off x="1381278" y="4342079"/>
            <a:ext cx="478958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群組 43"/>
          <p:cNvGrpSpPr/>
          <p:nvPr/>
        </p:nvGrpSpPr>
        <p:grpSpPr>
          <a:xfrm>
            <a:off x="855793" y="6030375"/>
            <a:ext cx="3279729" cy="680810"/>
            <a:chOff x="4005606" y="5533027"/>
            <a:chExt cx="1757324" cy="929291"/>
          </a:xfrm>
        </p:grpSpPr>
        <p:pic>
          <p:nvPicPr>
            <p:cNvPr id="45" name="Picture 2"/>
            <p:cNvPicPr>
              <a:picLocks noChangeAspect="1" noChangeArrowheads="1"/>
            </p:cNvPicPr>
            <p:nvPr/>
          </p:nvPicPr>
          <p:blipFill>
            <a:blip r:embed="rId1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05606" y="5533027"/>
              <a:ext cx="677862" cy="928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6" name="Picture 2"/>
            <p:cNvPicPr>
              <a:picLocks noChangeAspect="1" noChangeArrowheads="1"/>
            </p:cNvPicPr>
            <p:nvPr/>
          </p:nvPicPr>
          <p:blipFill>
            <a:blip r:embed="rId1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13630" y="5533631"/>
              <a:ext cx="749300" cy="928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7" name="Picture 2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560422" y="5533251"/>
              <a:ext cx="749266" cy="9284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cxnSp>
        <p:nvCxnSpPr>
          <p:cNvPr id="55" name="直線單箭頭接點 54"/>
          <p:cNvCxnSpPr/>
          <p:nvPr/>
        </p:nvCxnSpPr>
        <p:spPr>
          <a:xfrm flipV="1">
            <a:off x="2083121" y="4733604"/>
            <a:ext cx="0" cy="6300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單箭頭接點 55"/>
          <p:cNvCxnSpPr/>
          <p:nvPr/>
        </p:nvCxnSpPr>
        <p:spPr>
          <a:xfrm flipV="1">
            <a:off x="2963214" y="4733604"/>
            <a:ext cx="0" cy="6300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單箭頭接點 56"/>
          <p:cNvCxnSpPr/>
          <p:nvPr/>
        </p:nvCxnSpPr>
        <p:spPr>
          <a:xfrm flipV="1">
            <a:off x="3870852" y="4733604"/>
            <a:ext cx="0" cy="6300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矩形 57"/>
          <p:cNvSpPr/>
          <p:nvPr/>
        </p:nvSpPr>
        <p:spPr>
          <a:xfrm>
            <a:off x="2753191" y="4010474"/>
            <a:ext cx="465153" cy="60581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59" name="直線單箭頭接點 58"/>
          <p:cNvCxnSpPr/>
          <p:nvPr/>
        </p:nvCxnSpPr>
        <p:spPr>
          <a:xfrm>
            <a:off x="2327553" y="4342079"/>
            <a:ext cx="425638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矩形 59"/>
          <p:cNvSpPr/>
          <p:nvPr/>
        </p:nvSpPr>
        <p:spPr>
          <a:xfrm>
            <a:off x="3655022" y="4039172"/>
            <a:ext cx="465153" cy="60581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61" name="直線單箭頭接點 60"/>
          <p:cNvCxnSpPr/>
          <p:nvPr/>
        </p:nvCxnSpPr>
        <p:spPr>
          <a:xfrm>
            <a:off x="3212385" y="4325613"/>
            <a:ext cx="442637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字方塊 5"/>
          <p:cNvSpPr txBox="1"/>
          <p:nvPr/>
        </p:nvSpPr>
        <p:spPr>
          <a:xfrm rot="5400000">
            <a:off x="686922" y="5629064"/>
            <a:ext cx="900000" cy="44305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49" name="文字方塊 48"/>
          <p:cNvSpPr txBox="1"/>
          <p:nvPr/>
        </p:nvSpPr>
        <p:spPr>
          <a:xfrm rot="5400000">
            <a:off x="1587936" y="5629064"/>
            <a:ext cx="900000" cy="44305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50" name="文字方塊 49"/>
          <p:cNvSpPr txBox="1"/>
          <p:nvPr/>
        </p:nvSpPr>
        <p:spPr>
          <a:xfrm rot="5400000">
            <a:off x="2488950" y="5629064"/>
            <a:ext cx="900000" cy="44305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51" name="文字方塊 50"/>
          <p:cNvSpPr txBox="1"/>
          <p:nvPr/>
        </p:nvSpPr>
        <p:spPr>
          <a:xfrm rot="5400000">
            <a:off x="3389965" y="5629064"/>
            <a:ext cx="900000" cy="44305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737683" y="3725947"/>
            <a:ext cx="3547793" cy="1401968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矩形 31"/>
          <p:cNvSpPr/>
          <p:nvPr/>
        </p:nvSpPr>
        <p:spPr>
          <a:xfrm>
            <a:off x="5093271" y="4039172"/>
            <a:ext cx="465153" cy="60581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3" name="矩形 32"/>
          <p:cNvSpPr/>
          <p:nvPr/>
        </p:nvSpPr>
        <p:spPr>
          <a:xfrm>
            <a:off x="6055682" y="4039172"/>
            <a:ext cx="465153" cy="60581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4" name="矩形 33"/>
          <p:cNvSpPr/>
          <p:nvPr/>
        </p:nvSpPr>
        <p:spPr>
          <a:xfrm>
            <a:off x="7018093" y="4039172"/>
            <a:ext cx="465153" cy="60581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40" name="直線單箭頭接點 39"/>
          <p:cNvCxnSpPr/>
          <p:nvPr/>
        </p:nvCxnSpPr>
        <p:spPr>
          <a:xfrm flipV="1">
            <a:off x="5364088" y="3408197"/>
            <a:ext cx="0" cy="630458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單箭頭接點 53"/>
          <p:cNvCxnSpPr/>
          <p:nvPr/>
        </p:nvCxnSpPr>
        <p:spPr>
          <a:xfrm flipV="1">
            <a:off x="6274787" y="3385584"/>
            <a:ext cx="0" cy="63000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單箭頭接點 63"/>
          <p:cNvCxnSpPr/>
          <p:nvPr/>
        </p:nvCxnSpPr>
        <p:spPr>
          <a:xfrm flipV="1">
            <a:off x="7263595" y="3403600"/>
            <a:ext cx="0" cy="63000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線單箭頭接點 64"/>
          <p:cNvCxnSpPr>
            <a:stCxn id="60" idx="3"/>
          </p:cNvCxnSpPr>
          <p:nvPr/>
        </p:nvCxnSpPr>
        <p:spPr>
          <a:xfrm flipV="1">
            <a:off x="4120175" y="4340919"/>
            <a:ext cx="931440" cy="116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單箭頭接點 65"/>
          <p:cNvCxnSpPr/>
          <p:nvPr/>
        </p:nvCxnSpPr>
        <p:spPr>
          <a:xfrm>
            <a:off x="5569369" y="4331163"/>
            <a:ext cx="478958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單箭頭接點 66"/>
          <p:cNvCxnSpPr/>
          <p:nvPr/>
        </p:nvCxnSpPr>
        <p:spPr>
          <a:xfrm>
            <a:off x="6519783" y="4333938"/>
            <a:ext cx="478958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矩形 67"/>
          <p:cNvSpPr/>
          <p:nvPr/>
        </p:nvSpPr>
        <p:spPr>
          <a:xfrm>
            <a:off x="8009074" y="4039172"/>
            <a:ext cx="465153" cy="60581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70" name="直線單箭頭接點 69"/>
          <p:cNvCxnSpPr/>
          <p:nvPr/>
        </p:nvCxnSpPr>
        <p:spPr>
          <a:xfrm flipV="1">
            <a:off x="8233815" y="3436483"/>
            <a:ext cx="0" cy="63000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線單箭頭接點 70"/>
          <p:cNvCxnSpPr/>
          <p:nvPr/>
        </p:nvCxnSpPr>
        <p:spPr>
          <a:xfrm>
            <a:off x="7510764" y="4333938"/>
            <a:ext cx="478958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手繪多邊形 72"/>
          <p:cNvSpPr/>
          <p:nvPr/>
        </p:nvSpPr>
        <p:spPr>
          <a:xfrm>
            <a:off x="5549265" y="3329783"/>
            <a:ext cx="742950" cy="1646872"/>
          </a:xfrm>
          <a:custGeom>
            <a:avLst/>
            <a:gdLst>
              <a:gd name="connsiteX0" fmla="*/ 0 w 742950"/>
              <a:gd name="connsiteY0" fmla="*/ 0 h 1853860"/>
              <a:gd name="connsiteX1" fmla="*/ 247650 w 742950"/>
              <a:gd name="connsiteY1" fmla="*/ 438150 h 1853860"/>
              <a:gd name="connsiteX2" fmla="*/ 285750 w 742950"/>
              <a:gd name="connsiteY2" fmla="*/ 1638300 h 1853860"/>
              <a:gd name="connsiteX3" fmla="*/ 552450 w 742950"/>
              <a:gd name="connsiteY3" fmla="*/ 1828800 h 1853860"/>
              <a:gd name="connsiteX4" fmla="*/ 742950 w 742950"/>
              <a:gd name="connsiteY4" fmla="*/ 1333500 h 1853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2950" h="1853860">
                <a:moveTo>
                  <a:pt x="0" y="0"/>
                </a:moveTo>
                <a:cubicBezTo>
                  <a:pt x="100012" y="82550"/>
                  <a:pt x="200025" y="165100"/>
                  <a:pt x="247650" y="438150"/>
                </a:cubicBezTo>
                <a:cubicBezTo>
                  <a:pt x="295275" y="711200"/>
                  <a:pt x="234950" y="1406525"/>
                  <a:pt x="285750" y="1638300"/>
                </a:cubicBezTo>
                <a:cubicBezTo>
                  <a:pt x="336550" y="1870075"/>
                  <a:pt x="476250" y="1879600"/>
                  <a:pt x="552450" y="1828800"/>
                </a:cubicBezTo>
                <a:cubicBezTo>
                  <a:pt x="628650" y="1778000"/>
                  <a:pt x="685800" y="1555750"/>
                  <a:pt x="742950" y="1333500"/>
                </a:cubicBezTo>
              </a:path>
            </a:pathLst>
          </a:custGeom>
          <a:noFill/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4" name="手繪多邊形 73"/>
          <p:cNvSpPr/>
          <p:nvPr/>
        </p:nvSpPr>
        <p:spPr>
          <a:xfrm>
            <a:off x="6520645" y="3348821"/>
            <a:ext cx="742950" cy="1634959"/>
          </a:xfrm>
          <a:custGeom>
            <a:avLst/>
            <a:gdLst>
              <a:gd name="connsiteX0" fmla="*/ 0 w 742950"/>
              <a:gd name="connsiteY0" fmla="*/ 0 h 1853860"/>
              <a:gd name="connsiteX1" fmla="*/ 247650 w 742950"/>
              <a:gd name="connsiteY1" fmla="*/ 438150 h 1853860"/>
              <a:gd name="connsiteX2" fmla="*/ 285750 w 742950"/>
              <a:gd name="connsiteY2" fmla="*/ 1638300 h 1853860"/>
              <a:gd name="connsiteX3" fmla="*/ 552450 w 742950"/>
              <a:gd name="connsiteY3" fmla="*/ 1828800 h 1853860"/>
              <a:gd name="connsiteX4" fmla="*/ 742950 w 742950"/>
              <a:gd name="connsiteY4" fmla="*/ 1333500 h 1853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2950" h="1853860">
                <a:moveTo>
                  <a:pt x="0" y="0"/>
                </a:moveTo>
                <a:cubicBezTo>
                  <a:pt x="100012" y="82550"/>
                  <a:pt x="200025" y="165100"/>
                  <a:pt x="247650" y="438150"/>
                </a:cubicBezTo>
                <a:cubicBezTo>
                  <a:pt x="295275" y="711200"/>
                  <a:pt x="234950" y="1406525"/>
                  <a:pt x="285750" y="1638300"/>
                </a:cubicBezTo>
                <a:cubicBezTo>
                  <a:pt x="336550" y="1870075"/>
                  <a:pt x="476250" y="1879600"/>
                  <a:pt x="552450" y="1828800"/>
                </a:cubicBezTo>
                <a:cubicBezTo>
                  <a:pt x="628650" y="1778000"/>
                  <a:pt x="685800" y="1555750"/>
                  <a:pt x="742950" y="1333500"/>
                </a:cubicBezTo>
              </a:path>
            </a:pathLst>
          </a:custGeom>
          <a:noFill/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5" name="手繪多邊形 74"/>
          <p:cNvSpPr/>
          <p:nvPr/>
        </p:nvSpPr>
        <p:spPr>
          <a:xfrm>
            <a:off x="7492111" y="3306441"/>
            <a:ext cx="742950" cy="1670214"/>
          </a:xfrm>
          <a:custGeom>
            <a:avLst/>
            <a:gdLst>
              <a:gd name="connsiteX0" fmla="*/ 0 w 742950"/>
              <a:gd name="connsiteY0" fmla="*/ 0 h 1853860"/>
              <a:gd name="connsiteX1" fmla="*/ 247650 w 742950"/>
              <a:gd name="connsiteY1" fmla="*/ 438150 h 1853860"/>
              <a:gd name="connsiteX2" fmla="*/ 285750 w 742950"/>
              <a:gd name="connsiteY2" fmla="*/ 1638300 h 1853860"/>
              <a:gd name="connsiteX3" fmla="*/ 552450 w 742950"/>
              <a:gd name="connsiteY3" fmla="*/ 1828800 h 1853860"/>
              <a:gd name="connsiteX4" fmla="*/ 742950 w 742950"/>
              <a:gd name="connsiteY4" fmla="*/ 1333500 h 1853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2950" h="1853860">
                <a:moveTo>
                  <a:pt x="0" y="0"/>
                </a:moveTo>
                <a:cubicBezTo>
                  <a:pt x="100012" y="82550"/>
                  <a:pt x="200025" y="165100"/>
                  <a:pt x="247650" y="438150"/>
                </a:cubicBezTo>
                <a:cubicBezTo>
                  <a:pt x="295275" y="711200"/>
                  <a:pt x="234950" y="1406525"/>
                  <a:pt x="285750" y="1638300"/>
                </a:cubicBezTo>
                <a:cubicBezTo>
                  <a:pt x="336550" y="1870075"/>
                  <a:pt x="476250" y="1879600"/>
                  <a:pt x="552450" y="1828800"/>
                </a:cubicBezTo>
                <a:cubicBezTo>
                  <a:pt x="628650" y="1778000"/>
                  <a:pt x="685800" y="1555750"/>
                  <a:pt x="742950" y="1333500"/>
                </a:cubicBezTo>
              </a:path>
            </a:pathLst>
          </a:custGeom>
          <a:noFill/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7" name="文字方塊 76"/>
          <p:cNvSpPr txBox="1"/>
          <p:nvPr/>
        </p:nvSpPr>
        <p:spPr>
          <a:xfrm rot="5400000">
            <a:off x="4910707" y="1635864"/>
            <a:ext cx="900000" cy="44305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78" name="文字方塊 77"/>
          <p:cNvSpPr txBox="1"/>
          <p:nvPr/>
        </p:nvSpPr>
        <p:spPr>
          <a:xfrm rot="5400000">
            <a:off x="5848237" y="1635863"/>
            <a:ext cx="900000" cy="44305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79" name="文字方塊 78"/>
          <p:cNvSpPr txBox="1"/>
          <p:nvPr/>
        </p:nvSpPr>
        <p:spPr>
          <a:xfrm rot="5400000">
            <a:off x="6792848" y="1627890"/>
            <a:ext cx="900000" cy="44305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80" name="文字方塊 79"/>
          <p:cNvSpPr txBox="1"/>
          <p:nvPr/>
        </p:nvSpPr>
        <p:spPr>
          <a:xfrm rot="5400000">
            <a:off x="7758415" y="1597368"/>
            <a:ext cx="900000" cy="44305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81" name="文字方塊 80"/>
          <p:cNvSpPr txBox="1"/>
          <p:nvPr/>
        </p:nvSpPr>
        <p:spPr>
          <a:xfrm rot="5400000">
            <a:off x="4892619" y="2736668"/>
            <a:ext cx="900000" cy="44305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82" name="文字方塊 81"/>
          <p:cNvSpPr txBox="1"/>
          <p:nvPr/>
        </p:nvSpPr>
        <p:spPr>
          <a:xfrm rot="5400000">
            <a:off x="5824787" y="2722153"/>
            <a:ext cx="900000" cy="44305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83" name="文字方塊 82"/>
          <p:cNvSpPr txBox="1"/>
          <p:nvPr/>
        </p:nvSpPr>
        <p:spPr>
          <a:xfrm rot="5400000">
            <a:off x="6811939" y="2743793"/>
            <a:ext cx="900000" cy="44305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84" name="文字方塊 83"/>
          <p:cNvSpPr txBox="1"/>
          <p:nvPr/>
        </p:nvSpPr>
        <p:spPr>
          <a:xfrm rot="5400000">
            <a:off x="7762226" y="2722153"/>
            <a:ext cx="900000" cy="44305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85" name="矩形 84"/>
          <p:cNvSpPr/>
          <p:nvPr/>
        </p:nvSpPr>
        <p:spPr>
          <a:xfrm>
            <a:off x="4821553" y="3732793"/>
            <a:ext cx="3944495" cy="1421869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6" name="文字方塊 85"/>
          <p:cNvSpPr txBox="1"/>
          <p:nvPr/>
        </p:nvSpPr>
        <p:spPr>
          <a:xfrm>
            <a:off x="6409026" y="5197036"/>
            <a:ext cx="23762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RNN Decoder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上-下雙向箭號 7"/>
          <p:cNvSpPr/>
          <p:nvPr/>
        </p:nvSpPr>
        <p:spPr>
          <a:xfrm>
            <a:off x="5209283" y="2134547"/>
            <a:ext cx="270671" cy="519967"/>
          </a:xfrm>
          <a:prstGeom prst="up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7" name="上-下雙向箭號 86"/>
          <p:cNvSpPr/>
          <p:nvPr/>
        </p:nvSpPr>
        <p:spPr>
          <a:xfrm>
            <a:off x="6158959" y="2135871"/>
            <a:ext cx="270671" cy="519967"/>
          </a:xfrm>
          <a:prstGeom prst="up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8" name="上-下雙向箭號 87"/>
          <p:cNvSpPr/>
          <p:nvPr/>
        </p:nvSpPr>
        <p:spPr>
          <a:xfrm>
            <a:off x="7135758" y="2109988"/>
            <a:ext cx="270671" cy="519967"/>
          </a:xfrm>
          <a:prstGeom prst="up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9" name="上-下雙向箭號 88"/>
          <p:cNvSpPr/>
          <p:nvPr/>
        </p:nvSpPr>
        <p:spPr>
          <a:xfrm>
            <a:off x="8098479" y="2134546"/>
            <a:ext cx="270671" cy="519967"/>
          </a:xfrm>
          <a:prstGeom prst="up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/>
          <p:cNvSpPr txBox="1"/>
          <p:nvPr/>
        </p:nvSpPr>
        <p:spPr>
          <a:xfrm>
            <a:off x="902679" y="5619759"/>
            <a:ext cx="5306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x</a:t>
            </a:r>
            <a:r>
              <a:rPr lang="en-US" altLang="zh-TW" sz="2400" baseline="-25000" dirty="0"/>
              <a:t>1</a:t>
            </a:r>
            <a:endParaRPr lang="zh-TW" altLang="en-US" sz="2400" baseline="-25000" dirty="0"/>
          </a:p>
        </p:txBody>
      </p:sp>
      <p:sp>
        <p:nvSpPr>
          <p:cNvPr id="90" name="文字方塊 89"/>
          <p:cNvSpPr txBox="1"/>
          <p:nvPr/>
        </p:nvSpPr>
        <p:spPr>
          <a:xfrm>
            <a:off x="1796932" y="5609533"/>
            <a:ext cx="5306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x</a:t>
            </a:r>
            <a:r>
              <a:rPr lang="en-US" altLang="zh-TW" sz="2400" baseline="-25000" dirty="0"/>
              <a:t>2</a:t>
            </a:r>
            <a:endParaRPr lang="zh-TW" altLang="en-US" sz="2400" baseline="-25000" dirty="0"/>
          </a:p>
        </p:txBody>
      </p:sp>
      <p:sp>
        <p:nvSpPr>
          <p:cNvPr id="91" name="文字方塊 90"/>
          <p:cNvSpPr txBox="1"/>
          <p:nvPr/>
        </p:nvSpPr>
        <p:spPr>
          <a:xfrm>
            <a:off x="2660082" y="5625840"/>
            <a:ext cx="5306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x</a:t>
            </a:r>
            <a:r>
              <a:rPr lang="en-US" altLang="zh-TW" sz="2400" baseline="-25000" dirty="0"/>
              <a:t>3</a:t>
            </a:r>
            <a:endParaRPr lang="zh-TW" altLang="en-US" sz="2400" baseline="-25000" dirty="0"/>
          </a:p>
        </p:txBody>
      </p:sp>
      <p:sp>
        <p:nvSpPr>
          <p:cNvPr id="92" name="文字方塊 91"/>
          <p:cNvSpPr txBox="1"/>
          <p:nvPr/>
        </p:nvSpPr>
        <p:spPr>
          <a:xfrm>
            <a:off x="3582344" y="5619759"/>
            <a:ext cx="5306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x</a:t>
            </a:r>
            <a:r>
              <a:rPr lang="en-US" altLang="zh-TW" sz="2400" baseline="-25000" dirty="0"/>
              <a:t>4</a:t>
            </a:r>
            <a:endParaRPr lang="zh-TW" altLang="en-US" sz="2400" baseline="-25000" dirty="0"/>
          </a:p>
        </p:txBody>
      </p:sp>
      <p:sp>
        <p:nvSpPr>
          <p:cNvPr id="93" name="文字方塊 92"/>
          <p:cNvSpPr txBox="1"/>
          <p:nvPr/>
        </p:nvSpPr>
        <p:spPr>
          <a:xfrm>
            <a:off x="5068524" y="2698973"/>
            <a:ext cx="5306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y</a:t>
            </a:r>
            <a:r>
              <a:rPr lang="en-US" altLang="zh-TW" sz="2400" baseline="-25000" dirty="0"/>
              <a:t>1</a:t>
            </a:r>
            <a:endParaRPr lang="zh-TW" altLang="en-US" sz="2400" baseline="-25000" dirty="0"/>
          </a:p>
        </p:txBody>
      </p:sp>
      <p:sp>
        <p:nvSpPr>
          <p:cNvPr id="94" name="文字方塊 93"/>
          <p:cNvSpPr txBox="1"/>
          <p:nvPr/>
        </p:nvSpPr>
        <p:spPr>
          <a:xfrm>
            <a:off x="6016126" y="2675914"/>
            <a:ext cx="5306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y</a:t>
            </a:r>
            <a:r>
              <a:rPr lang="en-US" altLang="zh-TW" sz="2400" baseline="-25000" dirty="0"/>
              <a:t>2</a:t>
            </a:r>
            <a:endParaRPr lang="zh-TW" altLang="en-US" sz="2400" baseline="-25000" dirty="0"/>
          </a:p>
        </p:txBody>
      </p:sp>
      <p:sp>
        <p:nvSpPr>
          <p:cNvPr id="95" name="文字方塊 94"/>
          <p:cNvSpPr txBox="1"/>
          <p:nvPr/>
        </p:nvSpPr>
        <p:spPr>
          <a:xfrm>
            <a:off x="7008098" y="2705054"/>
            <a:ext cx="5306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y</a:t>
            </a:r>
            <a:r>
              <a:rPr lang="en-US" altLang="zh-TW" sz="2400" baseline="-25000" dirty="0"/>
              <a:t>3</a:t>
            </a:r>
            <a:endParaRPr lang="zh-TW" altLang="en-US" sz="2400" baseline="-25000" dirty="0"/>
          </a:p>
        </p:txBody>
      </p:sp>
      <p:sp>
        <p:nvSpPr>
          <p:cNvPr id="96" name="文字方塊 95"/>
          <p:cNvSpPr txBox="1"/>
          <p:nvPr/>
        </p:nvSpPr>
        <p:spPr>
          <a:xfrm>
            <a:off x="7930360" y="2698973"/>
            <a:ext cx="5306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y</a:t>
            </a:r>
            <a:r>
              <a:rPr lang="en-US" altLang="zh-TW" sz="2400" baseline="-25000" dirty="0"/>
              <a:t>4</a:t>
            </a:r>
            <a:endParaRPr lang="zh-TW" altLang="en-US" sz="2400" baseline="-25000" dirty="0"/>
          </a:p>
        </p:txBody>
      </p:sp>
      <p:sp>
        <p:nvSpPr>
          <p:cNvPr id="97" name="文字方塊 96"/>
          <p:cNvSpPr txBox="1"/>
          <p:nvPr/>
        </p:nvSpPr>
        <p:spPr>
          <a:xfrm>
            <a:off x="5159114" y="1621238"/>
            <a:ext cx="5306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x</a:t>
            </a:r>
            <a:r>
              <a:rPr lang="en-US" altLang="zh-TW" sz="2400" baseline="-25000" dirty="0"/>
              <a:t>1</a:t>
            </a:r>
            <a:endParaRPr lang="zh-TW" altLang="en-US" sz="2400" baseline="-25000" dirty="0"/>
          </a:p>
        </p:txBody>
      </p:sp>
      <p:sp>
        <p:nvSpPr>
          <p:cNvPr id="98" name="文字方塊 97"/>
          <p:cNvSpPr txBox="1"/>
          <p:nvPr/>
        </p:nvSpPr>
        <p:spPr>
          <a:xfrm>
            <a:off x="6053367" y="1611012"/>
            <a:ext cx="5306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x</a:t>
            </a:r>
            <a:r>
              <a:rPr lang="en-US" altLang="zh-TW" sz="2400" baseline="-25000" dirty="0"/>
              <a:t>2</a:t>
            </a:r>
            <a:endParaRPr lang="zh-TW" altLang="en-US" sz="2400" baseline="-25000" dirty="0"/>
          </a:p>
        </p:txBody>
      </p:sp>
      <p:sp>
        <p:nvSpPr>
          <p:cNvPr id="99" name="文字方塊 98"/>
          <p:cNvSpPr txBox="1"/>
          <p:nvPr/>
        </p:nvSpPr>
        <p:spPr>
          <a:xfrm>
            <a:off x="6985918" y="1652523"/>
            <a:ext cx="5306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x</a:t>
            </a:r>
            <a:r>
              <a:rPr lang="en-US" altLang="zh-TW" sz="2400" baseline="-25000" dirty="0"/>
              <a:t>3</a:t>
            </a:r>
            <a:endParaRPr lang="zh-TW" altLang="en-US" sz="2400" baseline="-25000" dirty="0"/>
          </a:p>
        </p:txBody>
      </p:sp>
      <p:sp>
        <p:nvSpPr>
          <p:cNvPr id="100" name="文字方塊 99"/>
          <p:cNvSpPr txBox="1"/>
          <p:nvPr/>
        </p:nvSpPr>
        <p:spPr>
          <a:xfrm>
            <a:off x="7970100" y="1583581"/>
            <a:ext cx="5306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x</a:t>
            </a:r>
            <a:r>
              <a:rPr lang="en-US" altLang="zh-TW" sz="2400" baseline="-25000" dirty="0"/>
              <a:t>4</a:t>
            </a:r>
            <a:endParaRPr lang="zh-TW" altLang="en-US" sz="2400" baseline="-25000" dirty="0"/>
          </a:p>
        </p:txBody>
      </p:sp>
      <p:sp>
        <p:nvSpPr>
          <p:cNvPr id="69" name="文字方塊 68"/>
          <p:cNvSpPr txBox="1"/>
          <p:nvPr/>
        </p:nvSpPr>
        <p:spPr>
          <a:xfrm>
            <a:off x="1388894" y="3174873"/>
            <a:ext cx="23762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RNN Encoder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6" name="文字方塊 75"/>
          <p:cNvSpPr txBox="1"/>
          <p:nvPr/>
        </p:nvSpPr>
        <p:spPr>
          <a:xfrm>
            <a:off x="4097586" y="6220797"/>
            <a:ext cx="23762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audio segment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1" name="文字方塊 100"/>
          <p:cNvSpPr txBox="1"/>
          <p:nvPr/>
        </p:nvSpPr>
        <p:spPr>
          <a:xfrm>
            <a:off x="4070540" y="5649115"/>
            <a:ext cx="23762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acoustic features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319246" y="1932515"/>
            <a:ext cx="447518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FF0000"/>
                </a:solidFill>
              </a:rPr>
              <a:t>The RNN encoder and decoder are jointly trained.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  <p:sp>
        <p:nvSpPr>
          <p:cNvPr id="102" name="矩形 101"/>
          <p:cNvSpPr/>
          <p:nvPr/>
        </p:nvSpPr>
        <p:spPr>
          <a:xfrm>
            <a:off x="3647635" y="4066616"/>
            <a:ext cx="487887" cy="630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文字方塊 13"/>
          <p:cNvSpPr txBox="1"/>
          <p:nvPr/>
        </p:nvSpPr>
        <p:spPr>
          <a:xfrm>
            <a:off x="5013003" y="934789"/>
            <a:ext cx="34758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Input acoustic features</a:t>
            </a:r>
            <a:endParaRPr lang="zh-TW" altLang="en-US" sz="24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34" grpId="0" animBg="1"/>
      <p:bldP spid="68" grpId="0" animBg="1"/>
      <p:bldP spid="73" grpId="0" animBg="1"/>
      <p:bldP spid="74" grpId="0" animBg="1"/>
      <p:bldP spid="75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/>
      <p:bldP spid="8" grpId="0" animBg="1"/>
      <p:bldP spid="87" grpId="0" animBg="1"/>
      <p:bldP spid="88" grpId="0" animBg="1"/>
      <p:bldP spid="89" grpId="0" animBg="1"/>
      <p:bldP spid="93" grpId="0"/>
      <p:bldP spid="94" grpId="0"/>
      <p:bldP spid="95" grpId="0"/>
      <p:bldP spid="96" grpId="0"/>
      <p:bldP spid="97" grpId="0"/>
      <p:bldP spid="98" grpId="0"/>
      <p:bldP spid="99" grpId="0"/>
      <p:bldP spid="100" grpId="0"/>
      <p:bldP spid="5" grpId="0"/>
      <p:bldP spid="14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Sequence-to-sequence </a:t>
            </a:r>
            <a:br>
              <a:rPr lang="en-US" altLang="zh-TW" dirty="0"/>
            </a:br>
            <a:r>
              <a:rPr lang="en-US" altLang="zh-TW" dirty="0"/>
              <a:t>Auto-encoder - Speech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TW" dirty="0"/>
              <a:t>Visualizing embedding vectors of the words</a:t>
            </a:r>
            <a:endParaRPr lang="zh-TW" altLang="en-US" dirty="0"/>
          </a:p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3273" y="2348880"/>
            <a:ext cx="7712150" cy="4272136"/>
          </a:xfrm>
          <a:prstGeom prst="rect">
            <a:avLst/>
          </a:prstGeom>
        </p:spPr>
      </p:pic>
      <p:sp>
        <p:nvSpPr>
          <p:cNvPr id="5" name="橢圓 4"/>
          <p:cNvSpPr/>
          <p:nvPr/>
        </p:nvSpPr>
        <p:spPr>
          <a:xfrm>
            <a:off x="2707269" y="2766335"/>
            <a:ext cx="119876" cy="11987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橢圓 5"/>
          <p:cNvSpPr/>
          <p:nvPr/>
        </p:nvSpPr>
        <p:spPr>
          <a:xfrm>
            <a:off x="3059832" y="3537160"/>
            <a:ext cx="119876" cy="11987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橢圓 6"/>
          <p:cNvSpPr/>
          <p:nvPr/>
        </p:nvSpPr>
        <p:spPr>
          <a:xfrm>
            <a:off x="5930548" y="4565127"/>
            <a:ext cx="119876" cy="119876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橢圓 7"/>
          <p:cNvSpPr/>
          <p:nvPr/>
        </p:nvSpPr>
        <p:spPr>
          <a:xfrm>
            <a:off x="4185343" y="4165175"/>
            <a:ext cx="119876" cy="119876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1993235" y="2749813"/>
            <a:ext cx="602545" cy="2667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fear</a:t>
            </a:r>
            <a:endParaRPr lang="zh-TW" altLang="en-US" dirty="0"/>
          </a:p>
        </p:txBody>
      </p:sp>
      <p:sp>
        <p:nvSpPr>
          <p:cNvPr id="10" name="矩形 9"/>
          <p:cNvSpPr/>
          <p:nvPr/>
        </p:nvSpPr>
        <p:spPr>
          <a:xfrm>
            <a:off x="6034536" y="4238034"/>
            <a:ext cx="678941" cy="33793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near</a:t>
            </a:r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4006689" y="4288498"/>
            <a:ext cx="733575" cy="28220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name</a:t>
            </a:r>
            <a:endParaRPr lang="zh-TW" altLang="en-US" dirty="0"/>
          </a:p>
        </p:txBody>
      </p:sp>
      <p:cxnSp>
        <p:nvCxnSpPr>
          <p:cNvPr id="12" name="直線單箭頭接點 11"/>
          <p:cNvCxnSpPr/>
          <p:nvPr/>
        </p:nvCxnSpPr>
        <p:spPr>
          <a:xfrm>
            <a:off x="2816405" y="2844936"/>
            <a:ext cx="3134583" cy="175016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/>
          <p:cNvCxnSpPr>
            <a:stCxn id="6" idx="5"/>
          </p:cNvCxnSpPr>
          <p:nvPr/>
        </p:nvCxnSpPr>
        <p:spPr>
          <a:xfrm>
            <a:off x="3162153" y="3639481"/>
            <a:ext cx="1049807" cy="58563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2647403" y="3230127"/>
            <a:ext cx="667566" cy="30428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fame</a:t>
            </a:r>
            <a:endParaRPr lang="zh-TW" altLang="en-US" dirty="0"/>
          </a:p>
        </p:txBody>
      </p:sp>
      <p:grpSp>
        <p:nvGrpSpPr>
          <p:cNvPr id="15" name="群組 14"/>
          <p:cNvGrpSpPr/>
          <p:nvPr/>
        </p:nvGrpSpPr>
        <p:grpSpPr>
          <a:xfrm>
            <a:off x="4698341" y="4946237"/>
            <a:ext cx="2015136" cy="648072"/>
            <a:chOff x="4005606" y="5533027"/>
            <a:chExt cx="1757324" cy="929291"/>
          </a:xfrm>
        </p:grpSpPr>
        <p:pic>
          <p:nvPicPr>
            <p:cNvPr id="16" name="Picture 2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05606" y="5533027"/>
              <a:ext cx="677862" cy="928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" name="Picture 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13630" y="5533631"/>
              <a:ext cx="749300" cy="928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" name="Picture 2"/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560422" y="5533251"/>
              <a:ext cx="749266" cy="9284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9" name="群組 18"/>
          <p:cNvGrpSpPr/>
          <p:nvPr/>
        </p:nvGrpSpPr>
        <p:grpSpPr>
          <a:xfrm flipH="1">
            <a:off x="792173" y="3836876"/>
            <a:ext cx="2375176" cy="648072"/>
            <a:chOff x="4005606" y="5533027"/>
            <a:chExt cx="1757324" cy="929291"/>
          </a:xfrm>
        </p:grpSpPr>
        <p:pic>
          <p:nvPicPr>
            <p:cNvPr id="20" name="Picture 2"/>
            <p:cNvPicPr>
              <a:picLocks noChangeAspect="1" noChangeArrowheads="1"/>
            </p:cNvPicPr>
            <p:nvPr/>
          </p:nvPicPr>
          <p:blipFill>
            <a:blip r:embed="rId5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05606" y="5533027"/>
              <a:ext cx="677862" cy="928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" name="Picture 2"/>
            <p:cNvPicPr>
              <a:picLocks noChangeAspect="1" noChangeArrowheads="1"/>
            </p:cNvPicPr>
            <p:nvPr/>
          </p:nvPicPr>
          <p:blipFill>
            <a:blip r:embed="rId5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13630" y="5533631"/>
              <a:ext cx="749300" cy="928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" name="Picture 2"/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560422" y="5533251"/>
              <a:ext cx="749266" cy="9284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3" name="箭號: 向右 22"/>
          <p:cNvSpPr/>
          <p:nvPr/>
        </p:nvSpPr>
        <p:spPr>
          <a:xfrm rot="16200000">
            <a:off x="5815385" y="4699824"/>
            <a:ext cx="342900" cy="3683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箭號: 向右 23"/>
          <p:cNvSpPr/>
          <p:nvPr/>
        </p:nvSpPr>
        <p:spPr>
          <a:xfrm rot="18326065">
            <a:off x="2725395" y="3606711"/>
            <a:ext cx="342900" cy="3683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4" grpId="0" animBg="1"/>
      <p:bldP spid="23" grpId="0" animBg="1"/>
      <p:bldP spid="2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Example Application</a:t>
            </a:r>
            <a:endParaRPr lang="zh-TW" altLang="en-US" dirty="0"/>
          </a:p>
        </p:txBody>
      </p:sp>
      <p:cxnSp>
        <p:nvCxnSpPr>
          <p:cNvPr id="4" name="直線單箭頭接點 3"/>
          <p:cNvCxnSpPr/>
          <p:nvPr/>
        </p:nvCxnSpPr>
        <p:spPr>
          <a:xfrm rot="16200000">
            <a:off x="7308562" y="2461641"/>
            <a:ext cx="65565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線單箭頭接點 4"/>
          <p:cNvCxnSpPr/>
          <p:nvPr/>
        </p:nvCxnSpPr>
        <p:spPr>
          <a:xfrm rot="16200000">
            <a:off x="5661576" y="2429290"/>
            <a:ext cx="64900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群組 5"/>
          <p:cNvGrpSpPr/>
          <p:nvPr/>
        </p:nvGrpSpPr>
        <p:grpSpPr>
          <a:xfrm>
            <a:off x="5796499" y="5683875"/>
            <a:ext cx="342900" cy="461962"/>
            <a:chOff x="1882729" y="2137119"/>
            <a:chExt cx="342900" cy="461962"/>
          </a:xfrm>
        </p:grpSpPr>
        <p:sp>
          <p:nvSpPr>
            <p:cNvPr id="7" name="矩形 6"/>
            <p:cNvSpPr/>
            <p:nvPr/>
          </p:nvSpPr>
          <p:spPr>
            <a:xfrm>
              <a:off x="1882729" y="2232369"/>
              <a:ext cx="342900" cy="3429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aphicFrame>
          <p:nvGraphicFramePr>
            <p:cNvPr id="8" name="Object 12"/>
            <p:cNvGraphicFramePr>
              <a:graphicFrameLocks noChangeAspect="1"/>
            </p:cNvGraphicFramePr>
            <p:nvPr/>
          </p:nvGraphicFramePr>
          <p:xfrm>
            <a:off x="1895428" y="2137119"/>
            <a:ext cx="325438" cy="4619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54" name="方程式" r:id="rId1" imgW="3657600" imgH="5181600" progId="Equation.3">
                    <p:embed/>
                  </p:oleObj>
                </mc:Choice>
                <mc:Fallback>
                  <p:oleObj name="方程式" r:id="rId1" imgW="3657600" imgH="5181600" progId="Equation.3">
                    <p:embed/>
                    <p:pic>
                      <p:nvPicPr>
                        <p:cNvPr id="0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95428" y="2137119"/>
                          <a:ext cx="325438" cy="46196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9" name="群組 8"/>
          <p:cNvGrpSpPr/>
          <p:nvPr/>
        </p:nvGrpSpPr>
        <p:grpSpPr>
          <a:xfrm>
            <a:off x="7403763" y="5715000"/>
            <a:ext cx="376238" cy="461963"/>
            <a:chOff x="1876911" y="2719848"/>
            <a:chExt cx="376238" cy="461963"/>
          </a:xfrm>
        </p:grpSpPr>
        <p:sp>
          <p:nvSpPr>
            <p:cNvPr id="10" name="矩形 9"/>
            <p:cNvSpPr/>
            <p:nvPr/>
          </p:nvSpPr>
          <p:spPr>
            <a:xfrm>
              <a:off x="1876911" y="2802698"/>
              <a:ext cx="342900" cy="3429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aphicFrame>
          <p:nvGraphicFramePr>
            <p:cNvPr id="11" name="Object 12"/>
            <p:cNvGraphicFramePr>
              <a:graphicFrameLocks noChangeAspect="1"/>
            </p:cNvGraphicFramePr>
            <p:nvPr/>
          </p:nvGraphicFramePr>
          <p:xfrm>
            <a:off x="1900724" y="2719848"/>
            <a:ext cx="352425" cy="4619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55" name="方程式" r:id="rId3" imgW="3962400" imgH="5181600" progId="Equation.3">
                    <p:embed/>
                  </p:oleObj>
                </mc:Choice>
                <mc:Fallback>
                  <p:oleObj name="方程式" r:id="rId3" imgW="3962400" imgH="5181600" progId="Equation.3">
                    <p:embed/>
                    <p:pic>
                      <p:nvPicPr>
                        <p:cNvPr id="0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00724" y="2719848"/>
                          <a:ext cx="352425" cy="46196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2" name="橢圓 11"/>
          <p:cNvSpPr/>
          <p:nvPr/>
        </p:nvSpPr>
        <p:spPr>
          <a:xfrm rot="16200000">
            <a:off x="5732675" y="4107211"/>
            <a:ext cx="574158" cy="57415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橢圓 12"/>
          <p:cNvSpPr/>
          <p:nvPr/>
        </p:nvSpPr>
        <p:spPr>
          <a:xfrm rot="16200000">
            <a:off x="7280370" y="4147522"/>
            <a:ext cx="574158" cy="57415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橢圓 13"/>
          <p:cNvSpPr/>
          <p:nvPr/>
        </p:nvSpPr>
        <p:spPr>
          <a:xfrm rot="16200000">
            <a:off x="5699001" y="2429290"/>
            <a:ext cx="574158" cy="57415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橢圓 14"/>
          <p:cNvSpPr/>
          <p:nvPr/>
        </p:nvSpPr>
        <p:spPr>
          <a:xfrm rot="16200000">
            <a:off x="7271677" y="2439396"/>
            <a:ext cx="574158" cy="57415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6" name="群組 15"/>
          <p:cNvGrpSpPr/>
          <p:nvPr/>
        </p:nvGrpSpPr>
        <p:grpSpPr>
          <a:xfrm rot="16200000">
            <a:off x="6273747" y="4412990"/>
            <a:ext cx="1037222" cy="1638300"/>
            <a:chOff x="1013669" y="3459098"/>
            <a:chExt cx="1588876" cy="1638300"/>
          </a:xfrm>
        </p:grpSpPr>
        <p:cxnSp>
          <p:nvCxnSpPr>
            <p:cNvPr id="17" name="直線單箭頭接點 16"/>
            <p:cNvCxnSpPr/>
            <p:nvPr/>
          </p:nvCxnSpPr>
          <p:spPr>
            <a:xfrm flipV="1">
              <a:off x="1013669" y="3507292"/>
              <a:ext cx="1574937" cy="15851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群組 17"/>
            <p:cNvGrpSpPr/>
            <p:nvPr/>
          </p:nvGrpSpPr>
          <p:grpSpPr>
            <a:xfrm>
              <a:off x="1025705" y="3459098"/>
              <a:ext cx="1576840" cy="1638300"/>
              <a:chOff x="1025705" y="3459098"/>
              <a:chExt cx="1576840" cy="1638300"/>
            </a:xfrm>
          </p:grpSpPr>
          <p:cxnSp>
            <p:nvCxnSpPr>
              <p:cNvPr id="19" name="直線單箭頭接點 18"/>
              <p:cNvCxnSpPr/>
              <p:nvPr/>
            </p:nvCxnSpPr>
            <p:spPr>
              <a:xfrm>
                <a:off x="1048081" y="3459098"/>
                <a:ext cx="1548874" cy="16089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線單箭頭接點 19"/>
              <p:cNvCxnSpPr/>
              <p:nvPr/>
            </p:nvCxnSpPr>
            <p:spPr>
              <a:xfrm flipV="1">
                <a:off x="1025705" y="50973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線單箭頭接點 20"/>
              <p:cNvCxnSpPr/>
              <p:nvPr/>
            </p:nvCxnSpPr>
            <p:spPr>
              <a:xfrm flipV="1">
                <a:off x="1025705" y="34590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aphicFrame>
        <p:nvGraphicFramePr>
          <p:cNvPr id="22" name="Object 12"/>
          <p:cNvGraphicFramePr>
            <a:graphicFrameLocks noChangeAspect="1"/>
          </p:cNvGraphicFramePr>
          <p:nvPr/>
        </p:nvGraphicFramePr>
        <p:xfrm>
          <a:off x="7446683" y="1562087"/>
          <a:ext cx="379412" cy="46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6" name="方程式" r:id="rId5" imgW="4267200" imgH="5181600" progId="Equation.3">
                  <p:embed/>
                </p:oleObj>
              </mc:Choice>
              <mc:Fallback>
                <p:oleObj name="方程式" r:id="rId5" imgW="4267200" imgH="5181600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46683" y="1562087"/>
                        <a:ext cx="379412" cy="4619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12"/>
          <p:cNvGraphicFramePr>
            <a:graphicFrameLocks noChangeAspect="1"/>
          </p:cNvGraphicFramePr>
          <p:nvPr/>
        </p:nvGraphicFramePr>
        <p:xfrm>
          <a:off x="5863221" y="1565503"/>
          <a:ext cx="352425" cy="46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7" name="方程式" r:id="rId7" imgW="3962400" imgH="5181600" progId="Equation.3">
                  <p:embed/>
                </p:oleObj>
              </mc:Choice>
              <mc:Fallback>
                <p:oleObj name="方程式" r:id="rId7" imgW="3962400" imgH="5181600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63221" y="1565503"/>
                        <a:ext cx="352425" cy="4619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0" name="群組 29"/>
          <p:cNvGrpSpPr/>
          <p:nvPr/>
        </p:nvGrpSpPr>
        <p:grpSpPr>
          <a:xfrm rot="16200000">
            <a:off x="6273747" y="2750465"/>
            <a:ext cx="1037222" cy="1638300"/>
            <a:chOff x="1013669" y="3459098"/>
            <a:chExt cx="1588876" cy="1638300"/>
          </a:xfrm>
        </p:grpSpPr>
        <p:cxnSp>
          <p:nvCxnSpPr>
            <p:cNvPr id="31" name="直線單箭頭接點 30"/>
            <p:cNvCxnSpPr/>
            <p:nvPr/>
          </p:nvCxnSpPr>
          <p:spPr>
            <a:xfrm flipV="1">
              <a:off x="1013669" y="3507292"/>
              <a:ext cx="1574937" cy="15851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2" name="群組 31"/>
            <p:cNvGrpSpPr/>
            <p:nvPr/>
          </p:nvGrpSpPr>
          <p:grpSpPr>
            <a:xfrm>
              <a:off x="1025705" y="3459098"/>
              <a:ext cx="1576840" cy="1638300"/>
              <a:chOff x="1025705" y="3459098"/>
              <a:chExt cx="1576840" cy="1638300"/>
            </a:xfrm>
          </p:grpSpPr>
          <p:cxnSp>
            <p:nvCxnSpPr>
              <p:cNvPr id="33" name="直線單箭頭接點 32"/>
              <p:cNvCxnSpPr/>
              <p:nvPr/>
            </p:nvCxnSpPr>
            <p:spPr>
              <a:xfrm>
                <a:off x="1048081" y="3459098"/>
                <a:ext cx="1548874" cy="16089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線單箭頭接點 33"/>
              <p:cNvCxnSpPr/>
              <p:nvPr/>
            </p:nvCxnSpPr>
            <p:spPr>
              <a:xfrm flipV="1">
                <a:off x="1025705" y="50973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線單箭頭接點 34"/>
              <p:cNvCxnSpPr/>
              <p:nvPr/>
            </p:nvCxnSpPr>
            <p:spPr>
              <a:xfrm flipV="1">
                <a:off x="1025705" y="34590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0" name="手繪多邊形 39"/>
          <p:cNvSpPr/>
          <p:nvPr/>
        </p:nvSpPr>
        <p:spPr>
          <a:xfrm>
            <a:off x="5776506" y="2538619"/>
            <a:ext cx="419147" cy="365492"/>
          </a:xfrm>
          <a:custGeom>
            <a:avLst/>
            <a:gdLst>
              <a:gd name="connsiteX0" fmla="*/ 0 w 838200"/>
              <a:gd name="connsiteY0" fmla="*/ 619836 h 619836"/>
              <a:gd name="connsiteX1" fmla="*/ 361950 w 838200"/>
              <a:gd name="connsiteY1" fmla="*/ 486486 h 619836"/>
              <a:gd name="connsiteX2" fmla="*/ 457200 w 838200"/>
              <a:gd name="connsiteY2" fmla="*/ 257886 h 619836"/>
              <a:gd name="connsiteX3" fmla="*/ 552450 w 838200"/>
              <a:gd name="connsiteY3" fmla="*/ 29286 h 619836"/>
              <a:gd name="connsiteX4" fmla="*/ 838200 w 838200"/>
              <a:gd name="connsiteY4" fmla="*/ 10236 h 619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8200" h="619836">
                <a:moveTo>
                  <a:pt x="0" y="619836"/>
                </a:moveTo>
                <a:cubicBezTo>
                  <a:pt x="142875" y="583323"/>
                  <a:pt x="285750" y="546811"/>
                  <a:pt x="361950" y="486486"/>
                </a:cubicBezTo>
                <a:cubicBezTo>
                  <a:pt x="438150" y="426161"/>
                  <a:pt x="457200" y="257886"/>
                  <a:pt x="457200" y="257886"/>
                </a:cubicBezTo>
                <a:cubicBezTo>
                  <a:pt x="488950" y="181686"/>
                  <a:pt x="488950" y="70561"/>
                  <a:pt x="552450" y="29286"/>
                </a:cubicBezTo>
                <a:cubicBezTo>
                  <a:pt x="615950" y="-11989"/>
                  <a:pt x="727075" y="-877"/>
                  <a:pt x="838200" y="10236"/>
                </a:cubicBez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手繪多邊形 40"/>
          <p:cNvSpPr/>
          <p:nvPr/>
        </p:nvSpPr>
        <p:spPr>
          <a:xfrm>
            <a:off x="7360854" y="2556677"/>
            <a:ext cx="419147" cy="365492"/>
          </a:xfrm>
          <a:custGeom>
            <a:avLst/>
            <a:gdLst>
              <a:gd name="connsiteX0" fmla="*/ 0 w 838200"/>
              <a:gd name="connsiteY0" fmla="*/ 619836 h 619836"/>
              <a:gd name="connsiteX1" fmla="*/ 361950 w 838200"/>
              <a:gd name="connsiteY1" fmla="*/ 486486 h 619836"/>
              <a:gd name="connsiteX2" fmla="*/ 457200 w 838200"/>
              <a:gd name="connsiteY2" fmla="*/ 257886 h 619836"/>
              <a:gd name="connsiteX3" fmla="*/ 552450 w 838200"/>
              <a:gd name="connsiteY3" fmla="*/ 29286 h 619836"/>
              <a:gd name="connsiteX4" fmla="*/ 838200 w 838200"/>
              <a:gd name="connsiteY4" fmla="*/ 10236 h 619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8200" h="619836">
                <a:moveTo>
                  <a:pt x="0" y="619836"/>
                </a:moveTo>
                <a:cubicBezTo>
                  <a:pt x="142875" y="583323"/>
                  <a:pt x="285750" y="546811"/>
                  <a:pt x="361950" y="486486"/>
                </a:cubicBezTo>
                <a:cubicBezTo>
                  <a:pt x="438150" y="426161"/>
                  <a:pt x="457200" y="257886"/>
                  <a:pt x="457200" y="257886"/>
                </a:cubicBezTo>
                <a:cubicBezTo>
                  <a:pt x="488950" y="181686"/>
                  <a:pt x="488950" y="70561"/>
                  <a:pt x="552450" y="29286"/>
                </a:cubicBezTo>
                <a:cubicBezTo>
                  <a:pt x="615950" y="-11989"/>
                  <a:pt x="727075" y="-877"/>
                  <a:pt x="838200" y="10236"/>
                </a:cubicBez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手繪多邊形 41"/>
          <p:cNvSpPr/>
          <p:nvPr/>
        </p:nvSpPr>
        <p:spPr>
          <a:xfrm>
            <a:off x="7380505" y="4241552"/>
            <a:ext cx="419147" cy="365492"/>
          </a:xfrm>
          <a:custGeom>
            <a:avLst/>
            <a:gdLst>
              <a:gd name="connsiteX0" fmla="*/ 0 w 838200"/>
              <a:gd name="connsiteY0" fmla="*/ 619836 h 619836"/>
              <a:gd name="connsiteX1" fmla="*/ 361950 w 838200"/>
              <a:gd name="connsiteY1" fmla="*/ 486486 h 619836"/>
              <a:gd name="connsiteX2" fmla="*/ 457200 w 838200"/>
              <a:gd name="connsiteY2" fmla="*/ 257886 h 619836"/>
              <a:gd name="connsiteX3" fmla="*/ 552450 w 838200"/>
              <a:gd name="connsiteY3" fmla="*/ 29286 h 619836"/>
              <a:gd name="connsiteX4" fmla="*/ 838200 w 838200"/>
              <a:gd name="connsiteY4" fmla="*/ 10236 h 619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8200" h="619836">
                <a:moveTo>
                  <a:pt x="0" y="619836"/>
                </a:moveTo>
                <a:cubicBezTo>
                  <a:pt x="142875" y="583323"/>
                  <a:pt x="285750" y="546811"/>
                  <a:pt x="361950" y="486486"/>
                </a:cubicBezTo>
                <a:cubicBezTo>
                  <a:pt x="438150" y="426161"/>
                  <a:pt x="457200" y="257886"/>
                  <a:pt x="457200" y="257886"/>
                </a:cubicBezTo>
                <a:cubicBezTo>
                  <a:pt x="488950" y="181686"/>
                  <a:pt x="488950" y="70561"/>
                  <a:pt x="552450" y="29286"/>
                </a:cubicBezTo>
                <a:cubicBezTo>
                  <a:pt x="615950" y="-11989"/>
                  <a:pt x="727075" y="-877"/>
                  <a:pt x="838200" y="10236"/>
                </a:cubicBez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" name="手繪多邊形 42"/>
          <p:cNvSpPr/>
          <p:nvPr/>
        </p:nvSpPr>
        <p:spPr>
          <a:xfrm>
            <a:off x="5809198" y="4220425"/>
            <a:ext cx="419147" cy="365492"/>
          </a:xfrm>
          <a:custGeom>
            <a:avLst/>
            <a:gdLst>
              <a:gd name="connsiteX0" fmla="*/ 0 w 838200"/>
              <a:gd name="connsiteY0" fmla="*/ 619836 h 619836"/>
              <a:gd name="connsiteX1" fmla="*/ 361950 w 838200"/>
              <a:gd name="connsiteY1" fmla="*/ 486486 h 619836"/>
              <a:gd name="connsiteX2" fmla="*/ 457200 w 838200"/>
              <a:gd name="connsiteY2" fmla="*/ 257886 h 619836"/>
              <a:gd name="connsiteX3" fmla="*/ 552450 w 838200"/>
              <a:gd name="connsiteY3" fmla="*/ 29286 h 619836"/>
              <a:gd name="connsiteX4" fmla="*/ 838200 w 838200"/>
              <a:gd name="connsiteY4" fmla="*/ 10236 h 619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8200" h="619836">
                <a:moveTo>
                  <a:pt x="0" y="619836"/>
                </a:moveTo>
                <a:cubicBezTo>
                  <a:pt x="142875" y="583323"/>
                  <a:pt x="285750" y="546811"/>
                  <a:pt x="361950" y="486486"/>
                </a:cubicBezTo>
                <a:cubicBezTo>
                  <a:pt x="438150" y="426161"/>
                  <a:pt x="457200" y="257886"/>
                  <a:pt x="457200" y="257886"/>
                </a:cubicBezTo>
                <a:cubicBezTo>
                  <a:pt x="488950" y="181686"/>
                  <a:pt x="488950" y="70561"/>
                  <a:pt x="552450" y="29286"/>
                </a:cubicBezTo>
                <a:cubicBezTo>
                  <a:pt x="615950" y="-11989"/>
                  <a:pt x="727075" y="-877"/>
                  <a:pt x="838200" y="10236"/>
                </a:cubicBez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7" name="矩形 46"/>
          <p:cNvSpPr/>
          <p:nvPr/>
        </p:nvSpPr>
        <p:spPr>
          <a:xfrm>
            <a:off x="3542863" y="5683875"/>
            <a:ext cx="103342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solidFill>
                  <a:srgbClr val="FF0000"/>
                </a:solidFill>
              </a:rPr>
              <a:t>Taipei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  <p:sp>
        <p:nvSpPr>
          <p:cNvPr id="48" name="向右箭號 47"/>
          <p:cNvSpPr/>
          <p:nvPr/>
        </p:nvSpPr>
        <p:spPr>
          <a:xfrm>
            <a:off x="4600100" y="5779125"/>
            <a:ext cx="868614" cy="3978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9" name="矩形 48"/>
          <p:cNvSpPr/>
          <p:nvPr/>
        </p:nvSpPr>
        <p:spPr>
          <a:xfrm>
            <a:off x="5562462" y="5640749"/>
            <a:ext cx="2503046" cy="6280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0" name="文字方塊 49"/>
          <p:cNvSpPr txBox="1"/>
          <p:nvPr/>
        </p:nvSpPr>
        <p:spPr>
          <a:xfrm>
            <a:off x="5661226" y="1176868"/>
            <a:ext cx="946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err="1">
                <a:solidFill>
                  <a:srgbClr val="FF0000"/>
                </a:solidFill>
              </a:rPr>
              <a:t>dest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51" name="文字方塊 50"/>
          <p:cNvSpPr txBox="1"/>
          <p:nvPr/>
        </p:nvSpPr>
        <p:spPr>
          <a:xfrm>
            <a:off x="7110764" y="830492"/>
            <a:ext cx="21707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0000FF"/>
                </a:solidFill>
              </a:rPr>
              <a:t>time of departure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834177" y="2669860"/>
            <a:ext cx="20029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Input: a word</a:t>
            </a:r>
            <a:endParaRPr lang="zh-TW" altLang="en-US" sz="2400" dirty="0"/>
          </a:p>
        </p:txBody>
      </p:sp>
      <p:sp>
        <p:nvSpPr>
          <p:cNvPr id="65" name="文字方塊 64"/>
          <p:cNvSpPr txBox="1"/>
          <p:nvPr/>
        </p:nvSpPr>
        <p:spPr>
          <a:xfrm>
            <a:off x="1645713" y="3136112"/>
            <a:ext cx="34339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(Each word is represented as a vector)</a:t>
            </a:r>
            <a:endParaRPr lang="zh-TW" altLang="en-US" sz="2400" dirty="0"/>
          </a:p>
        </p:txBody>
      </p:sp>
      <p:sp>
        <p:nvSpPr>
          <p:cNvPr id="68" name="文字方塊 67"/>
          <p:cNvSpPr txBox="1"/>
          <p:nvPr/>
        </p:nvSpPr>
        <p:spPr>
          <a:xfrm>
            <a:off x="834176" y="3997216"/>
            <a:ext cx="20029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Output:</a:t>
            </a:r>
            <a:endParaRPr lang="zh-TW" altLang="en-US" sz="2400" dirty="0"/>
          </a:p>
        </p:txBody>
      </p:sp>
      <p:sp>
        <p:nvSpPr>
          <p:cNvPr id="69" name="文字方塊 68"/>
          <p:cNvSpPr txBox="1"/>
          <p:nvPr/>
        </p:nvSpPr>
        <p:spPr>
          <a:xfrm>
            <a:off x="1376131" y="4473993"/>
            <a:ext cx="39730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Probability distribution that the input word belonging to the slots</a:t>
            </a:r>
            <a:endParaRPr lang="zh-TW" altLang="en-US" sz="2400" dirty="0"/>
          </a:p>
        </p:txBody>
      </p:sp>
      <p:sp>
        <p:nvSpPr>
          <p:cNvPr id="70" name="文字方塊 69"/>
          <p:cNvSpPr txBox="1"/>
          <p:nvPr/>
        </p:nvSpPr>
        <p:spPr>
          <a:xfrm>
            <a:off x="834177" y="1784875"/>
            <a:ext cx="36267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Solving slot filling by Feedforward network?</a:t>
            </a:r>
            <a:endParaRPr lang="zh-TW" alt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  <p:bldP spid="51" grpId="0"/>
      <p:bldP spid="68" grpId="0"/>
      <p:bldP spid="69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Demo: Chat-bot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5590" y="1690689"/>
            <a:ext cx="8708159" cy="3909518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187002" y="5735143"/>
            <a:ext cx="676999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dirty="0"/>
              <a:t>電視影集</a:t>
            </a:r>
            <a:r>
              <a:rPr lang="en-US" altLang="zh-TW" sz="2400" dirty="0"/>
              <a:t> (~40,000 sentences)</a:t>
            </a:r>
            <a:r>
              <a:rPr lang="zh-TW" altLang="en-US" sz="2400" dirty="0"/>
              <a:t>、美國總統大選辯論</a:t>
            </a:r>
            <a:endParaRPr lang="en-US" altLang="zh-TW" sz="2400" dirty="0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Demo: Chat-bot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Develop Team</a:t>
            </a:r>
            <a:endParaRPr lang="en-US" altLang="zh-TW" dirty="0"/>
          </a:p>
          <a:p>
            <a:pPr lvl="1"/>
            <a:r>
              <a:rPr lang="en-US" altLang="zh-TW" dirty="0"/>
              <a:t>Interface design: Prof. Lin-Lin Chen &amp; Arron Lu</a:t>
            </a:r>
            <a:endParaRPr lang="en-US" altLang="zh-TW" dirty="0"/>
          </a:p>
          <a:p>
            <a:pPr lvl="1"/>
            <a:r>
              <a:rPr lang="en-US" altLang="zh-TW" dirty="0"/>
              <a:t>Web programming: Shi-Yun Huang</a:t>
            </a:r>
            <a:endParaRPr lang="en-US" altLang="zh-TW" dirty="0"/>
          </a:p>
          <a:p>
            <a:pPr lvl="1"/>
            <a:r>
              <a:rPr lang="en-US" altLang="zh-TW" dirty="0"/>
              <a:t>Data collection: Chao-Chuang Shih</a:t>
            </a:r>
            <a:endParaRPr lang="en-US" altLang="zh-TW" dirty="0"/>
          </a:p>
          <a:p>
            <a:pPr lvl="1"/>
            <a:r>
              <a:rPr lang="en-US" altLang="zh-TW" dirty="0"/>
              <a:t>System implementation: Kevin Wu, Derek Chuang, &amp; </a:t>
            </a:r>
            <a:r>
              <a:rPr lang="en-US" altLang="zh-TW" dirty="0" err="1"/>
              <a:t>Zhi</a:t>
            </a:r>
            <a:r>
              <a:rPr lang="en-US" altLang="zh-TW" dirty="0"/>
              <a:t>-Wei Lee (</a:t>
            </a:r>
            <a:r>
              <a:rPr lang="zh-TW" altLang="en-US" dirty="0"/>
              <a:t>李致緯</a:t>
            </a:r>
            <a:r>
              <a:rPr lang="en-US" altLang="zh-TW" dirty="0"/>
              <a:t>), Roy Lu</a:t>
            </a:r>
            <a:r>
              <a:rPr lang="zh-TW" altLang="en-US" dirty="0"/>
              <a:t> </a:t>
            </a:r>
            <a:r>
              <a:rPr lang="en-US" altLang="zh-TW" dirty="0"/>
              <a:t>(</a:t>
            </a:r>
            <a:r>
              <a:rPr lang="zh-TW" altLang="en-US" dirty="0"/>
              <a:t>盧柏儒</a:t>
            </a:r>
            <a:r>
              <a:rPr lang="en-US" altLang="zh-TW" dirty="0"/>
              <a:t>)</a:t>
            </a:r>
            <a:endParaRPr lang="en-US" altLang="zh-TW" dirty="0"/>
          </a:p>
          <a:p>
            <a:pPr lvl="1"/>
            <a:r>
              <a:rPr lang="en-US" altLang="zh-TW" dirty="0"/>
              <a:t>System design: Richard Tsai &amp; Hung-Yi Lee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B7E191-6BC4-4627-8347-0347C8314248}" type="slidenum">
              <a:rPr lang="zh-TW" altLang="en-US" smtClean="0"/>
            </a:fld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57950" y="5442354"/>
            <a:ext cx="2241659" cy="1268009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882" name="Picture 2" descr="http://eastbrooklyn.com/wp-content/uploads/2015/05/multimedia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8648" y="3626845"/>
            <a:ext cx="5254625" cy="2930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2325" y="2278462"/>
            <a:ext cx="1138859" cy="1152919"/>
          </a:xfrm>
          <a:prstGeom prst="rect">
            <a:avLst/>
          </a:prstGeom>
          <a:scene3d>
            <a:camera prst="isometricLeftDown"/>
            <a:lightRig rig="threePt" dir="t"/>
          </a:scene3d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Demo: Video Caption Generation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6881" y="2258465"/>
            <a:ext cx="1054565" cy="1152919"/>
          </a:xfrm>
          <a:prstGeom prst="rect">
            <a:avLst/>
          </a:prstGeom>
          <a:scene3d>
            <a:camera prst="isometricLeftDown"/>
            <a:lightRig rig="threePt" dir="t"/>
          </a:scene3d>
        </p:spPr>
      </p:pic>
      <p:sp>
        <p:nvSpPr>
          <p:cNvPr id="9" name="文字方塊 8"/>
          <p:cNvSpPr txBox="1"/>
          <p:nvPr/>
        </p:nvSpPr>
        <p:spPr>
          <a:xfrm>
            <a:off x="709569" y="3491121"/>
            <a:ext cx="17990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2800" dirty="0"/>
              <a:t>Video</a:t>
            </a:r>
            <a:endParaRPr lang="zh-TW" altLang="en-US" sz="2800" dirty="0"/>
          </a:p>
        </p:txBody>
      </p:sp>
      <p:pic>
        <p:nvPicPr>
          <p:cNvPr id="10" name="Picture 2" descr="http://www.is-scam.com/wp-content/uploads/2014/12/question-robo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4984" y="1825625"/>
            <a:ext cx="1457403" cy="188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向右箭號 10"/>
          <p:cNvSpPr/>
          <p:nvPr/>
        </p:nvSpPr>
        <p:spPr>
          <a:xfrm>
            <a:off x="3196064" y="2569074"/>
            <a:ext cx="520700" cy="4953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圖說文字 11"/>
          <p:cNvSpPr/>
          <p:nvPr/>
        </p:nvSpPr>
        <p:spPr>
          <a:xfrm>
            <a:off x="5655340" y="2327591"/>
            <a:ext cx="2949251" cy="978266"/>
          </a:xfrm>
          <a:prstGeom prst="wedgeRectCallout">
            <a:avLst>
              <a:gd name="adj1" fmla="val -80595"/>
              <a:gd name="adj2" fmla="val -2957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A girl is running.</a:t>
            </a:r>
            <a:endParaRPr lang="zh-TW" altLang="en-US" sz="2400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0359" y="2302836"/>
            <a:ext cx="1417450" cy="1010936"/>
          </a:xfrm>
          <a:prstGeom prst="rect">
            <a:avLst/>
          </a:prstGeom>
          <a:scene3d>
            <a:camera prst="isometricOffAxis1Left"/>
            <a:lightRig rig="threePt" dir="t"/>
          </a:scene3d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946" y="2258465"/>
            <a:ext cx="1417450" cy="1010936"/>
          </a:xfrm>
          <a:prstGeom prst="rect">
            <a:avLst/>
          </a:prstGeom>
          <a:scene3d>
            <a:camera prst="isometricOffAxis1Left"/>
            <a:lightRig rig="threePt" dir="t"/>
          </a:scene3d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46482" y="4042200"/>
            <a:ext cx="2669478" cy="1747951"/>
          </a:xfrm>
          <a:prstGeom prst="rect">
            <a:avLst/>
          </a:prstGeom>
        </p:spPr>
      </p:pic>
      <p:sp>
        <p:nvSpPr>
          <p:cNvPr id="14" name="文字方塊 13"/>
          <p:cNvSpPr txBox="1"/>
          <p:nvPr/>
        </p:nvSpPr>
        <p:spPr>
          <a:xfrm>
            <a:off x="3508647" y="5840951"/>
            <a:ext cx="2745147" cy="83099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TW" sz="2400" dirty="0"/>
              <a:t>A group of people is walking in the forest.</a:t>
            </a:r>
            <a:endParaRPr lang="zh-TW" altLang="en-US" sz="2400" dirty="0"/>
          </a:p>
        </p:txBody>
      </p:sp>
      <p:pic>
        <p:nvPicPr>
          <p:cNvPr id="15" name="圖片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7562" y="4042200"/>
            <a:ext cx="2559261" cy="1747951"/>
          </a:xfrm>
          <a:prstGeom prst="rect">
            <a:avLst/>
          </a:prstGeom>
        </p:spPr>
      </p:pic>
      <p:sp>
        <p:nvSpPr>
          <p:cNvPr id="17" name="文字方塊 16"/>
          <p:cNvSpPr txBox="1"/>
          <p:nvPr/>
        </p:nvSpPr>
        <p:spPr>
          <a:xfrm>
            <a:off x="459026" y="5834878"/>
            <a:ext cx="2736332" cy="83099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TW" sz="2400" dirty="0"/>
              <a:t>A group of people is knocked by a tree.</a:t>
            </a:r>
            <a:endParaRPr lang="zh-TW" alt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 animBg="1"/>
      <p:bldP spid="12" grpId="0" animBg="1"/>
      <p:bldP spid="14" grpId="0" animBg="1"/>
      <p:bldP spid="17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Demo: Video Caption Generation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Can machine describe what it see from video?</a:t>
            </a:r>
            <a:endParaRPr lang="zh-TW" altLang="en-US" dirty="0"/>
          </a:p>
          <a:p>
            <a:r>
              <a:rPr lang="en-US" altLang="zh-TW" dirty="0"/>
              <a:t>Demo: </a:t>
            </a:r>
            <a:r>
              <a:rPr lang="zh-TW" altLang="en-US" dirty="0"/>
              <a:t>台大語音處理實驗室 曾柏翔、吳柏瑜、盧宏宗</a:t>
            </a:r>
            <a:endParaRPr lang="en-US" altLang="zh-TW" dirty="0"/>
          </a:p>
          <a:p>
            <a:r>
              <a:rPr lang="en-US" altLang="zh-TW" dirty="0"/>
              <a:t>Video: </a:t>
            </a:r>
            <a:r>
              <a:rPr lang="zh-TW" altLang="en-US" dirty="0"/>
              <a:t>莊舜博、楊棋宇、黃邦齊、萬家宏</a:t>
            </a:r>
            <a:endParaRPr lang="en-US" altLang="zh-TW" dirty="0"/>
          </a:p>
          <a:p>
            <a:endParaRPr lang="en-US" altLang="zh-TW" dirty="0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Demo: Image Caption Generation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/>
              <a:t>Input an image, but output a sequence of words</a:t>
            </a:r>
            <a:endParaRPr lang="zh-TW" altLang="en-US" sz="2400" b="1" i="1" u="sng" dirty="0"/>
          </a:p>
          <a:p>
            <a:endParaRPr lang="zh-TW" altLang="en-US" sz="2400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9742" y="5035022"/>
            <a:ext cx="1425823" cy="1425823"/>
          </a:xfrm>
          <a:prstGeom prst="rect">
            <a:avLst/>
          </a:prstGeom>
        </p:spPr>
      </p:pic>
      <p:sp>
        <p:nvSpPr>
          <p:cNvPr id="12" name="文字方塊 11"/>
          <p:cNvSpPr txBox="1"/>
          <p:nvPr/>
        </p:nvSpPr>
        <p:spPr>
          <a:xfrm>
            <a:off x="2176657" y="5332434"/>
            <a:ext cx="14844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Input image</a:t>
            </a:r>
            <a:endParaRPr lang="zh-TW" altLang="en-US" sz="2400" dirty="0"/>
          </a:p>
        </p:txBody>
      </p:sp>
      <p:sp>
        <p:nvSpPr>
          <p:cNvPr id="21" name="矩形 20"/>
          <p:cNvSpPr/>
          <p:nvPr/>
        </p:nvSpPr>
        <p:spPr>
          <a:xfrm>
            <a:off x="3640124" y="3861137"/>
            <a:ext cx="461666" cy="900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2" name="矩形 21"/>
          <p:cNvSpPr/>
          <p:nvPr/>
        </p:nvSpPr>
        <p:spPr>
          <a:xfrm>
            <a:off x="4599048" y="3861137"/>
            <a:ext cx="465153" cy="900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3" name="矩形 22"/>
          <p:cNvSpPr/>
          <p:nvPr/>
        </p:nvSpPr>
        <p:spPr>
          <a:xfrm>
            <a:off x="5561459" y="3861137"/>
            <a:ext cx="465153" cy="900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0" name="文字方塊 29"/>
          <p:cNvSpPr txBox="1"/>
          <p:nvPr/>
        </p:nvSpPr>
        <p:spPr>
          <a:xfrm>
            <a:off x="3542979" y="3050116"/>
            <a:ext cx="628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a</a:t>
            </a:r>
            <a:endParaRPr lang="zh-TW" altLang="en-US" sz="2400" dirty="0"/>
          </a:p>
        </p:txBody>
      </p:sp>
      <p:sp>
        <p:nvSpPr>
          <p:cNvPr id="31" name="文字方塊 30"/>
          <p:cNvSpPr txBox="1"/>
          <p:nvPr/>
        </p:nvSpPr>
        <p:spPr>
          <a:xfrm>
            <a:off x="4186819" y="3050116"/>
            <a:ext cx="1203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woman</a:t>
            </a:r>
            <a:endParaRPr lang="zh-TW" altLang="en-US" sz="2400" dirty="0"/>
          </a:p>
        </p:txBody>
      </p:sp>
      <p:sp>
        <p:nvSpPr>
          <p:cNvPr id="32" name="文字方塊 31"/>
          <p:cNvSpPr txBox="1"/>
          <p:nvPr/>
        </p:nvSpPr>
        <p:spPr>
          <a:xfrm>
            <a:off x="5461060" y="3050116"/>
            <a:ext cx="628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is</a:t>
            </a:r>
            <a:endParaRPr lang="zh-TW" altLang="en-US" sz="2400" dirty="0"/>
          </a:p>
        </p:txBody>
      </p:sp>
      <p:cxnSp>
        <p:nvCxnSpPr>
          <p:cNvPr id="34" name="直線單箭頭接點 33"/>
          <p:cNvCxnSpPr/>
          <p:nvPr/>
        </p:nvCxnSpPr>
        <p:spPr>
          <a:xfrm flipV="1">
            <a:off x="3886359" y="4751218"/>
            <a:ext cx="0" cy="31270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35"/>
          <p:cNvCxnSpPr/>
          <p:nvPr/>
        </p:nvCxnSpPr>
        <p:spPr>
          <a:xfrm flipV="1">
            <a:off x="3857304" y="3554892"/>
            <a:ext cx="0" cy="312708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單箭頭接點 36"/>
          <p:cNvCxnSpPr/>
          <p:nvPr/>
        </p:nvCxnSpPr>
        <p:spPr>
          <a:xfrm flipV="1">
            <a:off x="4819715" y="3554892"/>
            <a:ext cx="0" cy="312708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單箭頭接點 37"/>
          <p:cNvCxnSpPr/>
          <p:nvPr/>
        </p:nvCxnSpPr>
        <p:spPr>
          <a:xfrm flipV="1">
            <a:off x="5782126" y="3538194"/>
            <a:ext cx="0" cy="312708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單箭頭接點 39"/>
          <p:cNvCxnSpPr>
            <a:endCxn id="22" idx="1"/>
          </p:cNvCxnSpPr>
          <p:nvPr/>
        </p:nvCxnSpPr>
        <p:spPr>
          <a:xfrm>
            <a:off x="4120090" y="4311137"/>
            <a:ext cx="478958" cy="0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單箭頭接點 40"/>
          <p:cNvCxnSpPr/>
          <p:nvPr/>
        </p:nvCxnSpPr>
        <p:spPr>
          <a:xfrm>
            <a:off x="5070511" y="4313912"/>
            <a:ext cx="478958" cy="0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單箭頭接點 34"/>
          <p:cNvCxnSpPr/>
          <p:nvPr/>
        </p:nvCxnSpPr>
        <p:spPr>
          <a:xfrm>
            <a:off x="6069424" y="4305300"/>
            <a:ext cx="478958" cy="0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文字方塊 46"/>
          <p:cNvSpPr txBox="1"/>
          <p:nvPr/>
        </p:nvSpPr>
        <p:spPr>
          <a:xfrm>
            <a:off x="6589533" y="3970868"/>
            <a:ext cx="11030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srgbClr val="00B050"/>
                </a:solidFill>
              </a:rPr>
              <a:t>……</a:t>
            </a:r>
            <a:endParaRPr lang="zh-TW" altLang="en-US" sz="2800" dirty="0">
              <a:solidFill>
                <a:srgbClr val="00B050"/>
              </a:solidFill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7792872" y="3867699"/>
            <a:ext cx="465153" cy="900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51" name="文字方塊 50"/>
          <p:cNvSpPr txBox="1"/>
          <p:nvPr/>
        </p:nvSpPr>
        <p:spPr>
          <a:xfrm rot="10800000">
            <a:off x="7546369" y="3068907"/>
            <a:ext cx="9148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/>
              <a:t>===</a:t>
            </a:r>
            <a:endParaRPr lang="zh-TW" altLang="en-US" sz="2400" b="1" dirty="0"/>
          </a:p>
        </p:txBody>
      </p:sp>
      <p:cxnSp>
        <p:nvCxnSpPr>
          <p:cNvPr id="52" name="直線單箭頭接點 51"/>
          <p:cNvCxnSpPr/>
          <p:nvPr/>
        </p:nvCxnSpPr>
        <p:spPr>
          <a:xfrm flipV="1">
            <a:off x="8015402" y="3544756"/>
            <a:ext cx="0" cy="312708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單箭頭接點 52"/>
          <p:cNvCxnSpPr/>
          <p:nvPr/>
        </p:nvCxnSpPr>
        <p:spPr>
          <a:xfrm>
            <a:off x="7275551" y="4316713"/>
            <a:ext cx="478958" cy="0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梯形 43"/>
          <p:cNvSpPr/>
          <p:nvPr/>
        </p:nvSpPr>
        <p:spPr>
          <a:xfrm>
            <a:off x="573939" y="3844578"/>
            <a:ext cx="1602718" cy="906562"/>
          </a:xfrm>
          <a:prstGeom prst="trapezoid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CNN</a:t>
            </a:r>
            <a:endParaRPr lang="zh-TW" altLang="en-US" sz="2400" dirty="0"/>
          </a:p>
        </p:txBody>
      </p:sp>
      <p:sp>
        <p:nvSpPr>
          <p:cNvPr id="50" name="矩形 49"/>
          <p:cNvSpPr/>
          <p:nvPr/>
        </p:nvSpPr>
        <p:spPr>
          <a:xfrm>
            <a:off x="1144465" y="2610402"/>
            <a:ext cx="461666" cy="77942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55" name="直線單箭頭接點 54"/>
          <p:cNvCxnSpPr/>
          <p:nvPr/>
        </p:nvCxnSpPr>
        <p:spPr>
          <a:xfrm flipV="1">
            <a:off x="1391696" y="4736874"/>
            <a:ext cx="0" cy="82416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單箭頭接點 55"/>
          <p:cNvCxnSpPr/>
          <p:nvPr/>
        </p:nvCxnSpPr>
        <p:spPr>
          <a:xfrm flipV="1">
            <a:off x="1375298" y="3372740"/>
            <a:ext cx="0" cy="47183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矩形 56"/>
          <p:cNvSpPr/>
          <p:nvPr/>
        </p:nvSpPr>
        <p:spPr>
          <a:xfrm>
            <a:off x="3658424" y="5063926"/>
            <a:ext cx="461666" cy="77942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64" name="直線單箭頭接點 63"/>
          <p:cNvCxnSpPr/>
          <p:nvPr/>
        </p:nvCxnSpPr>
        <p:spPr>
          <a:xfrm>
            <a:off x="3999533" y="3359191"/>
            <a:ext cx="584241" cy="78700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線單箭頭接點 64"/>
          <p:cNvCxnSpPr/>
          <p:nvPr/>
        </p:nvCxnSpPr>
        <p:spPr>
          <a:xfrm>
            <a:off x="4886686" y="3432568"/>
            <a:ext cx="674773" cy="71363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單箭頭接點 65"/>
          <p:cNvCxnSpPr/>
          <p:nvPr/>
        </p:nvCxnSpPr>
        <p:spPr>
          <a:xfrm>
            <a:off x="5853266" y="3481580"/>
            <a:ext cx="701505" cy="66462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文字方塊 66"/>
          <p:cNvSpPr txBox="1"/>
          <p:nvPr/>
        </p:nvSpPr>
        <p:spPr>
          <a:xfrm>
            <a:off x="1698975" y="2378700"/>
            <a:ext cx="14844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A vector for whole image</a:t>
            </a:r>
            <a:endParaRPr lang="zh-TW" altLang="en-US" sz="2400" dirty="0"/>
          </a:p>
        </p:txBody>
      </p:sp>
      <p:sp>
        <p:nvSpPr>
          <p:cNvPr id="4" name="手繪多邊形 3"/>
          <p:cNvSpPr/>
          <p:nvPr/>
        </p:nvSpPr>
        <p:spPr>
          <a:xfrm>
            <a:off x="2743200" y="3359191"/>
            <a:ext cx="914400" cy="2127209"/>
          </a:xfrm>
          <a:custGeom>
            <a:avLst/>
            <a:gdLst>
              <a:gd name="connsiteX0" fmla="*/ 0 w 914400"/>
              <a:gd name="connsiteY0" fmla="*/ 0 h 2114550"/>
              <a:gd name="connsiteX1" fmla="*/ 285750 w 914400"/>
              <a:gd name="connsiteY1" fmla="*/ 476250 h 2114550"/>
              <a:gd name="connsiteX2" fmla="*/ 381000 w 914400"/>
              <a:gd name="connsiteY2" fmla="*/ 1828800 h 2114550"/>
              <a:gd name="connsiteX3" fmla="*/ 914400 w 914400"/>
              <a:gd name="connsiteY3" fmla="*/ 2114550 h 2114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4400" h="2114550">
                <a:moveTo>
                  <a:pt x="0" y="0"/>
                </a:moveTo>
                <a:cubicBezTo>
                  <a:pt x="111125" y="85725"/>
                  <a:pt x="222250" y="171450"/>
                  <a:pt x="285750" y="476250"/>
                </a:cubicBezTo>
                <a:cubicBezTo>
                  <a:pt x="349250" y="781050"/>
                  <a:pt x="276225" y="1555750"/>
                  <a:pt x="381000" y="1828800"/>
                </a:cubicBezTo>
                <a:cubicBezTo>
                  <a:pt x="485775" y="2101850"/>
                  <a:pt x="700087" y="2108200"/>
                  <a:pt x="914400" y="2114550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矩形 41"/>
          <p:cNvSpPr/>
          <p:nvPr/>
        </p:nvSpPr>
        <p:spPr>
          <a:xfrm>
            <a:off x="4672556" y="2196914"/>
            <a:ext cx="35854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0000FF"/>
                </a:solidFill>
              </a:rPr>
              <a:t>[Kelvin Xu, arXiv’15][Li Yao, ICCV’15]</a:t>
            </a:r>
            <a:endParaRPr lang="zh-TW" altLang="en-US" dirty="0">
              <a:solidFill>
                <a:srgbClr val="0000FF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4915654" y="5709342"/>
            <a:ext cx="33423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i="1" u="sng" dirty="0"/>
              <a:t>Caption Generation</a:t>
            </a:r>
            <a:endParaRPr lang="zh-TW" altLang="en-US" sz="2800" b="1" i="1" u="sng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1" grpId="0" animBg="1"/>
      <p:bldP spid="22" grpId="0" animBg="1"/>
      <p:bldP spid="23" grpId="0" animBg="1"/>
      <p:bldP spid="30" grpId="0"/>
      <p:bldP spid="31" grpId="0"/>
      <p:bldP spid="32" grpId="0"/>
      <p:bldP spid="47" grpId="0"/>
      <p:bldP spid="49" grpId="0" animBg="1"/>
      <p:bldP spid="51" grpId="0"/>
      <p:bldP spid="44" grpId="0" animBg="1"/>
      <p:bldP spid="50" grpId="0" animBg="1"/>
      <p:bldP spid="57" grpId="0" animBg="1"/>
      <p:bldP spid="67" grpId="0"/>
      <p:bldP spid="4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Demo: Image Caption Generation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Can machine describe what it see from image?</a:t>
            </a:r>
            <a:endParaRPr lang="zh-TW" altLang="en-US" dirty="0"/>
          </a:p>
          <a:p>
            <a:r>
              <a:rPr lang="en-US" altLang="zh-TW" dirty="0"/>
              <a:t>Demo:</a:t>
            </a:r>
            <a:r>
              <a:rPr lang="zh-TW" altLang="en-US" dirty="0"/>
              <a:t>台大電機系 大四 蘇子睿、林奕辰、徐翊祥、陳奕安</a:t>
            </a:r>
            <a:endParaRPr lang="en-US" altLang="zh-TW" dirty="0"/>
          </a:p>
        </p:txBody>
      </p:sp>
      <p:sp>
        <p:nvSpPr>
          <p:cNvPr id="4" name="文字方塊 3"/>
          <p:cNvSpPr txBox="1"/>
          <p:nvPr/>
        </p:nvSpPr>
        <p:spPr>
          <a:xfrm>
            <a:off x="3957145" y="5850234"/>
            <a:ext cx="47611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2400" dirty="0"/>
              <a:t>MTK</a:t>
            </a:r>
            <a:r>
              <a:rPr lang="zh-TW" altLang="en-US" sz="2400" dirty="0"/>
              <a:t> 產學大聯盟</a:t>
            </a:r>
            <a:endParaRPr lang="zh-TW" alt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2601311" y="414854"/>
            <a:ext cx="654268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http://news.ltn.com.tw/photo/politics/breakingnews/975542_1</a:t>
            </a:r>
            <a:endParaRPr lang="zh-TW" altLang="en-US" dirty="0"/>
          </a:p>
        </p:txBody>
      </p:sp>
      <p:pic>
        <p:nvPicPr>
          <p:cNvPr id="12290" name="Picture 2" descr="新聞圖片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36320"/>
            <a:ext cx="9144000" cy="5821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/>
          <p:cNvSpPr/>
          <p:nvPr/>
        </p:nvSpPr>
        <p:spPr>
          <a:xfrm>
            <a:off x="2464522" y="4573920"/>
            <a:ext cx="1457326" cy="10746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Organize</a:t>
            </a:r>
            <a:endParaRPr lang="zh-TW" altLang="en-US" sz="2800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Attention-based Model</a:t>
            </a:r>
            <a:endParaRPr lang="zh-TW" altLang="en-US" dirty="0"/>
          </a:p>
        </p:txBody>
      </p:sp>
      <p:pic>
        <p:nvPicPr>
          <p:cNvPr id="13314" name="Picture 2" descr="http://2.bp.blogspot.com/-7FcOrHJCEmw/VWboUfxz5vI/AAAAAAAAAZU/8yG9dRJkWms/s1600/brain.jp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2438" y="2499295"/>
            <a:ext cx="2741426" cy="3452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/>
        </p:nvSpPr>
        <p:spPr>
          <a:xfrm>
            <a:off x="828675" y="6311899"/>
            <a:ext cx="74866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dirty="0"/>
              <a:t>http://henrylo1605.blogspot.tw/2015/05/blog-post_56.html</a:t>
            </a:r>
            <a:endParaRPr lang="zh-TW" altLang="en-US" dirty="0"/>
          </a:p>
        </p:txBody>
      </p:sp>
      <p:cxnSp>
        <p:nvCxnSpPr>
          <p:cNvPr id="6" name="直線單箭頭接點 5"/>
          <p:cNvCxnSpPr/>
          <p:nvPr/>
        </p:nvCxnSpPr>
        <p:spPr>
          <a:xfrm flipH="1">
            <a:off x="6211325" y="2050084"/>
            <a:ext cx="435429" cy="69986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字方塊 6"/>
          <p:cNvSpPr txBox="1"/>
          <p:nvPr/>
        </p:nvSpPr>
        <p:spPr>
          <a:xfrm>
            <a:off x="6646753" y="1668298"/>
            <a:ext cx="22643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Breakfast today</a:t>
            </a:r>
            <a:endParaRPr lang="zh-TW" altLang="en-US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cxnSp>
        <p:nvCxnSpPr>
          <p:cNvPr id="9" name="直線單箭頭接點 8"/>
          <p:cNvCxnSpPr/>
          <p:nvPr/>
        </p:nvCxnSpPr>
        <p:spPr>
          <a:xfrm>
            <a:off x="5154434" y="2396440"/>
            <a:ext cx="852906" cy="795152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9"/>
          <p:cNvSpPr txBox="1"/>
          <p:nvPr/>
        </p:nvSpPr>
        <p:spPr>
          <a:xfrm>
            <a:off x="3218391" y="1656208"/>
            <a:ext cx="29321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What you learned in these lectures</a:t>
            </a:r>
            <a:endParaRPr lang="zh-TW" altLang="en-US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cxnSp>
        <p:nvCxnSpPr>
          <p:cNvPr id="11" name="直線單箭頭接點 10"/>
          <p:cNvCxnSpPr/>
          <p:nvPr/>
        </p:nvCxnSpPr>
        <p:spPr>
          <a:xfrm flipH="1" flipV="1">
            <a:off x="6499071" y="4111060"/>
            <a:ext cx="642848" cy="44669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/>
          <p:cNvSpPr txBox="1"/>
          <p:nvPr/>
        </p:nvSpPr>
        <p:spPr>
          <a:xfrm>
            <a:off x="7180282" y="4170539"/>
            <a:ext cx="22229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summer vacation 10 years ago</a:t>
            </a:r>
            <a:endParaRPr lang="zh-TW" altLang="en-US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cxnSp>
        <p:nvCxnSpPr>
          <p:cNvPr id="17" name="直線單箭頭接點 16"/>
          <p:cNvCxnSpPr/>
          <p:nvPr/>
        </p:nvCxnSpPr>
        <p:spPr>
          <a:xfrm>
            <a:off x="5078178" y="2424088"/>
            <a:ext cx="498873" cy="1297951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圓角矩形圖說文字 18"/>
          <p:cNvSpPr/>
          <p:nvPr/>
        </p:nvSpPr>
        <p:spPr>
          <a:xfrm>
            <a:off x="1036431" y="2564613"/>
            <a:ext cx="2778112" cy="1212222"/>
          </a:xfrm>
          <a:prstGeom prst="wedgeRoundRectCallout">
            <a:avLst>
              <a:gd name="adj1" fmla="val -89349"/>
              <a:gd name="adj2" fmla="val 42715"/>
              <a:gd name="adj3" fmla="val 16667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What is deep learning?</a:t>
            </a:r>
            <a:endParaRPr lang="zh-TW" altLang="en-US" sz="2800" dirty="0"/>
          </a:p>
        </p:txBody>
      </p:sp>
      <p:cxnSp>
        <p:nvCxnSpPr>
          <p:cNvPr id="21" name="直線單箭頭接點 20"/>
          <p:cNvCxnSpPr/>
          <p:nvPr/>
        </p:nvCxnSpPr>
        <p:spPr>
          <a:xfrm flipH="1">
            <a:off x="3972153" y="3150918"/>
            <a:ext cx="2080998" cy="1740390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2"/>
          <p:cNvCxnSpPr/>
          <p:nvPr/>
        </p:nvCxnSpPr>
        <p:spPr>
          <a:xfrm flipH="1">
            <a:off x="3965432" y="3693930"/>
            <a:ext cx="1571270" cy="1721654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字方塊 25"/>
          <p:cNvSpPr txBox="1"/>
          <p:nvPr/>
        </p:nvSpPr>
        <p:spPr>
          <a:xfrm>
            <a:off x="737876" y="4827632"/>
            <a:ext cx="12763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Answer</a:t>
            </a:r>
            <a:endParaRPr lang="zh-TW" altLang="en-US" sz="2800" dirty="0"/>
          </a:p>
        </p:txBody>
      </p:sp>
      <p:sp>
        <p:nvSpPr>
          <p:cNvPr id="27" name="向右箭號 26"/>
          <p:cNvSpPr/>
          <p:nvPr/>
        </p:nvSpPr>
        <p:spPr>
          <a:xfrm flipH="1">
            <a:off x="1964018" y="4870665"/>
            <a:ext cx="415635" cy="43715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7" grpId="0"/>
      <p:bldP spid="10" grpId="0"/>
      <p:bldP spid="12" grpId="0"/>
      <p:bldP spid="19" grpId="0" animBg="1"/>
      <p:bldP spid="26" grpId="0"/>
      <p:bldP spid="27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Attention-based Model</a:t>
            </a:r>
            <a:endParaRPr lang="zh-TW" altLang="en-US" dirty="0"/>
          </a:p>
        </p:txBody>
      </p:sp>
      <p:sp>
        <p:nvSpPr>
          <p:cNvPr id="23" name="矩形 22"/>
          <p:cNvSpPr/>
          <p:nvPr/>
        </p:nvSpPr>
        <p:spPr>
          <a:xfrm>
            <a:off x="2008858" y="2913733"/>
            <a:ext cx="1903181" cy="91891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Reading Head Controller</a:t>
            </a:r>
            <a:endParaRPr lang="zh-TW" altLang="en-US" sz="2400" dirty="0"/>
          </a:p>
        </p:txBody>
      </p:sp>
      <p:sp>
        <p:nvSpPr>
          <p:cNvPr id="24" name="文字方塊 23"/>
          <p:cNvSpPr txBox="1"/>
          <p:nvPr/>
        </p:nvSpPr>
        <p:spPr>
          <a:xfrm>
            <a:off x="976721" y="1770867"/>
            <a:ext cx="15793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Input</a:t>
            </a:r>
            <a:endParaRPr lang="zh-TW" altLang="en-US" sz="2800" dirty="0"/>
          </a:p>
        </p:txBody>
      </p:sp>
      <p:sp>
        <p:nvSpPr>
          <p:cNvPr id="30" name="向下箭號 29"/>
          <p:cNvSpPr/>
          <p:nvPr/>
        </p:nvSpPr>
        <p:spPr>
          <a:xfrm flipV="1">
            <a:off x="5229226" y="4128712"/>
            <a:ext cx="420915" cy="346984"/>
          </a:xfrm>
          <a:prstGeom prst="down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文字方塊 33"/>
          <p:cNvSpPr txBox="1"/>
          <p:nvPr/>
        </p:nvSpPr>
        <p:spPr>
          <a:xfrm>
            <a:off x="5712456" y="4014031"/>
            <a:ext cx="21131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Reading Head</a:t>
            </a:r>
            <a:endParaRPr lang="zh-TW" altLang="en-US" sz="2400" dirty="0"/>
          </a:p>
        </p:txBody>
      </p:sp>
      <p:cxnSp>
        <p:nvCxnSpPr>
          <p:cNvPr id="39" name="直線單箭頭接點 38"/>
          <p:cNvCxnSpPr>
            <a:endCxn id="23" idx="0"/>
          </p:cNvCxnSpPr>
          <p:nvPr/>
        </p:nvCxnSpPr>
        <p:spPr>
          <a:xfrm flipH="1">
            <a:off x="2960449" y="2416510"/>
            <a:ext cx="1243251" cy="49722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單箭頭接點 40"/>
          <p:cNvCxnSpPr>
            <a:stCxn id="30" idx="2"/>
          </p:cNvCxnSpPr>
          <p:nvPr/>
        </p:nvCxnSpPr>
        <p:spPr>
          <a:xfrm flipH="1" flipV="1">
            <a:off x="3008014" y="3705144"/>
            <a:ext cx="2431670" cy="423568"/>
          </a:xfrm>
          <a:prstGeom prst="straightConnector1">
            <a:avLst/>
          </a:prstGeom>
          <a:ln w="57150"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單箭頭接點 45"/>
          <p:cNvCxnSpPr/>
          <p:nvPr/>
        </p:nvCxnSpPr>
        <p:spPr>
          <a:xfrm>
            <a:off x="2375796" y="2071568"/>
            <a:ext cx="122284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文字方塊 60"/>
          <p:cNvSpPr txBox="1"/>
          <p:nvPr/>
        </p:nvSpPr>
        <p:spPr>
          <a:xfrm>
            <a:off x="6376163" y="1833365"/>
            <a:ext cx="15793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output</a:t>
            </a:r>
            <a:endParaRPr lang="zh-TW" altLang="en-US" sz="2800" dirty="0"/>
          </a:p>
        </p:txBody>
      </p:sp>
      <p:cxnSp>
        <p:nvCxnSpPr>
          <p:cNvPr id="62" name="直線單箭頭接點 61"/>
          <p:cNvCxnSpPr/>
          <p:nvPr/>
        </p:nvCxnSpPr>
        <p:spPr>
          <a:xfrm>
            <a:off x="5225905" y="2098755"/>
            <a:ext cx="122284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3" name="群組 72"/>
          <p:cNvGrpSpPr/>
          <p:nvPr/>
        </p:nvGrpSpPr>
        <p:grpSpPr>
          <a:xfrm>
            <a:off x="546095" y="4494090"/>
            <a:ext cx="7969255" cy="1299995"/>
            <a:chOff x="589637" y="2670631"/>
            <a:chExt cx="7969255" cy="1299995"/>
          </a:xfrm>
        </p:grpSpPr>
        <p:sp>
          <p:nvSpPr>
            <p:cNvPr id="13" name="矩形 12"/>
            <p:cNvSpPr/>
            <p:nvPr/>
          </p:nvSpPr>
          <p:spPr>
            <a:xfrm>
              <a:off x="2283275" y="2670631"/>
              <a:ext cx="348343" cy="720000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矩形 13"/>
            <p:cNvSpPr/>
            <p:nvPr/>
          </p:nvSpPr>
          <p:spPr>
            <a:xfrm>
              <a:off x="2885618" y="2670631"/>
              <a:ext cx="348343" cy="720000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矩形 14"/>
            <p:cNvSpPr/>
            <p:nvPr/>
          </p:nvSpPr>
          <p:spPr>
            <a:xfrm>
              <a:off x="3487961" y="2670631"/>
              <a:ext cx="348343" cy="720000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" name="矩形 15"/>
            <p:cNvSpPr/>
            <p:nvPr/>
          </p:nvSpPr>
          <p:spPr>
            <a:xfrm>
              <a:off x="4090304" y="2670631"/>
              <a:ext cx="348343" cy="720000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" name="矩形 16"/>
            <p:cNvSpPr/>
            <p:nvPr/>
          </p:nvSpPr>
          <p:spPr>
            <a:xfrm>
              <a:off x="4692647" y="2670631"/>
              <a:ext cx="348343" cy="720000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矩形 17"/>
            <p:cNvSpPr/>
            <p:nvPr/>
          </p:nvSpPr>
          <p:spPr>
            <a:xfrm>
              <a:off x="5294990" y="2670631"/>
              <a:ext cx="348343" cy="720000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矩形 18"/>
            <p:cNvSpPr/>
            <p:nvPr/>
          </p:nvSpPr>
          <p:spPr>
            <a:xfrm>
              <a:off x="5898692" y="2670631"/>
              <a:ext cx="348343" cy="720000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矩形 19"/>
            <p:cNvSpPr/>
            <p:nvPr/>
          </p:nvSpPr>
          <p:spPr>
            <a:xfrm>
              <a:off x="6502394" y="2670631"/>
              <a:ext cx="348343" cy="720000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" name="文字方塊 20"/>
            <p:cNvSpPr txBox="1"/>
            <p:nvPr/>
          </p:nvSpPr>
          <p:spPr>
            <a:xfrm>
              <a:off x="589637" y="2771879"/>
              <a:ext cx="15820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TW" sz="2800" dirty="0"/>
                <a:t>……</a:t>
              </a:r>
              <a:endParaRPr lang="zh-TW" altLang="en-US" sz="2800" dirty="0"/>
            </a:p>
          </p:txBody>
        </p:sp>
        <p:sp>
          <p:nvSpPr>
            <p:cNvPr id="22" name="文字方塊 21"/>
            <p:cNvSpPr txBox="1"/>
            <p:nvPr/>
          </p:nvSpPr>
          <p:spPr>
            <a:xfrm>
              <a:off x="6976835" y="2771879"/>
              <a:ext cx="15820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800" dirty="0"/>
                <a:t>……</a:t>
              </a:r>
              <a:endParaRPr lang="zh-TW" altLang="en-US" sz="2800" dirty="0"/>
            </a:p>
          </p:txBody>
        </p:sp>
        <p:sp>
          <p:nvSpPr>
            <p:cNvPr id="66" name="文字方塊 65"/>
            <p:cNvSpPr txBox="1"/>
            <p:nvPr/>
          </p:nvSpPr>
          <p:spPr>
            <a:xfrm>
              <a:off x="2894959" y="3508961"/>
              <a:ext cx="3595375" cy="461665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Machine’s Memory</a:t>
              </a:r>
              <a:endParaRPr lang="zh-TW" altLang="en-US" sz="2400" dirty="0"/>
            </a:p>
          </p:txBody>
        </p:sp>
      </p:grpSp>
      <p:cxnSp>
        <p:nvCxnSpPr>
          <p:cNvPr id="43" name="直線單箭頭接點 42"/>
          <p:cNvCxnSpPr>
            <a:stCxn id="30" idx="2"/>
          </p:cNvCxnSpPr>
          <p:nvPr/>
        </p:nvCxnSpPr>
        <p:spPr>
          <a:xfrm flipH="1" flipV="1">
            <a:off x="4649105" y="2416510"/>
            <a:ext cx="790579" cy="171220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矩形 37"/>
          <p:cNvSpPr/>
          <p:nvPr/>
        </p:nvSpPr>
        <p:spPr>
          <a:xfrm>
            <a:off x="3664119" y="1758951"/>
            <a:ext cx="1520014" cy="65755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DNN/RNN</a:t>
            </a:r>
            <a:endParaRPr lang="zh-TW" altLang="en-US" sz="2400" dirty="0"/>
          </a:p>
        </p:txBody>
      </p:sp>
      <p:sp>
        <p:nvSpPr>
          <p:cNvPr id="3" name="矩形 2"/>
          <p:cNvSpPr/>
          <p:nvPr/>
        </p:nvSpPr>
        <p:spPr>
          <a:xfrm>
            <a:off x="542468" y="5732151"/>
            <a:ext cx="821327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Ref: </a:t>
            </a:r>
            <a:r>
              <a:rPr lang="zh-TW" altLang="en-US" dirty="0"/>
              <a:t>http://speech.ee.ntu.edu.tw/~tlkagk/courses/MLDS_2015_2/Lecture/Attain%20(v3).ecm.mp4/index.html</a:t>
            </a:r>
            <a:endParaRPr lang="zh-TW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/>
      <p:bldP spid="30" grpId="0" animBg="1"/>
      <p:bldP spid="34" grpId="0"/>
      <p:bldP spid="61" grpId="0"/>
      <p:bldP spid="38" grpId="0" animBg="1"/>
      <p:bldP spid="3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Attention-based Model v2</a:t>
            </a:r>
            <a:endParaRPr lang="zh-TW" altLang="en-US" dirty="0"/>
          </a:p>
        </p:txBody>
      </p:sp>
      <p:sp>
        <p:nvSpPr>
          <p:cNvPr id="23" name="矩形 22"/>
          <p:cNvSpPr/>
          <p:nvPr/>
        </p:nvSpPr>
        <p:spPr>
          <a:xfrm>
            <a:off x="2128152" y="3003957"/>
            <a:ext cx="1903181" cy="91891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Reading Head Controller</a:t>
            </a:r>
            <a:endParaRPr lang="zh-TW" altLang="en-US" sz="2400" dirty="0"/>
          </a:p>
        </p:txBody>
      </p:sp>
      <p:sp>
        <p:nvSpPr>
          <p:cNvPr id="24" name="文字方塊 23"/>
          <p:cNvSpPr txBox="1"/>
          <p:nvPr/>
        </p:nvSpPr>
        <p:spPr>
          <a:xfrm>
            <a:off x="976721" y="1944264"/>
            <a:ext cx="15793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Input</a:t>
            </a:r>
            <a:endParaRPr lang="zh-TW" altLang="en-US" sz="2800" dirty="0"/>
          </a:p>
        </p:txBody>
      </p:sp>
      <p:sp>
        <p:nvSpPr>
          <p:cNvPr id="30" name="向下箭號 29"/>
          <p:cNvSpPr/>
          <p:nvPr/>
        </p:nvSpPr>
        <p:spPr>
          <a:xfrm flipV="1">
            <a:off x="5229226" y="4302109"/>
            <a:ext cx="420915" cy="346984"/>
          </a:xfrm>
          <a:prstGeom prst="down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文字方塊 33"/>
          <p:cNvSpPr txBox="1"/>
          <p:nvPr/>
        </p:nvSpPr>
        <p:spPr>
          <a:xfrm>
            <a:off x="5712456" y="4187428"/>
            <a:ext cx="21131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Reading Head</a:t>
            </a:r>
            <a:endParaRPr lang="zh-TW" altLang="en-US" sz="2400" dirty="0"/>
          </a:p>
        </p:txBody>
      </p:sp>
      <p:cxnSp>
        <p:nvCxnSpPr>
          <p:cNvPr id="39" name="直線單箭頭接點 38"/>
          <p:cNvCxnSpPr>
            <a:endCxn id="23" idx="0"/>
          </p:cNvCxnSpPr>
          <p:nvPr/>
        </p:nvCxnSpPr>
        <p:spPr>
          <a:xfrm flipH="1">
            <a:off x="3079743" y="2506734"/>
            <a:ext cx="1243251" cy="49722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單箭頭接點 40"/>
          <p:cNvCxnSpPr>
            <a:stCxn id="30" idx="2"/>
          </p:cNvCxnSpPr>
          <p:nvPr/>
        </p:nvCxnSpPr>
        <p:spPr>
          <a:xfrm flipH="1" flipV="1">
            <a:off x="3008014" y="3878541"/>
            <a:ext cx="2431670" cy="423568"/>
          </a:xfrm>
          <a:prstGeom prst="straightConnector1">
            <a:avLst/>
          </a:prstGeom>
          <a:ln w="57150"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單箭頭接點 45"/>
          <p:cNvCxnSpPr/>
          <p:nvPr/>
        </p:nvCxnSpPr>
        <p:spPr>
          <a:xfrm>
            <a:off x="2375796" y="2244965"/>
            <a:ext cx="122284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文字方塊 60"/>
          <p:cNvSpPr txBox="1"/>
          <p:nvPr/>
        </p:nvSpPr>
        <p:spPr>
          <a:xfrm>
            <a:off x="6376163" y="2006762"/>
            <a:ext cx="15793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output</a:t>
            </a:r>
            <a:endParaRPr lang="zh-TW" altLang="en-US" sz="2800" dirty="0"/>
          </a:p>
        </p:txBody>
      </p:sp>
      <p:cxnSp>
        <p:nvCxnSpPr>
          <p:cNvPr id="62" name="直線單箭頭接點 61"/>
          <p:cNvCxnSpPr/>
          <p:nvPr/>
        </p:nvCxnSpPr>
        <p:spPr>
          <a:xfrm>
            <a:off x="5225905" y="2272152"/>
            <a:ext cx="122284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3" name="群組 72"/>
          <p:cNvGrpSpPr/>
          <p:nvPr/>
        </p:nvGrpSpPr>
        <p:grpSpPr>
          <a:xfrm>
            <a:off x="546095" y="4667487"/>
            <a:ext cx="7969255" cy="1299995"/>
            <a:chOff x="589637" y="2670631"/>
            <a:chExt cx="7969255" cy="1299995"/>
          </a:xfrm>
        </p:grpSpPr>
        <p:sp>
          <p:nvSpPr>
            <p:cNvPr id="13" name="矩形 12"/>
            <p:cNvSpPr/>
            <p:nvPr/>
          </p:nvSpPr>
          <p:spPr>
            <a:xfrm>
              <a:off x="2283275" y="2670631"/>
              <a:ext cx="348343" cy="720000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矩形 13"/>
            <p:cNvSpPr/>
            <p:nvPr/>
          </p:nvSpPr>
          <p:spPr>
            <a:xfrm>
              <a:off x="2885618" y="2670631"/>
              <a:ext cx="348343" cy="720000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矩形 14"/>
            <p:cNvSpPr/>
            <p:nvPr/>
          </p:nvSpPr>
          <p:spPr>
            <a:xfrm>
              <a:off x="3487961" y="2670631"/>
              <a:ext cx="348343" cy="720000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" name="矩形 15"/>
            <p:cNvSpPr/>
            <p:nvPr/>
          </p:nvSpPr>
          <p:spPr>
            <a:xfrm>
              <a:off x="4090304" y="2670631"/>
              <a:ext cx="348343" cy="720000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" name="矩形 16"/>
            <p:cNvSpPr/>
            <p:nvPr/>
          </p:nvSpPr>
          <p:spPr>
            <a:xfrm>
              <a:off x="4692647" y="2670631"/>
              <a:ext cx="348343" cy="720000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矩形 17"/>
            <p:cNvSpPr/>
            <p:nvPr/>
          </p:nvSpPr>
          <p:spPr>
            <a:xfrm>
              <a:off x="5294990" y="2670631"/>
              <a:ext cx="348343" cy="720000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矩形 18"/>
            <p:cNvSpPr/>
            <p:nvPr/>
          </p:nvSpPr>
          <p:spPr>
            <a:xfrm>
              <a:off x="5898692" y="2670631"/>
              <a:ext cx="348343" cy="720000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矩形 19"/>
            <p:cNvSpPr/>
            <p:nvPr/>
          </p:nvSpPr>
          <p:spPr>
            <a:xfrm>
              <a:off x="6502394" y="2670631"/>
              <a:ext cx="348343" cy="720000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" name="文字方塊 20"/>
            <p:cNvSpPr txBox="1"/>
            <p:nvPr/>
          </p:nvSpPr>
          <p:spPr>
            <a:xfrm>
              <a:off x="589637" y="2771879"/>
              <a:ext cx="15820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TW" sz="2800" dirty="0"/>
                <a:t>……</a:t>
              </a:r>
              <a:endParaRPr lang="zh-TW" altLang="en-US" sz="2800" dirty="0"/>
            </a:p>
          </p:txBody>
        </p:sp>
        <p:sp>
          <p:nvSpPr>
            <p:cNvPr id="22" name="文字方塊 21"/>
            <p:cNvSpPr txBox="1"/>
            <p:nvPr/>
          </p:nvSpPr>
          <p:spPr>
            <a:xfrm>
              <a:off x="6976835" y="2771879"/>
              <a:ext cx="15820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800" dirty="0"/>
                <a:t>……</a:t>
              </a:r>
              <a:endParaRPr lang="zh-TW" altLang="en-US" sz="2800" dirty="0"/>
            </a:p>
          </p:txBody>
        </p:sp>
        <p:sp>
          <p:nvSpPr>
            <p:cNvPr id="66" name="文字方塊 65"/>
            <p:cNvSpPr txBox="1"/>
            <p:nvPr/>
          </p:nvSpPr>
          <p:spPr>
            <a:xfrm>
              <a:off x="2894959" y="3508961"/>
              <a:ext cx="3595375" cy="461665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Machine’s Memory</a:t>
              </a:r>
              <a:endParaRPr lang="zh-TW" altLang="en-US" sz="2400" dirty="0"/>
            </a:p>
          </p:txBody>
        </p:sp>
      </p:grpSp>
      <p:cxnSp>
        <p:nvCxnSpPr>
          <p:cNvPr id="43" name="直線單箭頭接點 42"/>
          <p:cNvCxnSpPr>
            <a:stCxn id="30" idx="2"/>
          </p:cNvCxnSpPr>
          <p:nvPr/>
        </p:nvCxnSpPr>
        <p:spPr>
          <a:xfrm flipH="1" flipV="1">
            <a:off x="4629326" y="2546741"/>
            <a:ext cx="810358" cy="175536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矩形 37"/>
          <p:cNvSpPr/>
          <p:nvPr/>
        </p:nvSpPr>
        <p:spPr>
          <a:xfrm>
            <a:off x="3664119" y="1932348"/>
            <a:ext cx="1520014" cy="65755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DNN/RNN</a:t>
            </a:r>
            <a:endParaRPr lang="zh-TW" altLang="en-US" sz="2400" dirty="0"/>
          </a:p>
        </p:txBody>
      </p:sp>
      <p:sp>
        <p:nvSpPr>
          <p:cNvPr id="3" name="矩形 2"/>
          <p:cNvSpPr/>
          <p:nvPr/>
        </p:nvSpPr>
        <p:spPr>
          <a:xfrm>
            <a:off x="5439684" y="6148679"/>
            <a:ext cx="349409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solidFill>
                  <a:srgbClr val="FF0000"/>
                </a:solidFill>
              </a:rPr>
              <a:t>Neural Turing Machine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5564350" y="2998783"/>
            <a:ext cx="1903181" cy="918911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Writing Head Controller</a:t>
            </a:r>
            <a:endParaRPr lang="zh-TW" altLang="en-US" sz="2400" dirty="0"/>
          </a:p>
        </p:txBody>
      </p:sp>
      <p:cxnSp>
        <p:nvCxnSpPr>
          <p:cNvPr id="28" name="直線單箭頭接點 27"/>
          <p:cNvCxnSpPr>
            <a:stCxn id="29" idx="2"/>
            <a:endCxn id="27" idx="2"/>
          </p:cNvCxnSpPr>
          <p:nvPr/>
        </p:nvCxnSpPr>
        <p:spPr>
          <a:xfrm flipV="1">
            <a:off x="4213669" y="3917694"/>
            <a:ext cx="2302272" cy="393612"/>
          </a:xfrm>
          <a:prstGeom prst="straightConnector1">
            <a:avLst/>
          </a:prstGeom>
          <a:ln w="57150"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向下箭號 28"/>
          <p:cNvSpPr/>
          <p:nvPr/>
        </p:nvSpPr>
        <p:spPr>
          <a:xfrm flipV="1">
            <a:off x="4003211" y="4311306"/>
            <a:ext cx="420915" cy="346984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文字方塊 30"/>
          <p:cNvSpPr txBox="1"/>
          <p:nvPr/>
        </p:nvSpPr>
        <p:spPr>
          <a:xfrm>
            <a:off x="1931757" y="4205822"/>
            <a:ext cx="21131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2400" dirty="0"/>
              <a:t>Writing Head</a:t>
            </a:r>
            <a:endParaRPr lang="zh-TW" altLang="en-US" sz="2400" dirty="0"/>
          </a:p>
        </p:txBody>
      </p:sp>
      <p:cxnSp>
        <p:nvCxnSpPr>
          <p:cNvPr id="35" name="直線單箭頭接點 34"/>
          <p:cNvCxnSpPr/>
          <p:nvPr/>
        </p:nvCxnSpPr>
        <p:spPr>
          <a:xfrm>
            <a:off x="4883487" y="2599658"/>
            <a:ext cx="1492676" cy="37466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單箭頭接點 39"/>
          <p:cNvCxnSpPr>
            <a:stCxn id="38" idx="2"/>
            <a:endCxn id="29" idx="2"/>
          </p:cNvCxnSpPr>
          <p:nvPr/>
        </p:nvCxnSpPr>
        <p:spPr>
          <a:xfrm flipH="1">
            <a:off x="4213669" y="2589907"/>
            <a:ext cx="210457" cy="172139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7" grpId="0" animBg="1"/>
      <p:bldP spid="29" grpId="0" animBg="1"/>
      <p:bldP spid="3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Example Application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cxnSp>
        <p:nvCxnSpPr>
          <p:cNvPr id="4" name="直線單箭頭接點 3"/>
          <p:cNvCxnSpPr/>
          <p:nvPr/>
        </p:nvCxnSpPr>
        <p:spPr>
          <a:xfrm rot="16200000">
            <a:off x="7308562" y="2461641"/>
            <a:ext cx="65565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線單箭頭接點 4"/>
          <p:cNvCxnSpPr/>
          <p:nvPr/>
        </p:nvCxnSpPr>
        <p:spPr>
          <a:xfrm rot="16200000">
            <a:off x="5661576" y="2429290"/>
            <a:ext cx="64900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群組 5"/>
          <p:cNvGrpSpPr/>
          <p:nvPr/>
        </p:nvGrpSpPr>
        <p:grpSpPr>
          <a:xfrm>
            <a:off x="5796499" y="5683875"/>
            <a:ext cx="342900" cy="461962"/>
            <a:chOff x="1882729" y="2137119"/>
            <a:chExt cx="342900" cy="461962"/>
          </a:xfrm>
        </p:grpSpPr>
        <p:sp>
          <p:nvSpPr>
            <p:cNvPr id="7" name="矩形 6"/>
            <p:cNvSpPr/>
            <p:nvPr/>
          </p:nvSpPr>
          <p:spPr>
            <a:xfrm>
              <a:off x="1882729" y="2232369"/>
              <a:ext cx="342900" cy="3429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aphicFrame>
          <p:nvGraphicFramePr>
            <p:cNvPr id="8" name="Object 12"/>
            <p:cNvGraphicFramePr>
              <a:graphicFrameLocks noChangeAspect="1"/>
            </p:cNvGraphicFramePr>
            <p:nvPr/>
          </p:nvGraphicFramePr>
          <p:xfrm>
            <a:off x="1895428" y="2137119"/>
            <a:ext cx="325438" cy="4619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78" name="方程式" r:id="rId1" imgW="3657600" imgH="5181600" progId="Equation.3">
                    <p:embed/>
                  </p:oleObj>
                </mc:Choice>
                <mc:Fallback>
                  <p:oleObj name="方程式" r:id="rId1" imgW="3657600" imgH="5181600" progId="Equation.3">
                    <p:embed/>
                    <p:pic>
                      <p:nvPicPr>
                        <p:cNvPr id="0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95428" y="2137119"/>
                          <a:ext cx="325438" cy="46196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9" name="群組 8"/>
          <p:cNvGrpSpPr/>
          <p:nvPr/>
        </p:nvGrpSpPr>
        <p:grpSpPr>
          <a:xfrm>
            <a:off x="7403763" y="5715000"/>
            <a:ext cx="376238" cy="461963"/>
            <a:chOff x="1876911" y="2719848"/>
            <a:chExt cx="376238" cy="461963"/>
          </a:xfrm>
        </p:grpSpPr>
        <p:sp>
          <p:nvSpPr>
            <p:cNvPr id="10" name="矩形 9"/>
            <p:cNvSpPr/>
            <p:nvPr/>
          </p:nvSpPr>
          <p:spPr>
            <a:xfrm>
              <a:off x="1876911" y="2802698"/>
              <a:ext cx="342900" cy="3429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aphicFrame>
          <p:nvGraphicFramePr>
            <p:cNvPr id="11" name="Object 12"/>
            <p:cNvGraphicFramePr>
              <a:graphicFrameLocks noChangeAspect="1"/>
            </p:cNvGraphicFramePr>
            <p:nvPr/>
          </p:nvGraphicFramePr>
          <p:xfrm>
            <a:off x="1900724" y="2719848"/>
            <a:ext cx="352425" cy="4619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79" name="方程式" r:id="rId3" imgW="3962400" imgH="5181600" progId="Equation.3">
                    <p:embed/>
                  </p:oleObj>
                </mc:Choice>
                <mc:Fallback>
                  <p:oleObj name="方程式" r:id="rId3" imgW="3962400" imgH="5181600" progId="Equation.3">
                    <p:embed/>
                    <p:pic>
                      <p:nvPicPr>
                        <p:cNvPr id="0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00724" y="2719848"/>
                          <a:ext cx="352425" cy="46196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2" name="橢圓 11"/>
          <p:cNvSpPr/>
          <p:nvPr/>
        </p:nvSpPr>
        <p:spPr>
          <a:xfrm rot="16200000">
            <a:off x="5732675" y="4107211"/>
            <a:ext cx="574158" cy="57415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橢圓 12"/>
          <p:cNvSpPr/>
          <p:nvPr/>
        </p:nvSpPr>
        <p:spPr>
          <a:xfrm rot="16200000">
            <a:off x="7280370" y="4147522"/>
            <a:ext cx="574158" cy="57415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橢圓 13"/>
          <p:cNvSpPr/>
          <p:nvPr/>
        </p:nvSpPr>
        <p:spPr>
          <a:xfrm rot="16200000">
            <a:off x="5699001" y="2429290"/>
            <a:ext cx="574158" cy="57415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橢圓 14"/>
          <p:cNvSpPr/>
          <p:nvPr/>
        </p:nvSpPr>
        <p:spPr>
          <a:xfrm rot="16200000">
            <a:off x="7271677" y="2439396"/>
            <a:ext cx="574158" cy="57415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6" name="群組 15"/>
          <p:cNvGrpSpPr/>
          <p:nvPr/>
        </p:nvGrpSpPr>
        <p:grpSpPr>
          <a:xfrm rot="16200000">
            <a:off x="6273747" y="4412990"/>
            <a:ext cx="1037222" cy="1638300"/>
            <a:chOff x="1013669" y="3459098"/>
            <a:chExt cx="1588876" cy="1638300"/>
          </a:xfrm>
        </p:grpSpPr>
        <p:cxnSp>
          <p:nvCxnSpPr>
            <p:cNvPr id="17" name="直線單箭頭接點 16"/>
            <p:cNvCxnSpPr/>
            <p:nvPr/>
          </p:nvCxnSpPr>
          <p:spPr>
            <a:xfrm flipV="1">
              <a:off x="1013669" y="3507292"/>
              <a:ext cx="1574937" cy="15851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群組 17"/>
            <p:cNvGrpSpPr/>
            <p:nvPr/>
          </p:nvGrpSpPr>
          <p:grpSpPr>
            <a:xfrm>
              <a:off x="1025705" y="3459098"/>
              <a:ext cx="1576840" cy="1638300"/>
              <a:chOff x="1025705" y="3459098"/>
              <a:chExt cx="1576840" cy="1638300"/>
            </a:xfrm>
          </p:grpSpPr>
          <p:cxnSp>
            <p:nvCxnSpPr>
              <p:cNvPr id="19" name="直線單箭頭接點 18"/>
              <p:cNvCxnSpPr/>
              <p:nvPr/>
            </p:nvCxnSpPr>
            <p:spPr>
              <a:xfrm>
                <a:off x="1048081" y="3459098"/>
                <a:ext cx="1548874" cy="16089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線單箭頭接點 19"/>
              <p:cNvCxnSpPr/>
              <p:nvPr/>
            </p:nvCxnSpPr>
            <p:spPr>
              <a:xfrm flipV="1">
                <a:off x="1025705" y="50973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線單箭頭接點 20"/>
              <p:cNvCxnSpPr/>
              <p:nvPr/>
            </p:nvCxnSpPr>
            <p:spPr>
              <a:xfrm flipV="1">
                <a:off x="1025705" y="34590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aphicFrame>
        <p:nvGraphicFramePr>
          <p:cNvPr id="22" name="Object 12"/>
          <p:cNvGraphicFramePr>
            <a:graphicFrameLocks noChangeAspect="1"/>
          </p:cNvGraphicFramePr>
          <p:nvPr/>
        </p:nvGraphicFramePr>
        <p:xfrm>
          <a:off x="7446683" y="1562087"/>
          <a:ext cx="379412" cy="46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0" name="方程式" r:id="rId5" imgW="4267200" imgH="5181600" progId="Equation.3">
                  <p:embed/>
                </p:oleObj>
              </mc:Choice>
              <mc:Fallback>
                <p:oleObj name="方程式" r:id="rId5" imgW="4267200" imgH="5181600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46683" y="1562087"/>
                        <a:ext cx="379412" cy="4619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12"/>
          <p:cNvGraphicFramePr>
            <a:graphicFrameLocks noChangeAspect="1"/>
          </p:cNvGraphicFramePr>
          <p:nvPr/>
        </p:nvGraphicFramePr>
        <p:xfrm>
          <a:off x="5863221" y="1565503"/>
          <a:ext cx="352425" cy="46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1" name="方程式" r:id="rId7" imgW="3962400" imgH="5181600" progId="Equation.3">
                  <p:embed/>
                </p:oleObj>
              </mc:Choice>
              <mc:Fallback>
                <p:oleObj name="方程式" r:id="rId7" imgW="3962400" imgH="5181600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63221" y="1565503"/>
                        <a:ext cx="352425" cy="4619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0" name="群組 29"/>
          <p:cNvGrpSpPr/>
          <p:nvPr/>
        </p:nvGrpSpPr>
        <p:grpSpPr>
          <a:xfrm rot="16200000">
            <a:off x="6273747" y="2750465"/>
            <a:ext cx="1037222" cy="1638300"/>
            <a:chOff x="1013669" y="3459098"/>
            <a:chExt cx="1588876" cy="1638300"/>
          </a:xfrm>
        </p:grpSpPr>
        <p:cxnSp>
          <p:nvCxnSpPr>
            <p:cNvPr id="31" name="直線單箭頭接點 30"/>
            <p:cNvCxnSpPr/>
            <p:nvPr/>
          </p:nvCxnSpPr>
          <p:spPr>
            <a:xfrm flipV="1">
              <a:off x="1013669" y="3507292"/>
              <a:ext cx="1574937" cy="15851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2" name="群組 31"/>
            <p:cNvGrpSpPr/>
            <p:nvPr/>
          </p:nvGrpSpPr>
          <p:grpSpPr>
            <a:xfrm>
              <a:off x="1025705" y="3459098"/>
              <a:ext cx="1576840" cy="1638300"/>
              <a:chOff x="1025705" y="3459098"/>
              <a:chExt cx="1576840" cy="1638300"/>
            </a:xfrm>
          </p:grpSpPr>
          <p:cxnSp>
            <p:nvCxnSpPr>
              <p:cNvPr id="33" name="直線單箭頭接點 32"/>
              <p:cNvCxnSpPr/>
              <p:nvPr/>
            </p:nvCxnSpPr>
            <p:spPr>
              <a:xfrm>
                <a:off x="1048081" y="3459098"/>
                <a:ext cx="1548874" cy="16089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線單箭頭接點 33"/>
              <p:cNvCxnSpPr/>
              <p:nvPr/>
            </p:nvCxnSpPr>
            <p:spPr>
              <a:xfrm flipV="1">
                <a:off x="1025705" y="50973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線單箭頭接點 34"/>
              <p:cNvCxnSpPr/>
              <p:nvPr/>
            </p:nvCxnSpPr>
            <p:spPr>
              <a:xfrm flipV="1">
                <a:off x="1025705" y="34590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0" name="手繪多邊形 39"/>
          <p:cNvSpPr/>
          <p:nvPr/>
        </p:nvSpPr>
        <p:spPr>
          <a:xfrm>
            <a:off x="5776506" y="2538619"/>
            <a:ext cx="419147" cy="365492"/>
          </a:xfrm>
          <a:custGeom>
            <a:avLst/>
            <a:gdLst>
              <a:gd name="connsiteX0" fmla="*/ 0 w 838200"/>
              <a:gd name="connsiteY0" fmla="*/ 619836 h 619836"/>
              <a:gd name="connsiteX1" fmla="*/ 361950 w 838200"/>
              <a:gd name="connsiteY1" fmla="*/ 486486 h 619836"/>
              <a:gd name="connsiteX2" fmla="*/ 457200 w 838200"/>
              <a:gd name="connsiteY2" fmla="*/ 257886 h 619836"/>
              <a:gd name="connsiteX3" fmla="*/ 552450 w 838200"/>
              <a:gd name="connsiteY3" fmla="*/ 29286 h 619836"/>
              <a:gd name="connsiteX4" fmla="*/ 838200 w 838200"/>
              <a:gd name="connsiteY4" fmla="*/ 10236 h 619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8200" h="619836">
                <a:moveTo>
                  <a:pt x="0" y="619836"/>
                </a:moveTo>
                <a:cubicBezTo>
                  <a:pt x="142875" y="583323"/>
                  <a:pt x="285750" y="546811"/>
                  <a:pt x="361950" y="486486"/>
                </a:cubicBezTo>
                <a:cubicBezTo>
                  <a:pt x="438150" y="426161"/>
                  <a:pt x="457200" y="257886"/>
                  <a:pt x="457200" y="257886"/>
                </a:cubicBezTo>
                <a:cubicBezTo>
                  <a:pt x="488950" y="181686"/>
                  <a:pt x="488950" y="70561"/>
                  <a:pt x="552450" y="29286"/>
                </a:cubicBezTo>
                <a:cubicBezTo>
                  <a:pt x="615950" y="-11989"/>
                  <a:pt x="727075" y="-877"/>
                  <a:pt x="838200" y="10236"/>
                </a:cubicBez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手繪多邊形 40"/>
          <p:cNvSpPr/>
          <p:nvPr/>
        </p:nvSpPr>
        <p:spPr>
          <a:xfrm>
            <a:off x="7360854" y="2556677"/>
            <a:ext cx="419147" cy="365492"/>
          </a:xfrm>
          <a:custGeom>
            <a:avLst/>
            <a:gdLst>
              <a:gd name="connsiteX0" fmla="*/ 0 w 838200"/>
              <a:gd name="connsiteY0" fmla="*/ 619836 h 619836"/>
              <a:gd name="connsiteX1" fmla="*/ 361950 w 838200"/>
              <a:gd name="connsiteY1" fmla="*/ 486486 h 619836"/>
              <a:gd name="connsiteX2" fmla="*/ 457200 w 838200"/>
              <a:gd name="connsiteY2" fmla="*/ 257886 h 619836"/>
              <a:gd name="connsiteX3" fmla="*/ 552450 w 838200"/>
              <a:gd name="connsiteY3" fmla="*/ 29286 h 619836"/>
              <a:gd name="connsiteX4" fmla="*/ 838200 w 838200"/>
              <a:gd name="connsiteY4" fmla="*/ 10236 h 619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8200" h="619836">
                <a:moveTo>
                  <a:pt x="0" y="619836"/>
                </a:moveTo>
                <a:cubicBezTo>
                  <a:pt x="142875" y="583323"/>
                  <a:pt x="285750" y="546811"/>
                  <a:pt x="361950" y="486486"/>
                </a:cubicBezTo>
                <a:cubicBezTo>
                  <a:pt x="438150" y="426161"/>
                  <a:pt x="457200" y="257886"/>
                  <a:pt x="457200" y="257886"/>
                </a:cubicBezTo>
                <a:cubicBezTo>
                  <a:pt x="488950" y="181686"/>
                  <a:pt x="488950" y="70561"/>
                  <a:pt x="552450" y="29286"/>
                </a:cubicBezTo>
                <a:cubicBezTo>
                  <a:pt x="615950" y="-11989"/>
                  <a:pt x="727075" y="-877"/>
                  <a:pt x="838200" y="10236"/>
                </a:cubicBez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手繪多邊形 41"/>
          <p:cNvSpPr/>
          <p:nvPr/>
        </p:nvSpPr>
        <p:spPr>
          <a:xfrm>
            <a:off x="7380505" y="4241552"/>
            <a:ext cx="419147" cy="365492"/>
          </a:xfrm>
          <a:custGeom>
            <a:avLst/>
            <a:gdLst>
              <a:gd name="connsiteX0" fmla="*/ 0 w 838200"/>
              <a:gd name="connsiteY0" fmla="*/ 619836 h 619836"/>
              <a:gd name="connsiteX1" fmla="*/ 361950 w 838200"/>
              <a:gd name="connsiteY1" fmla="*/ 486486 h 619836"/>
              <a:gd name="connsiteX2" fmla="*/ 457200 w 838200"/>
              <a:gd name="connsiteY2" fmla="*/ 257886 h 619836"/>
              <a:gd name="connsiteX3" fmla="*/ 552450 w 838200"/>
              <a:gd name="connsiteY3" fmla="*/ 29286 h 619836"/>
              <a:gd name="connsiteX4" fmla="*/ 838200 w 838200"/>
              <a:gd name="connsiteY4" fmla="*/ 10236 h 619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8200" h="619836">
                <a:moveTo>
                  <a:pt x="0" y="619836"/>
                </a:moveTo>
                <a:cubicBezTo>
                  <a:pt x="142875" y="583323"/>
                  <a:pt x="285750" y="546811"/>
                  <a:pt x="361950" y="486486"/>
                </a:cubicBezTo>
                <a:cubicBezTo>
                  <a:pt x="438150" y="426161"/>
                  <a:pt x="457200" y="257886"/>
                  <a:pt x="457200" y="257886"/>
                </a:cubicBezTo>
                <a:cubicBezTo>
                  <a:pt x="488950" y="181686"/>
                  <a:pt x="488950" y="70561"/>
                  <a:pt x="552450" y="29286"/>
                </a:cubicBezTo>
                <a:cubicBezTo>
                  <a:pt x="615950" y="-11989"/>
                  <a:pt x="727075" y="-877"/>
                  <a:pt x="838200" y="10236"/>
                </a:cubicBez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" name="手繪多邊形 42"/>
          <p:cNvSpPr/>
          <p:nvPr/>
        </p:nvSpPr>
        <p:spPr>
          <a:xfrm>
            <a:off x="5809198" y="4220425"/>
            <a:ext cx="419147" cy="365492"/>
          </a:xfrm>
          <a:custGeom>
            <a:avLst/>
            <a:gdLst>
              <a:gd name="connsiteX0" fmla="*/ 0 w 838200"/>
              <a:gd name="connsiteY0" fmla="*/ 619836 h 619836"/>
              <a:gd name="connsiteX1" fmla="*/ 361950 w 838200"/>
              <a:gd name="connsiteY1" fmla="*/ 486486 h 619836"/>
              <a:gd name="connsiteX2" fmla="*/ 457200 w 838200"/>
              <a:gd name="connsiteY2" fmla="*/ 257886 h 619836"/>
              <a:gd name="connsiteX3" fmla="*/ 552450 w 838200"/>
              <a:gd name="connsiteY3" fmla="*/ 29286 h 619836"/>
              <a:gd name="connsiteX4" fmla="*/ 838200 w 838200"/>
              <a:gd name="connsiteY4" fmla="*/ 10236 h 619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8200" h="619836">
                <a:moveTo>
                  <a:pt x="0" y="619836"/>
                </a:moveTo>
                <a:cubicBezTo>
                  <a:pt x="142875" y="583323"/>
                  <a:pt x="285750" y="546811"/>
                  <a:pt x="361950" y="486486"/>
                </a:cubicBezTo>
                <a:cubicBezTo>
                  <a:pt x="438150" y="426161"/>
                  <a:pt x="457200" y="257886"/>
                  <a:pt x="457200" y="257886"/>
                </a:cubicBezTo>
                <a:cubicBezTo>
                  <a:pt x="488950" y="181686"/>
                  <a:pt x="488950" y="70561"/>
                  <a:pt x="552450" y="29286"/>
                </a:cubicBezTo>
                <a:cubicBezTo>
                  <a:pt x="615950" y="-11989"/>
                  <a:pt x="727075" y="-877"/>
                  <a:pt x="838200" y="10236"/>
                </a:cubicBez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7" name="矩形 46"/>
          <p:cNvSpPr/>
          <p:nvPr/>
        </p:nvSpPr>
        <p:spPr>
          <a:xfrm>
            <a:off x="3542863" y="5683875"/>
            <a:ext cx="103342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solidFill>
                  <a:srgbClr val="FF0000"/>
                </a:solidFill>
              </a:rPr>
              <a:t>Taipei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  <p:sp>
        <p:nvSpPr>
          <p:cNvPr id="48" name="向右箭號 47"/>
          <p:cNvSpPr/>
          <p:nvPr/>
        </p:nvSpPr>
        <p:spPr>
          <a:xfrm>
            <a:off x="4600100" y="5779125"/>
            <a:ext cx="868614" cy="3978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9" name="矩形 48"/>
          <p:cNvSpPr/>
          <p:nvPr/>
        </p:nvSpPr>
        <p:spPr>
          <a:xfrm>
            <a:off x="5562462" y="5640749"/>
            <a:ext cx="2503046" cy="6280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4" name="矩形 53"/>
          <p:cNvSpPr/>
          <p:nvPr/>
        </p:nvSpPr>
        <p:spPr>
          <a:xfrm>
            <a:off x="-140456" y="1798829"/>
            <a:ext cx="558846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altLang="zh-TW" sz="2400" dirty="0"/>
              <a:t>arrive     </a:t>
            </a:r>
            <a:r>
              <a:rPr lang="en-US" altLang="zh-TW" sz="2400" dirty="0">
                <a:solidFill>
                  <a:srgbClr val="FF0000"/>
                </a:solidFill>
              </a:rPr>
              <a:t>Taipei     </a:t>
            </a:r>
            <a:r>
              <a:rPr lang="en-US" altLang="zh-TW" sz="2400" dirty="0"/>
              <a:t>on     </a:t>
            </a:r>
            <a:r>
              <a:rPr lang="en-US" altLang="zh-TW" sz="2400" dirty="0">
                <a:solidFill>
                  <a:srgbClr val="0000FF"/>
                </a:solidFill>
              </a:rPr>
              <a:t>November     2</a:t>
            </a:r>
            <a:r>
              <a:rPr lang="en-US" altLang="zh-TW" sz="2400" baseline="30000" dirty="0">
                <a:solidFill>
                  <a:srgbClr val="0000FF"/>
                </a:solidFill>
              </a:rPr>
              <a:t>nd</a:t>
            </a:r>
            <a:r>
              <a:rPr lang="en-US" altLang="zh-TW" sz="2400" dirty="0"/>
              <a:t> </a:t>
            </a:r>
            <a:endParaRPr lang="en-US" altLang="zh-TW" sz="2400" dirty="0">
              <a:solidFill>
                <a:srgbClr val="FFC000"/>
              </a:solidFill>
            </a:endParaRPr>
          </a:p>
        </p:txBody>
      </p:sp>
      <p:cxnSp>
        <p:nvCxnSpPr>
          <p:cNvPr id="55" name="直線單箭頭接點 54"/>
          <p:cNvCxnSpPr/>
          <p:nvPr/>
        </p:nvCxnSpPr>
        <p:spPr>
          <a:xfrm>
            <a:off x="739684" y="2260637"/>
            <a:ext cx="0" cy="45083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單箭頭接點 55"/>
          <p:cNvCxnSpPr/>
          <p:nvPr/>
        </p:nvCxnSpPr>
        <p:spPr>
          <a:xfrm>
            <a:off x="1910803" y="2260637"/>
            <a:ext cx="0" cy="45083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單箭頭接點 56"/>
          <p:cNvCxnSpPr/>
          <p:nvPr/>
        </p:nvCxnSpPr>
        <p:spPr>
          <a:xfrm>
            <a:off x="2765292" y="2260637"/>
            <a:ext cx="0" cy="45083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單箭頭接點 57"/>
          <p:cNvCxnSpPr/>
          <p:nvPr/>
        </p:nvCxnSpPr>
        <p:spPr>
          <a:xfrm>
            <a:off x="3890149" y="2260637"/>
            <a:ext cx="0" cy="45083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單箭頭接點 58"/>
          <p:cNvCxnSpPr/>
          <p:nvPr/>
        </p:nvCxnSpPr>
        <p:spPr>
          <a:xfrm>
            <a:off x="4918945" y="2260637"/>
            <a:ext cx="0" cy="45083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文字方塊 59"/>
          <p:cNvSpPr txBox="1"/>
          <p:nvPr/>
        </p:nvSpPr>
        <p:spPr>
          <a:xfrm>
            <a:off x="346736" y="2748404"/>
            <a:ext cx="936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2" algn="ctr">
              <a:defRPr/>
            </a:pPr>
            <a:r>
              <a:rPr lang="en-US" altLang="zh-TW" sz="2400" dirty="0"/>
              <a:t>other</a:t>
            </a:r>
            <a:endParaRPr lang="zh-TW" altLang="en-US" sz="2400" dirty="0"/>
          </a:p>
        </p:txBody>
      </p:sp>
      <p:sp>
        <p:nvSpPr>
          <p:cNvPr id="61" name="文字方塊 60"/>
          <p:cNvSpPr txBox="1"/>
          <p:nvPr/>
        </p:nvSpPr>
        <p:spPr>
          <a:xfrm>
            <a:off x="2305677" y="2756031"/>
            <a:ext cx="936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2" algn="ctr">
              <a:defRPr/>
            </a:pPr>
            <a:r>
              <a:rPr lang="en-US" altLang="zh-TW" sz="2400" dirty="0"/>
              <a:t>other</a:t>
            </a:r>
            <a:endParaRPr lang="zh-TW" altLang="en-US" sz="2400" dirty="0"/>
          </a:p>
        </p:txBody>
      </p:sp>
      <p:sp>
        <p:nvSpPr>
          <p:cNvPr id="62" name="文字方塊 61"/>
          <p:cNvSpPr txBox="1"/>
          <p:nvPr/>
        </p:nvSpPr>
        <p:spPr>
          <a:xfrm>
            <a:off x="1478089" y="2720784"/>
            <a:ext cx="865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err="1">
                <a:solidFill>
                  <a:srgbClr val="FF0000"/>
                </a:solidFill>
              </a:rPr>
              <a:t>dest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63" name="文字方塊 62"/>
          <p:cNvSpPr txBox="1"/>
          <p:nvPr/>
        </p:nvSpPr>
        <p:spPr>
          <a:xfrm>
            <a:off x="3413758" y="2746502"/>
            <a:ext cx="9527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time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64" name="文字方塊 63"/>
          <p:cNvSpPr txBox="1"/>
          <p:nvPr/>
        </p:nvSpPr>
        <p:spPr>
          <a:xfrm>
            <a:off x="4495228" y="2753794"/>
            <a:ext cx="9527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time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66" name="矩形 65"/>
          <p:cNvSpPr/>
          <p:nvPr/>
        </p:nvSpPr>
        <p:spPr>
          <a:xfrm>
            <a:off x="65722" y="4053290"/>
            <a:ext cx="558846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altLang="zh-TW" sz="2400" dirty="0"/>
              <a:t>leave     </a:t>
            </a:r>
            <a:r>
              <a:rPr lang="en-US" altLang="zh-TW" sz="2400" dirty="0">
                <a:solidFill>
                  <a:srgbClr val="00B050"/>
                </a:solidFill>
              </a:rPr>
              <a:t>Taipei</a:t>
            </a:r>
            <a:r>
              <a:rPr lang="en-US" altLang="zh-TW" sz="2400" dirty="0">
                <a:solidFill>
                  <a:srgbClr val="FF0000"/>
                </a:solidFill>
              </a:rPr>
              <a:t>     </a:t>
            </a:r>
            <a:r>
              <a:rPr lang="en-US" altLang="zh-TW" sz="2400" dirty="0"/>
              <a:t>on     </a:t>
            </a:r>
            <a:r>
              <a:rPr lang="en-US" altLang="zh-TW" sz="2400" dirty="0">
                <a:solidFill>
                  <a:srgbClr val="0000FF"/>
                </a:solidFill>
              </a:rPr>
              <a:t>November     2</a:t>
            </a:r>
            <a:r>
              <a:rPr lang="en-US" altLang="zh-TW" sz="2400" baseline="30000" dirty="0">
                <a:solidFill>
                  <a:srgbClr val="0000FF"/>
                </a:solidFill>
              </a:rPr>
              <a:t>nd</a:t>
            </a:r>
            <a:r>
              <a:rPr lang="en-US" altLang="zh-TW" sz="2400" dirty="0"/>
              <a:t> </a:t>
            </a:r>
            <a:endParaRPr lang="en-US" altLang="zh-TW" sz="2400" dirty="0">
              <a:solidFill>
                <a:srgbClr val="FFC000"/>
              </a:solidFill>
            </a:endParaRPr>
          </a:p>
        </p:txBody>
      </p:sp>
      <p:cxnSp>
        <p:nvCxnSpPr>
          <p:cNvPr id="77" name="直線單箭頭接點 76"/>
          <p:cNvCxnSpPr/>
          <p:nvPr/>
        </p:nvCxnSpPr>
        <p:spPr>
          <a:xfrm>
            <a:off x="1913141" y="4482239"/>
            <a:ext cx="0" cy="45083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文字方塊 77"/>
          <p:cNvSpPr txBox="1"/>
          <p:nvPr/>
        </p:nvSpPr>
        <p:spPr>
          <a:xfrm>
            <a:off x="739684" y="4916207"/>
            <a:ext cx="29253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00B050"/>
                </a:solidFill>
              </a:rPr>
              <a:t>place of departure</a:t>
            </a:r>
            <a:endParaRPr lang="zh-TW" altLang="en-US" sz="2400" dirty="0">
              <a:solidFill>
                <a:srgbClr val="00B050"/>
              </a:solidFill>
            </a:endParaRPr>
          </a:p>
        </p:txBody>
      </p:sp>
      <p:sp>
        <p:nvSpPr>
          <p:cNvPr id="79" name="矩形 78"/>
          <p:cNvSpPr/>
          <p:nvPr/>
        </p:nvSpPr>
        <p:spPr>
          <a:xfrm>
            <a:off x="273122" y="5576806"/>
            <a:ext cx="3076333" cy="954107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zh-TW" sz="2800" dirty="0"/>
              <a:t>Neural network needs memory!</a:t>
            </a:r>
            <a:endParaRPr lang="zh-TW" altLang="en-US" sz="2800" dirty="0"/>
          </a:p>
        </p:txBody>
      </p:sp>
      <p:sp>
        <p:nvSpPr>
          <p:cNvPr id="82" name="文字方塊 81"/>
          <p:cNvSpPr txBox="1"/>
          <p:nvPr/>
        </p:nvSpPr>
        <p:spPr>
          <a:xfrm>
            <a:off x="5661226" y="1176868"/>
            <a:ext cx="946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err="1">
                <a:solidFill>
                  <a:srgbClr val="FF0000"/>
                </a:solidFill>
              </a:rPr>
              <a:t>dest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83" name="文字方塊 82"/>
          <p:cNvSpPr txBox="1"/>
          <p:nvPr/>
        </p:nvSpPr>
        <p:spPr>
          <a:xfrm>
            <a:off x="7110764" y="830492"/>
            <a:ext cx="21707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0000FF"/>
                </a:solidFill>
              </a:rPr>
              <a:t>time of departure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84" name="矩形 83"/>
          <p:cNvSpPr/>
          <p:nvPr/>
        </p:nvSpPr>
        <p:spPr>
          <a:xfrm>
            <a:off x="241835" y="3304013"/>
            <a:ext cx="1756721" cy="5232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zh-TW" sz="2800" dirty="0"/>
              <a:t>Problem?</a:t>
            </a:r>
            <a:endParaRPr lang="zh-TW" altLang="en-US" sz="2800" dirty="0"/>
          </a:p>
        </p:txBody>
      </p:sp>
      <p:sp>
        <p:nvSpPr>
          <p:cNvPr id="85" name="圓角矩形圖說文字 84"/>
          <p:cNvSpPr/>
          <p:nvPr/>
        </p:nvSpPr>
        <p:spPr>
          <a:xfrm>
            <a:off x="241835" y="1764481"/>
            <a:ext cx="5206174" cy="511860"/>
          </a:xfrm>
          <a:prstGeom prst="wedgeRoundRectCallout">
            <a:avLst>
              <a:gd name="adj1" fmla="val -55064"/>
              <a:gd name="adj2" fmla="val 51158"/>
              <a:gd name="adj3" fmla="val 16667"/>
            </a:avLst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6" name="圓角矩形圖說文字 85"/>
          <p:cNvSpPr/>
          <p:nvPr/>
        </p:nvSpPr>
        <p:spPr>
          <a:xfrm>
            <a:off x="240688" y="4007309"/>
            <a:ext cx="5206174" cy="511860"/>
          </a:xfrm>
          <a:prstGeom prst="wedgeRoundRectCallout">
            <a:avLst>
              <a:gd name="adj1" fmla="val -55064"/>
              <a:gd name="adj2" fmla="val 51158"/>
              <a:gd name="adj3" fmla="val 16667"/>
            </a:avLst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7" name="矩形 86"/>
          <p:cNvSpPr/>
          <p:nvPr/>
        </p:nvSpPr>
        <p:spPr>
          <a:xfrm>
            <a:off x="346736" y="1871841"/>
            <a:ext cx="928830" cy="33735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8" name="矩形 87"/>
          <p:cNvSpPr/>
          <p:nvPr/>
        </p:nvSpPr>
        <p:spPr>
          <a:xfrm>
            <a:off x="479283" y="4086939"/>
            <a:ext cx="928830" cy="33735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60" grpId="0"/>
      <p:bldP spid="61" grpId="0"/>
      <p:bldP spid="62" grpId="0"/>
      <p:bldP spid="63" grpId="0"/>
      <p:bldP spid="64" grpId="0"/>
      <p:bldP spid="66" grpId="0"/>
      <p:bldP spid="78" grpId="0"/>
      <p:bldP spid="79" grpId="0" animBg="1"/>
      <p:bldP spid="84" grpId="0" animBg="1"/>
      <p:bldP spid="85" grpId="0" animBg="1"/>
      <p:bldP spid="86" grpId="0" animBg="1"/>
      <p:bldP spid="87" grpId="0" animBg="1"/>
      <p:bldP spid="88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 descr="https://www.iepdirect.com/iepdotnet/NY/images/img-document-repos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480" y="4909641"/>
            <a:ext cx="2265697" cy="1661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Reading Comprehension</a:t>
            </a:r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4409966" y="5196310"/>
            <a:ext cx="398415" cy="8403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14" name="矩形 13"/>
          <p:cNvSpPr/>
          <p:nvPr/>
        </p:nvSpPr>
        <p:spPr>
          <a:xfrm>
            <a:off x="810322" y="1941579"/>
            <a:ext cx="1503444" cy="56847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Query</a:t>
            </a:r>
            <a:endParaRPr lang="zh-TW" altLang="en-US" sz="2400" dirty="0"/>
          </a:p>
        </p:txBody>
      </p:sp>
      <p:sp>
        <p:nvSpPr>
          <p:cNvPr id="15" name="文字方塊 14"/>
          <p:cNvSpPr txBox="1"/>
          <p:nvPr/>
        </p:nvSpPr>
        <p:spPr>
          <a:xfrm>
            <a:off x="3454245" y="6129101"/>
            <a:ext cx="47645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Each sentence becomes a vector.</a:t>
            </a:r>
            <a:endParaRPr lang="zh-TW" altLang="en-US" sz="2400" dirty="0"/>
          </a:p>
        </p:txBody>
      </p:sp>
      <p:sp>
        <p:nvSpPr>
          <p:cNvPr id="20" name="向右箭號 19"/>
          <p:cNvSpPr/>
          <p:nvPr/>
        </p:nvSpPr>
        <p:spPr>
          <a:xfrm>
            <a:off x="2436239" y="2069544"/>
            <a:ext cx="1490793" cy="333729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27" name="文字方塊 26"/>
          <p:cNvSpPr txBox="1"/>
          <p:nvPr/>
        </p:nvSpPr>
        <p:spPr>
          <a:xfrm>
            <a:off x="3565211" y="5278732"/>
            <a:ext cx="9283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……</a:t>
            </a:r>
            <a:endParaRPr lang="zh-TW" altLang="en-US" sz="2400" dirty="0"/>
          </a:p>
        </p:txBody>
      </p:sp>
      <p:sp>
        <p:nvSpPr>
          <p:cNvPr id="51" name="矩形 50"/>
          <p:cNvSpPr/>
          <p:nvPr/>
        </p:nvSpPr>
        <p:spPr>
          <a:xfrm>
            <a:off x="5013547" y="5206370"/>
            <a:ext cx="398415" cy="8403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53" name="矩形 52"/>
          <p:cNvSpPr/>
          <p:nvPr/>
        </p:nvSpPr>
        <p:spPr>
          <a:xfrm>
            <a:off x="5569519" y="5196310"/>
            <a:ext cx="398415" cy="8403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55" name="矩形 54"/>
          <p:cNvSpPr/>
          <p:nvPr/>
        </p:nvSpPr>
        <p:spPr>
          <a:xfrm>
            <a:off x="6173100" y="5206370"/>
            <a:ext cx="398415" cy="8403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68" name="矩形 67"/>
          <p:cNvSpPr/>
          <p:nvPr/>
        </p:nvSpPr>
        <p:spPr>
          <a:xfrm>
            <a:off x="4033739" y="1874511"/>
            <a:ext cx="1520014" cy="65755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DNN/RNN</a:t>
            </a:r>
            <a:endParaRPr lang="zh-TW" altLang="en-US" sz="2400" dirty="0"/>
          </a:p>
        </p:txBody>
      </p:sp>
      <p:sp>
        <p:nvSpPr>
          <p:cNvPr id="42" name="矩形 41"/>
          <p:cNvSpPr/>
          <p:nvPr/>
        </p:nvSpPr>
        <p:spPr>
          <a:xfrm>
            <a:off x="2544739" y="3148642"/>
            <a:ext cx="1903181" cy="91891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Reading Head Controller</a:t>
            </a:r>
            <a:endParaRPr lang="zh-TW" altLang="en-US" sz="2400" dirty="0"/>
          </a:p>
        </p:txBody>
      </p:sp>
      <p:sp>
        <p:nvSpPr>
          <p:cNvPr id="47" name="向下箭號 46"/>
          <p:cNvSpPr/>
          <p:nvPr/>
        </p:nvSpPr>
        <p:spPr>
          <a:xfrm flipH="1" flipV="1">
            <a:off x="4996801" y="4876217"/>
            <a:ext cx="420915" cy="346984"/>
          </a:xfrm>
          <a:prstGeom prst="down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8" name="矩形 47"/>
          <p:cNvSpPr/>
          <p:nvPr/>
        </p:nvSpPr>
        <p:spPr>
          <a:xfrm>
            <a:off x="6729072" y="5196310"/>
            <a:ext cx="398415" cy="8403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49" name="文字方塊 48"/>
          <p:cNvSpPr txBox="1"/>
          <p:nvPr/>
        </p:nvSpPr>
        <p:spPr>
          <a:xfrm>
            <a:off x="7117913" y="5367484"/>
            <a:ext cx="9283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……</a:t>
            </a:r>
            <a:endParaRPr lang="zh-TW" altLang="en-US" sz="2400" dirty="0"/>
          </a:p>
        </p:txBody>
      </p:sp>
      <p:sp>
        <p:nvSpPr>
          <p:cNvPr id="50" name="向右箭號 49"/>
          <p:cNvSpPr/>
          <p:nvPr/>
        </p:nvSpPr>
        <p:spPr>
          <a:xfrm>
            <a:off x="2973176" y="5278732"/>
            <a:ext cx="806175" cy="550417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57" name="矩形 56"/>
          <p:cNvSpPr/>
          <p:nvPr/>
        </p:nvSpPr>
        <p:spPr>
          <a:xfrm>
            <a:off x="7273726" y="1919054"/>
            <a:ext cx="1503444" cy="56847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answer</a:t>
            </a:r>
            <a:endParaRPr lang="zh-TW" altLang="en-US" sz="2400" dirty="0"/>
          </a:p>
        </p:txBody>
      </p:sp>
      <p:sp>
        <p:nvSpPr>
          <p:cNvPr id="63" name="文字方塊 62"/>
          <p:cNvSpPr txBox="1"/>
          <p:nvPr/>
        </p:nvSpPr>
        <p:spPr>
          <a:xfrm>
            <a:off x="2634392" y="4474609"/>
            <a:ext cx="14237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Semantic Analysis</a:t>
            </a:r>
            <a:endParaRPr lang="zh-TW" altLang="en-US" sz="2400" dirty="0"/>
          </a:p>
        </p:txBody>
      </p:sp>
      <p:sp>
        <p:nvSpPr>
          <p:cNvPr id="65" name="向下箭號 64"/>
          <p:cNvSpPr/>
          <p:nvPr/>
        </p:nvSpPr>
        <p:spPr>
          <a:xfrm flipH="1" flipV="1">
            <a:off x="6150600" y="4846514"/>
            <a:ext cx="420915" cy="346984"/>
          </a:xfrm>
          <a:prstGeom prst="down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4" name="直線單箭頭接點 73"/>
          <p:cNvCxnSpPr>
            <a:endCxn id="42" idx="0"/>
          </p:cNvCxnSpPr>
          <p:nvPr/>
        </p:nvCxnSpPr>
        <p:spPr>
          <a:xfrm flipH="1">
            <a:off x="3496330" y="2532070"/>
            <a:ext cx="997254" cy="61657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線單箭頭接點 74"/>
          <p:cNvCxnSpPr>
            <a:stCxn id="47" idx="2"/>
            <a:endCxn id="42" idx="2"/>
          </p:cNvCxnSpPr>
          <p:nvPr/>
        </p:nvCxnSpPr>
        <p:spPr>
          <a:xfrm flipH="1" flipV="1">
            <a:off x="3496330" y="4067553"/>
            <a:ext cx="1710928" cy="808664"/>
          </a:xfrm>
          <a:prstGeom prst="straightConnector1">
            <a:avLst/>
          </a:prstGeom>
          <a:ln w="57150"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線單箭頭接點 75"/>
          <p:cNvCxnSpPr>
            <a:stCxn id="47" idx="2"/>
          </p:cNvCxnSpPr>
          <p:nvPr/>
        </p:nvCxnSpPr>
        <p:spPr>
          <a:xfrm flipH="1" flipV="1">
            <a:off x="5044425" y="2487525"/>
            <a:ext cx="162833" cy="238869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線單箭頭接點 76"/>
          <p:cNvCxnSpPr>
            <a:stCxn id="65" idx="2"/>
            <a:endCxn id="42" idx="2"/>
          </p:cNvCxnSpPr>
          <p:nvPr/>
        </p:nvCxnSpPr>
        <p:spPr>
          <a:xfrm flipH="1" flipV="1">
            <a:off x="3496330" y="4067553"/>
            <a:ext cx="2864727" cy="778961"/>
          </a:xfrm>
          <a:prstGeom prst="straightConnector1">
            <a:avLst/>
          </a:prstGeom>
          <a:ln w="57150"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線單箭頭接點 77"/>
          <p:cNvCxnSpPr/>
          <p:nvPr/>
        </p:nvCxnSpPr>
        <p:spPr>
          <a:xfrm flipH="1" flipV="1">
            <a:off x="5013547" y="2510050"/>
            <a:ext cx="1341233" cy="236616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向右箭號 78"/>
          <p:cNvSpPr/>
          <p:nvPr/>
        </p:nvSpPr>
        <p:spPr>
          <a:xfrm>
            <a:off x="5641598" y="2065253"/>
            <a:ext cx="1490793" cy="333729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4" grpId="0" animBg="1"/>
      <p:bldP spid="15" grpId="0"/>
      <p:bldP spid="20" grpId="0" animBg="1"/>
      <p:bldP spid="27" grpId="0"/>
      <p:bldP spid="51" grpId="0" animBg="1"/>
      <p:bldP spid="53" grpId="0" animBg="1"/>
      <p:bldP spid="55" grpId="0" animBg="1"/>
      <p:bldP spid="68" grpId="0" animBg="1"/>
      <p:bldP spid="42" grpId="0" animBg="1"/>
      <p:bldP spid="47" grpId="0" animBg="1"/>
      <p:bldP spid="47" grpId="1" animBg="1"/>
      <p:bldP spid="48" grpId="0" animBg="1"/>
      <p:bldP spid="49" grpId="0"/>
      <p:bldP spid="50" grpId="0" animBg="1"/>
      <p:bldP spid="57" grpId="0" animBg="1"/>
      <p:bldP spid="63" grpId="0"/>
      <p:bldP spid="65" grpId="0" animBg="1"/>
      <p:bldP spid="79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Reading Comprehension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/>
              <a:t>End-To-End Memory Networks. S. </a:t>
            </a:r>
            <a:r>
              <a:rPr lang="en-US" altLang="zh-TW" sz="2400" dirty="0" err="1"/>
              <a:t>Sukhbaatar</a:t>
            </a:r>
            <a:r>
              <a:rPr lang="en-US" altLang="zh-TW" sz="2400" dirty="0"/>
              <a:t>, A. </a:t>
            </a:r>
            <a:r>
              <a:rPr lang="en-US" altLang="zh-TW" sz="2400" dirty="0" err="1"/>
              <a:t>Szlam</a:t>
            </a:r>
            <a:r>
              <a:rPr lang="en-US" altLang="zh-TW" sz="2400" dirty="0"/>
              <a:t>, J. Weston, R. Fergus. NIPS, 2015.</a:t>
            </a:r>
            <a:endParaRPr lang="zh-TW" altLang="zh-TW" sz="2400" dirty="0"/>
          </a:p>
          <a:p>
            <a:endParaRPr lang="zh-TW" altLang="en-US" sz="24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896" y="3124828"/>
            <a:ext cx="7824229" cy="2249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文字方塊 4"/>
          <p:cNvSpPr txBox="1"/>
          <p:nvPr/>
        </p:nvSpPr>
        <p:spPr>
          <a:xfrm>
            <a:off x="628650" y="2681535"/>
            <a:ext cx="41105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The position of reading head:</a:t>
            </a:r>
            <a:endParaRPr lang="zh-TW" altLang="en-US" sz="2400" dirty="0"/>
          </a:p>
        </p:txBody>
      </p:sp>
      <p:sp>
        <p:nvSpPr>
          <p:cNvPr id="6" name="矩形 5"/>
          <p:cNvSpPr/>
          <p:nvPr/>
        </p:nvSpPr>
        <p:spPr>
          <a:xfrm>
            <a:off x="848284" y="5377731"/>
            <a:ext cx="771945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dirty="0" err="1"/>
              <a:t>Keras</a:t>
            </a:r>
            <a:r>
              <a:rPr lang="en-US" altLang="zh-TW" sz="2400" dirty="0"/>
              <a:t> has example: </a:t>
            </a:r>
            <a:r>
              <a:rPr lang="zh-TW" altLang="en-US" sz="2400" dirty="0"/>
              <a:t>https://github.com/fchollet/keras/blob/master/examples/babi_memnn.py</a:t>
            </a:r>
            <a:endParaRPr lang="zh-TW" altLang="en-US" sz="2400" dirty="0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Visual Question Answering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5580482" y="5543609"/>
            <a:ext cx="27858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source: </a:t>
            </a:r>
            <a:r>
              <a:rPr lang="zh-TW" altLang="en-US" dirty="0"/>
              <a:t>http://visualqa.org/</a:t>
            </a:r>
            <a:endParaRPr lang="zh-TW" altLang="en-US" dirty="0"/>
          </a:p>
        </p:txBody>
      </p:sp>
      <p:pic>
        <p:nvPicPr>
          <p:cNvPr id="4098" name="Picture 2" descr="http://visualqa.org/static/img/challenge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74" y="2159739"/>
            <a:ext cx="8376570" cy="3049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Visual Question Answering</a:t>
            </a:r>
            <a:endParaRPr lang="zh-TW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865430" y="2123238"/>
            <a:ext cx="1503444" cy="56847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Query</a:t>
            </a:r>
            <a:endParaRPr lang="zh-TW" altLang="en-US" sz="2400" dirty="0"/>
          </a:p>
        </p:txBody>
      </p:sp>
      <p:sp>
        <p:nvSpPr>
          <p:cNvPr id="68" name="矩形 67"/>
          <p:cNvSpPr/>
          <p:nvPr/>
        </p:nvSpPr>
        <p:spPr>
          <a:xfrm>
            <a:off x="4067719" y="2072408"/>
            <a:ext cx="1520014" cy="65755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DNN/RNN</a:t>
            </a:r>
            <a:endParaRPr lang="zh-TW" altLang="en-US" sz="2400" dirty="0"/>
          </a:p>
        </p:txBody>
      </p:sp>
      <p:sp>
        <p:nvSpPr>
          <p:cNvPr id="42" name="矩形 41"/>
          <p:cNvSpPr/>
          <p:nvPr/>
        </p:nvSpPr>
        <p:spPr>
          <a:xfrm>
            <a:off x="2462971" y="3278705"/>
            <a:ext cx="1903181" cy="91891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Reading Head Controller</a:t>
            </a:r>
            <a:endParaRPr lang="zh-TW" altLang="en-US" sz="2400" dirty="0"/>
          </a:p>
        </p:txBody>
      </p:sp>
      <p:sp>
        <p:nvSpPr>
          <p:cNvPr id="50" name="向右箭號 49"/>
          <p:cNvSpPr/>
          <p:nvPr/>
        </p:nvSpPr>
        <p:spPr>
          <a:xfrm>
            <a:off x="3575604" y="5222574"/>
            <a:ext cx="1120728" cy="550417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57" name="矩形 56"/>
          <p:cNvSpPr/>
          <p:nvPr/>
        </p:nvSpPr>
        <p:spPr>
          <a:xfrm>
            <a:off x="7242147" y="2123236"/>
            <a:ext cx="1503444" cy="56847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answer</a:t>
            </a:r>
            <a:endParaRPr lang="zh-TW" altLang="en-US" sz="2400" dirty="0"/>
          </a:p>
        </p:txBody>
      </p:sp>
      <p:sp>
        <p:nvSpPr>
          <p:cNvPr id="63" name="文字方塊 62"/>
          <p:cNvSpPr txBox="1"/>
          <p:nvPr/>
        </p:nvSpPr>
        <p:spPr>
          <a:xfrm>
            <a:off x="3414350" y="5763842"/>
            <a:ext cx="1423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CNN</a:t>
            </a:r>
            <a:endParaRPr lang="zh-TW" altLang="en-US" sz="2800" dirty="0"/>
          </a:p>
        </p:txBody>
      </p:sp>
      <p:pic>
        <p:nvPicPr>
          <p:cNvPr id="22" name="圖片 2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45277" y="4877962"/>
            <a:ext cx="2326237" cy="14996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scene3d>
            <a:camera prst="isometricTopUp"/>
            <a:lightRig rig="threePt" dir="t"/>
          </a:scene3d>
        </p:spPr>
      </p:pic>
      <p:sp>
        <p:nvSpPr>
          <p:cNvPr id="37" name="文字方塊 36"/>
          <p:cNvSpPr txBox="1"/>
          <p:nvPr/>
        </p:nvSpPr>
        <p:spPr>
          <a:xfrm>
            <a:off x="6726789" y="5759445"/>
            <a:ext cx="19867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A vector for each region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38" name="向下箭號 37"/>
          <p:cNvSpPr/>
          <p:nvPr/>
        </p:nvSpPr>
        <p:spPr>
          <a:xfrm flipH="1" flipV="1">
            <a:off x="5074515" y="4794066"/>
            <a:ext cx="420915" cy="346984"/>
          </a:xfrm>
          <a:prstGeom prst="down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40" name="直線單箭頭接點 39"/>
          <p:cNvCxnSpPr>
            <a:endCxn id="42" idx="0"/>
          </p:cNvCxnSpPr>
          <p:nvPr/>
        </p:nvCxnSpPr>
        <p:spPr>
          <a:xfrm flipH="1">
            <a:off x="3414562" y="2729967"/>
            <a:ext cx="1153787" cy="54873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單箭頭接點 42"/>
          <p:cNvCxnSpPr/>
          <p:nvPr/>
        </p:nvCxnSpPr>
        <p:spPr>
          <a:xfrm flipH="1" flipV="1">
            <a:off x="5126159" y="2771525"/>
            <a:ext cx="162136" cy="203842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單箭頭接點 43"/>
          <p:cNvCxnSpPr>
            <a:stCxn id="38" idx="2"/>
          </p:cNvCxnSpPr>
          <p:nvPr/>
        </p:nvCxnSpPr>
        <p:spPr>
          <a:xfrm flipH="1" flipV="1">
            <a:off x="3401240" y="4175263"/>
            <a:ext cx="1883732" cy="618803"/>
          </a:xfrm>
          <a:prstGeom prst="straightConnector1">
            <a:avLst/>
          </a:prstGeom>
          <a:ln w="57150"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單箭頭接點 44"/>
          <p:cNvCxnSpPr/>
          <p:nvPr/>
        </p:nvCxnSpPr>
        <p:spPr>
          <a:xfrm flipH="1" flipV="1">
            <a:off x="5126159" y="2697981"/>
            <a:ext cx="1172108" cy="229066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群組 2"/>
          <p:cNvGrpSpPr/>
          <p:nvPr/>
        </p:nvGrpSpPr>
        <p:grpSpPr>
          <a:xfrm>
            <a:off x="4765310" y="4542860"/>
            <a:ext cx="2326237" cy="1792366"/>
            <a:chOff x="5626350" y="4508086"/>
            <a:chExt cx="2326237" cy="1792366"/>
          </a:xfrm>
        </p:grpSpPr>
        <p:pic>
          <p:nvPicPr>
            <p:cNvPr id="46" name="圖片 45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5626350" y="4800850"/>
              <a:ext cx="2326237" cy="149960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scene3d>
              <a:camera prst="isometricTopUp"/>
              <a:lightRig rig="threePt" dir="t"/>
            </a:scene3d>
          </p:spPr>
        </p:pic>
        <p:sp>
          <p:nvSpPr>
            <p:cNvPr id="59" name="矩形 58"/>
            <p:cNvSpPr/>
            <p:nvPr/>
          </p:nvSpPr>
          <p:spPr>
            <a:xfrm>
              <a:off x="6063701" y="5076690"/>
              <a:ext cx="204716" cy="647981"/>
            </a:xfrm>
            <a:prstGeom prst="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350"/>
            </a:p>
          </p:txBody>
        </p:sp>
        <p:sp>
          <p:nvSpPr>
            <p:cNvPr id="60" name="矩形 59"/>
            <p:cNvSpPr/>
            <p:nvPr/>
          </p:nvSpPr>
          <p:spPr>
            <a:xfrm>
              <a:off x="6593742" y="4775172"/>
              <a:ext cx="204716" cy="647981"/>
            </a:xfrm>
            <a:prstGeom prst="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350"/>
            </a:p>
          </p:txBody>
        </p:sp>
        <p:sp>
          <p:nvSpPr>
            <p:cNvPr id="61" name="矩形 60"/>
            <p:cNvSpPr/>
            <p:nvPr/>
          </p:nvSpPr>
          <p:spPr>
            <a:xfrm>
              <a:off x="7154479" y="4508086"/>
              <a:ext cx="204716" cy="647981"/>
            </a:xfrm>
            <a:prstGeom prst="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350"/>
            </a:p>
          </p:txBody>
        </p:sp>
        <p:sp>
          <p:nvSpPr>
            <p:cNvPr id="33" name="矩形 32"/>
            <p:cNvSpPr/>
            <p:nvPr/>
          </p:nvSpPr>
          <p:spPr>
            <a:xfrm>
              <a:off x="6463285" y="5388696"/>
              <a:ext cx="204716" cy="647981"/>
            </a:xfrm>
            <a:prstGeom prst="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350"/>
            </a:p>
          </p:txBody>
        </p:sp>
        <p:sp>
          <p:nvSpPr>
            <p:cNvPr id="34" name="矩形 33"/>
            <p:cNvSpPr/>
            <p:nvPr/>
          </p:nvSpPr>
          <p:spPr>
            <a:xfrm>
              <a:off x="6993326" y="5087178"/>
              <a:ext cx="204716" cy="647981"/>
            </a:xfrm>
            <a:prstGeom prst="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350"/>
            </a:p>
          </p:txBody>
        </p:sp>
        <p:sp>
          <p:nvSpPr>
            <p:cNvPr id="35" name="矩形 34"/>
            <p:cNvSpPr/>
            <p:nvPr/>
          </p:nvSpPr>
          <p:spPr>
            <a:xfrm>
              <a:off x="7554063" y="4820092"/>
              <a:ext cx="204716" cy="647981"/>
            </a:xfrm>
            <a:prstGeom prst="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350"/>
            </a:p>
          </p:txBody>
        </p:sp>
      </p:grpSp>
      <p:sp>
        <p:nvSpPr>
          <p:cNvPr id="62" name="向右箭號 61"/>
          <p:cNvSpPr/>
          <p:nvPr/>
        </p:nvSpPr>
        <p:spPr>
          <a:xfrm>
            <a:off x="2450684" y="2248047"/>
            <a:ext cx="1490793" cy="333729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64" name="向右箭號 63"/>
          <p:cNvSpPr/>
          <p:nvPr/>
        </p:nvSpPr>
        <p:spPr>
          <a:xfrm>
            <a:off x="5669543" y="2225130"/>
            <a:ext cx="1490793" cy="333729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cxnSp>
        <p:nvCxnSpPr>
          <p:cNvPr id="66" name="直線單箭頭接點 65"/>
          <p:cNvCxnSpPr>
            <a:stCxn id="39" idx="2"/>
            <a:endCxn id="42" idx="2"/>
          </p:cNvCxnSpPr>
          <p:nvPr/>
        </p:nvCxnSpPr>
        <p:spPr>
          <a:xfrm flipH="1" flipV="1">
            <a:off x="3414562" y="4197616"/>
            <a:ext cx="2812478" cy="607333"/>
          </a:xfrm>
          <a:prstGeom prst="straightConnector1">
            <a:avLst/>
          </a:prstGeom>
          <a:ln w="57150"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向下箭號 38"/>
          <p:cNvSpPr/>
          <p:nvPr/>
        </p:nvSpPr>
        <p:spPr>
          <a:xfrm flipH="1" flipV="1">
            <a:off x="6016583" y="4804949"/>
            <a:ext cx="420915" cy="346984"/>
          </a:xfrm>
          <a:prstGeom prst="down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68" grpId="0" animBg="1"/>
      <p:bldP spid="42" grpId="0" animBg="1"/>
      <p:bldP spid="50" grpId="0" animBg="1"/>
      <p:bldP spid="57" grpId="0" animBg="1"/>
      <p:bldP spid="63" grpId="0"/>
      <p:bldP spid="37" grpId="0"/>
      <p:bldP spid="38" grpId="0" animBg="1"/>
      <p:bldP spid="38" grpId="1" animBg="1"/>
      <p:bldP spid="62" grpId="0" animBg="1"/>
      <p:bldP spid="64" grpId="0" animBg="1"/>
      <p:bldP spid="39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altLang="zh-TW" dirty="0"/>
              <a:t>Speech Question Answering  </a:t>
            </a:r>
            <a:endParaRPr lang="en-US" altLang="zh-TW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 dirty="0"/>
              <a:t>TOEFL Listening Comprehension Test by Machine</a:t>
            </a:r>
            <a:endParaRPr lang="en-US" altLang="zh-TW" b="1" dirty="0"/>
          </a:p>
          <a:p>
            <a:r>
              <a:rPr lang="en-US" altLang="zh-TW" sz="2400" dirty="0"/>
              <a:t>Example:</a:t>
            </a:r>
            <a:endParaRPr lang="zh-TW" altLang="en-US" sz="2400" dirty="0"/>
          </a:p>
          <a:p>
            <a:endParaRPr lang="zh-TW" altLang="en-US" dirty="0"/>
          </a:p>
        </p:txBody>
      </p:sp>
      <p:sp>
        <p:nvSpPr>
          <p:cNvPr id="6" name="矩形 5"/>
          <p:cNvSpPr/>
          <p:nvPr/>
        </p:nvSpPr>
        <p:spPr>
          <a:xfrm>
            <a:off x="1016000" y="3410681"/>
            <a:ext cx="8026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b="0" i="0" u="none" strike="noStrike" baseline="0" dirty="0"/>
              <a:t>Question: “ What is a possible origin of Venus’ clouds? ” </a:t>
            </a:r>
            <a:endParaRPr lang="zh-TW" altLang="en-US" sz="2400" dirty="0"/>
          </a:p>
        </p:txBody>
      </p:sp>
      <p:sp>
        <p:nvSpPr>
          <p:cNvPr id="7" name="矩形 6"/>
          <p:cNvSpPr/>
          <p:nvPr/>
        </p:nvSpPr>
        <p:spPr>
          <a:xfrm>
            <a:off x="1016000" y="2887461"/>
            <a:ext cx="550363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dirty="0"/>
              <a:t>Audio Story</a:t>
            </a:r>
            <a:r>
              <a:rPr lang="en-US" altLang="zh-TW" sz="2400" b="0" i="0" u="none" strike="noStrike" baseline="0" dirty="0"/>
              <a:t>: </a:t>
            </a:r>
            <a:endParaRPr lang="en-US" altLang="zh-TW" sz="2400" b="0" i="0" u="none" strike="noStrike" baseline="0" dirty="0"/>
          </a:p>
        </p:txBody>
      </p:sp>
      <p:sp>
        <p:nvSpPr>
          <p:cNvPr id="8" name="文字方塊 7"/>
          <p:cNvSpPr txBox="1"/>
          <p:nvPr/>
        </p:nvSpPr>
        <p:spPr>
          <a:xfrm>
            <a:off x="1015999" y="3952821"/>
            <a:ext cx="49638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Choices:</a:t>
            </a:r>
            <a:endParaRPr lang="zh-TW" altLang="en-US" sz="2400" dirty="0"/>
          </a:p>
        </p:txBody>
      </p:sp>
      <p:sp>
        <p:nvSpPr>
          <p:cNvPr id="9" name="文字方塊 8"/>
          <p:cNvSpPr txBox="1"/>
          <p:nvPr/>
        </p:nvSpPr>
        <p:spPr>
          <a:xfrm>
            <a:off x="1015999" y="4476041"/>
            <a:ext cx="77506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(A)</a:t>
            </a:r>
            <a:r>
              <a:rPr lang="zh-TW" altLang="en-US" sz="2400" dirty="0"/>
              <a:t> gases released as a result of volcanic activity</a:t>
            </a:r>
            <a:endParaRPr lang="zh-TW" altLang="en-US" sz="2400" dirty="0"/>
          </a:p>
        </p:txBody>
      </p:sp>
      <p:sp>
        <p:nvSpPr>
          <p:cNvPr id="10" name="文字方塊 9"/>
          <p:cNvSpPr txBox="1"/>
          <p:nvPr/>
        </p:nvSpPr>
        <p:spPr>
          <a:xfrm>
            <a:off x="1015999" y="4982518"/>
            <a:ext cx="7649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(B)</a:t>
            </a:r>
            <a:r>
              <a:rPr lang="zh-TW" altLang="en-US" sz="2400" dirty="0"/>
              <a:t> chemical reactions caused by high surface temperatures</a:t>
            </a:r>
            <a:endParaRPr lang="zh-TW" altLang="en-US" sz="2400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1015999" y="5439653"/>
            <a:ext cx="66910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(C)</a:t>
            </a:r>
            <a:r>
              <a:rPr lang="zh-TW" altLang="en-US" sz="2400" dirty="0"/>
              <a:t> bursts of radio energy from the plane's surface</a:t>
            </a:r>
            <a:endParaRPr lang="zh-TW" altLang="en-US" sz="2400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1016000" y="5946130"/>
            <a:ext cx="690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(D)</a:t>
            </a:r>
            <a:r>
              <a:rPr lang="zh-TW" altLang="en-US" sz="2400" dirty="0"/>
              <a:t> strong winds that blow dust into the atmosphere</a:t>
            </a:r>
            <a:endParaRPr lang="zh-TW" altLang="en-US" sz="2400" dirty="0"/>
          </a:p>
        </p:txBody>
      </p:sp>
      <p:sp>
        <p:nvSpPr>
          <p:cNvPr id="15" name="矩形 14"/>
          <p:cNvSpPr/>
          <p:nvPr/>
        </p:nvSpPr>
        <p:spPr>
          <a:xfrm>
            <a:off x="3624309" y="2858943"/>
            <a:ext cx="465155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b="0" i="0" u="none" strike="noStrike" baseline="0" dirty="0">
                <a:solidFill>
                  <a:srgbClr val="FF0000"/>
                </a:solidFill>
              </a:rPr>
              <a:t>(The original story is 5 min long.) 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pic>
        <p:nvPicPr>
          <p:cNvPr id="5" name="cut2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2876824" y="2808255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1" grpId="0"/>
      <p:bldP spid="12" grpId="0"/>
      <p:bldP spid="15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Model Architecture</a:t>
            </a:r>
            <a:endParaRPr lang="zh-TW" altLang="en-US" dirty="0"/>
          </a:p>
        </p:txBody>
      </p:sp>
      <p:grpSp>
        <p:nvGrpSpPr>
          <p:cNvPr id="8" name="群組 7"/>
          <p:cNvGrpSpPr/>
          <p:nvPr/>
        </p:nvGrpSpPr>
        <p:grpSpPr>
          <a:xfrm>
            <a:off x="155131" y="5952575"/>
            <a:ext cx="4457700" cy="835313"/>
            <a:chOff x="114300" y="5757148"/>
            <a:chExt cx="4457700" cy="835313"/>
          </a:xfrm>
        </p:grpSpPr>
        <p:sp>
          <p:nvSpPr>
            <p:cNvPr id="4" name="矩形 3"/>
            <p:cNvSpPr/>
            <p:nvPr/>
          </p:nvSpPr>
          <p:spPr>
            <a:xfrm>
              <a:off x="1336140" y="5761464"/>
              <a:ext cx="3235860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TW" sz="2400" dirty="0">
                  <a:ea typeface="標楷體" panose="03000509000000000000" pitchFamily="65" charset="-120"/>
                </a:rPr>
                <a:t> “what is a possible origin of Venus‘</a:t>
              </a:r>
              <a:r>
                <a:rPr lang="zh-TW" altLang="en-US" sz="2400" dirty="0">
                  <a:ea typeface="標楷體" panose="03000509000000000000" pitchFamily="65" charset="-120"/>
                </a:rPr>
                <a:t> </a:t>
              </a:r>
              <a:r>
                <a:rPr lang="en-US" altLang="zh-TW" sz="2400" dirty="0">
                  <a:ea typeface="標楷體" panose="03000509000000000000" pitchFamily="65" charset="-120"/>
                </a:rPr>
                <a:t>clouds?" </a:t>
              </a:r>
              <a:endParaRPr lang="zh-TW" altLang="en-US" sz="2400" dirty="0">
                <a:ea typeface="標楷體" panose="03000509000000000000" pitchFamily="65" charset="-120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114300" y="5757148"/>
              <a:ext cx="3235860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TW" sz="2400" dirty="0">
                  <a:ea typeface="標楷體" panose="03000509000000000000" pitchFamily="65" charset="-120"/>
                </a:rPr>
                <a:t>Question:</a:t>
              </a:r>
              <a:endParaRPr lang="zh-TW" altLang="en-US" sz="2400" dirty="0">
                <a:ea typeface="標楷體" panose="03000509000000000000" pitchFamily="65" charset="-120"/>
              </a:endParaRPr>
            </a:p>
          </p:txBody>
        </p:sp>
      </p:grpSp>
      <p:sp>
        <p:nvSpPr>
          <p:cNvPr id="7" name="向右箭號 6"/>
          <p:cNvSpPr/>
          <p:nvPr/>
        </p:nvSpPr>
        <p:spPr>
          <a:xfrm rot="16200000">
            <a:off x="2074946" y="5478497"/>
            <a:ext cx="426522" cy="58937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向右箭號 8"/>
          <p:cNvSpPr/>
          <p:nvPr/>
        </p:nvSpPr>
        <p:spPr>
          <a:xfrm rot="16200000">
            <a:off x="2061300" y="4177815"/>
            <a:ext cx="426522" cy="58937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1515045" y="3357809"/>
            <a:ext cx="1519025" cy="85271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Question Semantics</a:t>
            </a:r>
            <a:endParaRPr lang="zh-TW" altLang="en-US" sz="2400" dirty="0"/>
          </a:p>
        </p:txBody>
      </p:sp>
      <p:sp>
        <p:nvSpPr>
          <p:cNvPr id="11" name="矩形 10"/>
          <p:cNvSpPr/>
          <p:nvPr/>
        </p:nvSpPr>
        <p:spPr>
          <a:xfrm>
            <a:off x="5071646" y="1501310"/>
            <a:ext cx="3796539" cy="2862322"/>
          </a:xfrm>
          <a:prstGeom prst="rect">
            <a:avLst/>
          </a:prstGeom>
          <a:ln w="381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TW" dirty="0"/>
              <a:t>…… It be quite possible that this be due to volcanic eruption because volcanic eruption often emit gas. If that be the case </a:t>
            </a:r>
            <a:r>
              <a:rPr lang="en-US" altLang="zh-TW" u="heavy" dirty="0">
                <a:uFill>
                  <a:solidFill>
                    <a:srgbClr val="FF0000"/>
                  </a:solidFill>
                </a:uFill>
              </a:rPr>
              <a:t>volcanism could very well be the root cause of Venus 's thick cloud cover.</a:t>
            </a:r>
            <a:r>
              <a:rPr lang="en-US" altLang="zh-TW" dirty="0"/>
              <a:t> And also we have observe burst of radio energy from the planet 's surface. These burst be similar to what we see when volcano erupt on earth ……</a:t>
            </a:r>
            <a:endParaRPr lang="zh-TW" altLang="en-US" dirty="0"/>
          </a:p>
        </p:txBody>
      </p:sp>
      <p:grpSp>
        <p:nvGrpSpPr>
          <p:cNvPr id="12" name="群組 11"/>
          <p:cNvGrpSpPr/>
          <p:nvPr/>
        </p:nvGrpSpPr>
        <p:grpSpPr>
          <a:xfrm>
            <a:off x="4781188" y="5801908"/>
            <a:ext cx="3803891" cy="750105"/>
            <a:chOff x="4894994" y="5743575"/>
            <a:chExt cx="3803891" cy="750105"/>
          </a:xfrm>
        </p:grpSpPr>
        <p:pic>
          <p:nvPicPr>
            <p:cNvPr id="13" name="Picture 4" descr="http://fonopro.dk/images/soundwave.png"/>
            <p:cNvPicPr>
              <a:picLocks noChangeAspect="1" noChangeArrowheads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32922" y="5743575"/>
              <a:ext cx="2065963" cy="7501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矩形 13"/>
            <p:cNvSpPr/>
            <p:nvPr/>
          </p:nvSpPr>
          <p:spPr>
            <a:xfrm>
              <a:off x="4894994" y="5850234"/>
              <a:ext cx="3235860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TW" sz="2400" dirty="0">
                  <a:ea typeface="標楷體" panose="03000509000000000000" pitchFamily="65" charset="-120"/>
                </a:rPr>
                <a:t>Audio Story:</a:t>
              </a:r>
              <a:endParaRPr lang="zh-TW" altLang="en-US" sz="2400" dirty="0">
                <a:ea typeface="標楷體" panose="03000509000000000000" pitchFamily="65" charset="-120"/>
              </a:endParaRPr>
            </a:p>
          </p:txBody>
        </p:sp>
      </p:grpSp>
      <p:sp>
        <p:nvSpPr>
          <p:cNvPr id="15" name="向右箭號 14"/>
          <p:cNvSpPr/>
          <p:nvPr/>
        </p:nvSpPr>
        <p:spPr>
          <a:xfrm rot="16200000">
            <a:off x="5378703" y="5444626"/>
            <a:ext cx="426522" cy="58937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/>
          <p:cNvSpPr/>
          <p:nvPr/>
        </p:nvSpPr>
        <p:spPr>
          <a:xfrm>
            <a:off x="4656092" y="4701880"/>
            <a:ext cx="1940449" cy="85804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Speech Recognition</a:t>
            </a:r>
            <a:endParaRPr lang="zh-TW" altLang="en-US" sz="2400" dirty="0"/>
          </a:p>
        </p:txBody>
      </p:sp>
      <p:sp>
        <p:nvSpPr>
          <p:cNvPr id="18" name="矩形 17"/>
          <p:cNvSpPr/>
          <p:nvPr/>
        </p:nvSpPr>
        <p:spPr>
          <a:xfrm>
            <a:off x="1515046" y="4693822"/>
            <a:ext cx="1519025" cy="85804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Semantic Analysis</a:t>
            </a:r>
            <a:endParaRPr lang="zh-TW" altLang="en-US" sz="2400" dirty="0"/>
          </a:p>
        </p:txBody>
      </p:sp>
      <p:sp>
        <p:nvSpPr>
          <p:cNvPr id="19" name="矩形 18"/>
          <p:cNvSpPr/>
          <p:nvPr/>
        </p:nvSpPr>
        <p:spPr>
          <a:xfrm>
            <a:off x="7109126" y="4693822"/>
            <a:ext cx="1519025" cy="85804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Semantic Analysis</a:t>
            </a:r>
            <a:endParaRPr lang="zh-TW" altLang="en-US" sz="2400" dirty="0"/>
          </a:p>
        </p:txBody>
      </p:sp>
      <p:sp>
        <p:nvSpPr>
          <p:cNvPr id="20" name="向右箭號 19"/>
          <p:cNvSpPr/>
          <p:nvPr/>
        </p:nvSpPr>
        <p:spPr>
          <a:xfrm>
            <a:off x="6660366" y="4796852"/>
            <a:ext cx="426522" cy="58937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文字方塊 20"/>
          <p:cNvSpPr txBox="1"/>
          <p:nvPr/>
        </p:nvSpPr>
        <p:spPr>
          <a:xfrm>
            <a:off x="3236312" y="3218232"/>
            <a:ext cx="1462042" cy="46166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Attention</a:t>
            </a:r>
            <a:endParaRPr lang="zh-TW" altLang="en-US" sz="2400" dirty="0"/>
          </a:p>
        </p:txBody>
      </p:sp>
      <p:sp>
        <p:nvSpPr>
          <p:cNvPr id="23" name="向右箭號 22"/>
          <p:cNvSpPr/>
          <p:nvPr/>
        </p:nvSpPr>
        <p:spPr>
          <a:xfrm>
            <a:off x="3076590" y="3621215"/>
            <a:ext cx="1903113" cy="31281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向右箭號 23"/>
          <p:cNvSpPr/>
          <p:nvPr/>
        </p:nvSpPr>
        <p:spPr>
          <a:xfrm flipH="1">
            <a:off x="3062867" y="1695564"/>
            <a:ext cx="1903113" cy="31281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矩形 24"/>
          <p:cNvSpPr/>
          <p:nvPr/>
        </p:nvSpPr>
        <p:spPr>
          <a:xfrm>
            <a:off x="1501323" y="1583261"/>
            <a:ext cx="1519025" cy="85271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Answer</a:t>
            </a:r>
            <a:endParaRPr lang="zh-TW" altLang="en-US" sz="2400" dirty="0"/>
          </a:p>
        </p:txBody>
      </p:sp>
      <p:sp>
        <p:nvSpPr>
          <p:cNvPr id="26" name="向右箭號 25"/>
          <p:cNvSpPr/>
          <p:nvPr/>
        </p:nvSpPr>
        <p:spPr>
          <a:xfrm>
            <a:off x="3126014" y="2079487"/>
            <a:ext cx="1903113" cy="31281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文字方塊 27"/>
          <p:cNvSpPr txBox="1"/>
          <p:nvPr/>
        </p:nvSpPr>
        <p:spPr>
          <a:xfrm>
            <a:off x="171022" y="2416290"/>
            <a:ext cx="31157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Select the choice most similar to the answer</a:t>
            </a:r>
            <a:endParaRPr lang="zh-TW" altLang="en-US" sz="2400" dirty="0"/>
          </a:p>
        </p:txBody>
      </p:sp>
      <p:sp>
        <p:nvSpPr>
          <p:cNvPr id="31" name="文字方塊 30"/>
          <p:cNvSpPr txBox="1"/>
          <p:nvPr/>
        </p:nvSpPr>
        <p:spPr>
          <a:xfrm>
            <a:off x="3243223" y="2351105"/>
            <a:ext cx="1462042" cy="46166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Attention</a:t>
            </a:r>
            <a:endParaRPr lang="zh-TW" altLang="en-US" sz="2400" dirty="0"/>
          </a:p>
        </p:txBody>
      </p:sp>
      <p:sp>
        <p:nvSpPr>
          <p:cNvPr id="33" name="向右箭號 32"/>
          <p:cNvSpPr/>
          <p:nvPr/>
        </p:nvSpPr>
        <p:spPr>
          <a:xfrm rot="16200000">
            <a:off x="7662884" y="4166689"/>
            <a:ext cx="426522" cy="58937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文字方塊 2"/>
          <p:cNvSpPr txBox="1"/>
          <p:nvPr/>
        </p:nvSpPr>
        <p:spPr>
          <a:xfrm>
            <a:off x="5643924" y="321670"/>
            <a:ext cx="3224261" cy="830997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400" dirty="0"/>
              <a:t>Everything is learned from training examples</a:t>
            </a:r>
            <a:endParaRPr lang="zh-TW" alt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  <p:bldP spid="11" grpId="0" animBg="1"/>
      <p:bldP spid="15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3" grpId="0" animBg="1"/>
      <p:bldP spid="24" grpId="0" animBg="1"/>
      <p:bldP spid="25" grpId="0" animBg="1"/>
      <p:bldP spid="26" grpId="0" animBg="1"/>
      <p:bldP spid="28" grpId="0"/>
      <p:bldP spid="31" grpId="0" animBg="1"/>
      <p:bldP spid="33" grpId="0" animBg="1"/>
      <p:bldP spid="3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Simple Baselines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6" name="圖片 1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6707" y="1825625"/>
            <a:ext cx="7963524" cy="4486274"/>
          </a:xfrm>
          <a:prstGeom prst="rect">
            <a:avLst/>
          </a:prstGeom>
        </p:spPr>
      </p:pic>
      <p:sp>
        <p:nvSpPr>
          <p:cNvPr id="17" name="文字方塊 16"/>
          <p:cNvSpPr txBox="1"/>
          <p:nvPr/>
        </p:nvSpPr>
        <p:spPr>
          <a:xfrm rot="16200000">
            <a:off x="-627708" y="3814004"/>
            <a:ext cx="2167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Accuracy (%)</a:t>
            </a:r>
            <a:endParaRPr lang="zh-TW" altLang="en-US" sz="2400" dirty="0"/>
          </a:p>
        </p:txBody>
      </p:sp>
      <p:sp>
        <p:nvSpPr>
          <p:cNvPr id="18" name="文字方塊 17"/>
          <p:cNvSpPr txBox="1"/>
          <p:nvPr/>
        </p:nvSpPr>
        <p:spPr>
          <a:xfrm>
            <a:off x="1478365" y="5705059"/>
            <a:ext cx="647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(1)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2539097" y="5681990"/>
            <a:ext cx="647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(2)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3606893" y="5705058"/>
            <a:ext cx="647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(3)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4662640" y="5643607"/>
            <a:ext cx="647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(4)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5713949" y="5681989"/>
            <a:ext cx="647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(5)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23" name="文字方塊 22"/>
          <p:cNvSpPr txBox="1"/>
          <p:nvPr/>
        </p:nvSpPr>
        <p:spPr>
          <a:xfrm>
            <a:off x="6765258" y="5669288"/>
            <a:ext cx="647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(6)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7850825" y="5669287"/>
            <a:ext cx="647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(7)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2535589" y="6182906"/>
            <a:ext cx="2723748" cy="46166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Naive Approaches</a:t>
            </a:r>
            <a:endParaRPr lang="zh-TW" altLang="en-US" sz="2400" dirty="0"/>
          </a:p>
        </p:txBody>
      </p:sp>
      <p:sp>
        <p:nvSpPr>
          <p:cNvPr id="26" name="矩形 25"/>
          <p:cNvSpPr/>
          <p:nvPr/>
        </p:nvSpPr>
        <p:spPr>
          <a:xfrm>
            <a:off x="1256963" y="3784599"/>
            <a:ext cx="5157949" cy="2382123"/>
          </a:xfrm>
          <a:prstGeom prst="rect">
            <a:avLst/>
          </a:prstGeom>
          <a:noFill/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矩形 28"/>
          <p:cNvSpPr/>
          <p:nvPr/>
        </p:nvSpPr>
        <p:spPr>
          <a:xfrm>
            <a:off x="6441409" y="1485185"/>
            <a:ext cx="2436817" cy="51671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9" name="群組 8"/>
          <p:cNvGrpSpPr/>
          <p:nvPr/>
        </p:nvGrpSpPr>
        <p:grpSpPr>
          <a:xfrm>
            <a:off x="1090316" y="5050105"/>
            <a:ext cx="5409150" cy="461665"/>
            <a:chOff x="1090316" y="5050105"/>
            <a:chExt cx="5409150" cy="461665"/>
          </a:xfrm>
        </p:grpSpPr>
        <p:cxnSp>
          <p:nvCxnSpPr>
            <p:cNvPr id="30" name="直線接點 29"/>
            <p:cNvCxnSpPr/>
            <p:nvPr/>
          </p:nvCxnSpPr>
          <p:spPr>
            <a:xfrm>
              <a:off x="1216019" y="5473245"/>
              <a:ext cx="5283447" cy="0"/>
            </a:xfrm>
            <a:prstGeom prst="line">
              <a:avLst/>
            </a:prstGeom>
            <a:ln w="28575">
              <a:solidFill>
                <a:srgbClr val="FFFF00"/>
              </a:solidFill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sp>
          <p:nvSpPr>
            <p:cNvPr id="31" name="文字方塊 30"/>
            <p:cNvSpPr txBox="1"/>
            <p:nvPr/>
          </p:nvSpPr>
          <p:spPr>
            <a:xfrm>
              <a:off x="1090316" y="5050105"/>
              <a:ext cx="14520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rgbClr val="FFFF00"/>
                  </a:solidFill>
                </a:rPr>
                <a:t>random</a:t>
              </a:r>
              <a:endParaRPr lang="zh-TW" altLang="en-US" sz="2400" dirty="0">
                <a:solidFill>
                  <a:srgbClr val="FFFF00"/>
                </a:solidFill>
              </a:endParaRPr>
            </a:p>
          </p:txBody>
        </p:sp>
      </p:grpSp>
      <p:sp>
        <p:nvSpPr>
          <p:cNvPr id="33" name="文字方塊 32"/>
          <p:cNvSpPr txBox="1"/>
          <p:nvPr/>
        </p:nvSpPr>
        <p:spPr>
          <a:xfrm>
            <a:off x="4868277" y="2130257"/>
            <a:ext cx="3808451" cy="83099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TW" sz="2400" dirty="0"/>
              <a:t>(4) the choice with </a:t>
            </a:r>
            <a:r>
              <a:rPr lang="zh-TW" altLang="en-US" sz="2400" dirty="0"/>
              <a:t> </a:t>
            </a:r>
            <a:r>
              <a:rPr lang="en-US" altLang="zh-TW" sz="2400" dirty="0"/>
              <a:t>semantic most similar to others</a:t>
            </a:r>
            <a:endParaRPr lang="zh-TW" altLang="en-US" sz="2400" dirty="0"/>
          </a:p>
        </p:txBody>
      </p:sp>
      <p:cxnSp>
        <p:nvCxnSpPr>
          <p:cNvPr id="6" name="直線單箭頭接點 5"/>
          <p:cNvCxnSpPr/>
          <p:nvPr/>
        </p:nvCxnSpPr>
        <p:spPr>
          <a:xfrm flipV="1">
            <a:off x="4961104" y="2961254"/>
            <a:ext cx="1412864" cy="114764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字方塊 34"/>
          <p:cNvSpPr txBox="1"/>
          <p:nvPr/>
        </p:nvSpPr>
        <p:spPr>
          <a:xfrm>
            <a:off x="1583331" y="2132004"/>
            <a:ext cx="3035847" cy="83099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TW" sz="2400" dirty="0"/>
              <a:t>(2) select the </a:t>
            </a:r>
            <a:r>
              <a:rPr lang="en-US" altLang="zh-TW" sz="2400" b="1" i="1" u="sng" dirty="0"/>
              <a:t>shortest</a:t>
            </a:r>
            <a:r>
              <a:rPr lang="en-US" altLang="zh-TW" sz="2400" dirty="0"/>
              <a:t> choice as answer</a:t>
            </a:r>
            <a:endParaRPr lang="zh-TW" altLang="en-US" sz="2400" dirty="0"/>
          </a:p>
        </p:txBody>
      </p:sp>
      <p:cxnSp>
        <p:nvCxnSpPr>
          <p:cNvPr id="36" name="直線單箭頭接點 35"/>
          <p:cNvCxnSpPr/>
          <p:nvPr/>
        </p:nvCxnSpPr>
        <p:spPr>
          <a:xfrm flipV="1">
            <a:off x="2862947" y="2961254"/>
            <a:ext cx="336396" cy="1323355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4620251" y="158639"/>
            <a:ext cx="4442104" cy="120032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TW" sz="2400" dirty="0">
                <a:latin typeface="NimbusRomNo9L-Regu"/>
              </a:rPr>
              <a:t>Experimental setup: </a:t>
            </a:r>
            <a:endParaRPr lang="en-US" altLang="zh-TW" sz="2400" dirty="0">
              <a:latin typeface="NimbusRomNo9L-Regu"/>
            </a:endParaRPr>
          </a:p>
          <a:p>
            <a:r>
              <a:rPr lang="en-US" altLang="zh-TW" sz="2400" dirty="0">
                <a:latin typeface="NimbusRomNo9L-Regu"/>
              </a:rPr>
              <a:t>717 for training, </a:t>
            </a:r>
            <a:endParaRPr lang="en-US" altLang="zh-TW" sz="2400" dirty="0">
              <a:latin typeface="NimbusRomNo9L-Regu"/>
            </a:endParaRPr>
          </a:p>
          <a:p>
            <a:r>
              <a:rPr lang="en-US" altLang="zh-TW" sz="2400" dirty="0">
                <a:latin typeface="NimbusRomNo9L-Regu"/>
              </a:rPr>
              <a:t>124 for validation, 122 for testing</a:t>
            </a:r>
            <a:endParaRPr lang="zh-TW" alt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33" grpId="0" animBg="1"/>
      <p:bldP spid="35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Memory Network</a:t>
            </a:r>
            <a:endParaRPr lang="zh-TW" altLang="en-US" dirty="0"/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6707" y="1825625"/>
            <a:ext cx="7963524" cy="4486274"/>
          </a:xfrm>
          <a:prstGeom prst="rect">
            <a:avLst/>
          </a:prstGeom>
        </p:spPr>
      </p:pic>
      <p:sp>
        <p:nvSpPr>
          <p:cNvPr id="13" name="文字方塊 12"/>
          <p:cNvSpPr txBox="1"/>
          <p:nvPr/>
        </p:nvSpPr>
        <p:spPr>
          <a:xfrm rot="16200000">
            <a:off x="-627708" y="3814004"/>
            <a:ext cx="2167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Accuracy (%)</a:t>
            </a:r>
            <a:endParaRPr lang="zh-TW" altLang="en-US" sz="2400" dirty="0"/>
          </a:p>
        </p:txBody>
      </p:sp>
      <p:sp>
        <p:nvSpPr>
          <p:cNvPr id="18" name="文字方塊 17"/>
          <p:cNvSpPr txBox="1"/>
          <p:nvPr/>
        </p:nvSpPr>
        <p:spPr>
          <a:xfrm>
            <a:off x="1478365" y="5705059"/>
            <a:ext cx="647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(1)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2539097" y="5681990"/>
            <a:ext cx="647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(2)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3606893" y="5705058"/>
            <a:ext cx="647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(3)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4662640" y="5643607"/>
            <a:ext cx="647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(4)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5713949" y="5681989"/>
            <a:ext cx="647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(5)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23" name="文字方塊 22"/>
          <p:cNvSpPr txBox="1"/>
          <p:nvPr/>
        </p:nvSpPr>
        <p:spPr>
          <a:xfrm>
            <a:off x="6765258" y="5669288"/>
            <a:ext cx="647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(6)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7850825" y="5669287"/>
            <a:ext cx="647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(7)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31" name="文字方塊 30"/>
          <p:cNvSpPr txBox="1"/>
          <p:nvPr/>
        </p:nvSpPr>
        <p:spPr>
          <a:xfrm>
            <a:off x="2280422" y="2804125"/>
            <a:ext cx="3995022" cy="52322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TW" sz="2800" dirty="0"/>
              <a:t>Memory Network: 39.2%</a:t>
            </a:r>
            <a:endParaRPr lang="zh-TW" altLang="en-US" sz="2800" dirty="0"/>
          </a:p>
        </p:txBody>
      </p:sp>
      <p:cxnSp>
        <p:nvCxnSpPr>
          <p:cNvPr id="32" name="直線單箭頭接點 31"/>
          <p:cNvCxnSpPr/>
          <p:nvPr/>
        </p:nvCxnSpPr>
        <p:spPr>
          <a:xfrm flipH="1" flipV="1">
            <a:off x="6325151" y="3065191"/>
            <a:ext cx="763957" cy="719406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5" name="文字方塊 34"/>
          <p:cNvSpPr txBox="1"/>
          <p:nvPr/>
        </p:nvSpPr>
        <p:spPr>
          <a:xfrm>
            <a:off x="2280422" y="6189185"/>
            <a:ext cx="3392488" cy="46166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Naive Approaches</a:t>
            </a:r>
            <a:endParaRPr lang="zh-TW" altLang="en-US" sz="2400" dirty="0"/>
          </a:p>
        </p:txBody>
      </p:sp>
      <p:sp>
        <p:nvSpPr>
          <p:cNvPr id="36" name="矩形 35"/>
          <p:cNvSpPr/>
          <p:nvPr/>
        </p:nvSpPr>
        <p:spPr>
          <a:xfrm>
            <a:off x="1256963" y="3784599"/>
            <a:ext cx="5157949" cy="2382123"/>
          </a:xfrm>
          <a:prstGeom prst="rect">
            <a:avLst/>
          </a:prstGeom>
          <a:noFill/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6640697" y="1690689"/>
            <a:ext cx="1054946" cy="49601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矩形 27"/>
          <p:cNvSpPr/>
          <p:nvPr/>
        </p:nvSpPr>
        <p:spPr>
          <a:xfrm>
            <a:off x="7620098" y="1690689"/>
            <a:ext cx="1054946" cy="49601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2280422" y="3312155"/>
            <a:ext cx="3741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FF00"/>
                </a:solidFill>
              </a:rPr>
              <a:t>(proposed by FB AI group)</a:t>
            </a:r>
            <a:endParaRPr lang="zh-TW" altLang="en-US" dirty="0">
              <a:solidFill>
                <a:srgbClr val="FFFF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5" grpId="0" animBg="1"/>
      <p:bldP spid="6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Proposed Approach</a:t>
            </a:r>
            <a:endParaRPr lang="zh-TW" altLang="en-US" dirty="0"/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6707" y="1825625"/>
            <a:ext cx="7963524" cy="4486274"/>
          </a:xfrm>
          <a:prstGeom prst="rect">
            <a:avLst/>
          </a:prstGeom>
        </p:spPr>
      </p:pic>
      <p:sp>
        <p:nvSpPr>
          <p:cNvPr id="13" name="文字方塊 12"/>
          <p:cNvSpPr txBox="1"/>
          <p:nvPr/>
        </p:nvSpPr>
        <p:spPr>
          <a:xfrm rot="16200000">
            <a:off x="-627708" y="3814004"/>
            <a:ext cx="2167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Accuracy (%)</a:t>
            </a:r>
            <a:endParaRPr lang="zh-TW" altLang="en-US" sz="2400" dirty="0"/>
          </a:p>
        </p:txBody>
      </p:sp>
      <p:sp>
        <p:nvSpPr>
          <p:cNvPr id="18" name="文字方塊 17"/>
          <p:cNvSpPr txBox="1"/>
          <p:nvPr/>
        </p:nvSpPr>
        <p:spPr>
          <a:xfrm>
            <a:off x="1478365" y="5705059"/>
            <a:ext cx="647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(1)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2539097" y="5681990"/>
            <a:ext cx="647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(2)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3606893" y="5705058"/>
            <a:ext cx="647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(3)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4662640" y="5643607"/>
            <a:ext cx="647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(4)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5713949" y="5681989"/>
            <a:ext cx="647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(5)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23" name="文字方塊 22"/>
          <p:cNvSpPr txBox="1"/>
          <p:nvPr/>
        </p:nvSpPr>
        <p:spPr>
          <a:xfrm>
            <a:off x="6765258" y="5669288"/>
            <a:ext cx="647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(6)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7850825" y="5669287"/>
            <a:ext cx="647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(7)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31" name="文字方塊 30"/>
          <p:cNvSpPr txBox="1"/>
          <p:nvPr/>
        </p:nvSpPr>
        <p:spPr>
          <a:xfrm>
            <a:off x="2280422" y="2804125"/>
            <a:ext cx="3995022" cy="52322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TW" sz="2800" dirty="0"/>
              <a:t>Memory Network: 39.2%</a:t>
            </a:r>
            <a:endParaRPr lang="zh-TW" altLang="en-US" sz="2800" dirty="0"/>
          </a:p>
        </p:txBody>
      </p:sp>
      <p:cxnSp>
        <p:nvCxnSpPr>
          <p:cNvPr id="32" name="直線單箭頭接點 31"/>
          <p:cNvCxnSpPr/>
          <p:nvPr/>
        </p:nvCxnSpPr>
        <p:spPr>
          <a:xfrm flipH="1" flipV="1">
            <a:off x="6325151" y="3065191"/>
            <a:ext cx="763957" cy="719406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5" name="文字方塊 34"/>
          <p:cNvSpPr txBox="1"/>
          <p:nvPr/>
        </p:nvSpPr>
        <p:spPr>
          <a:xfrm>
            <a:off x="2280422" y="6189185"/>
            <a:ext cx="3392488" cy="46166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Naive Approaches</a:t>
            </a:r>
            <a:endParaRPr lang="zh-TW" altLang="en-US" sz="2400" dirty="0"/>
          </a:p>
        </p:txBody>
      </p:sp>
      <p:sp>
        <p:nvSpPr>
          <p:cNvPr id="36" name="矩形 35"/>
          <p:cNvSpPr/>
          <p:nvPr/>
        </p:nvSpPr>
        <p:spPr>
          <a:xfrm>
            <a:off x="1256963" y="3784599"/>
            <a:ext cx="5157949" cy="2382123"/>
          </a:xfrm>
          <a:prstGeom prst="rect">
            <a:avLst/>
          </a:prstGeom>
          <a:noFill/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文字方塊 24"/>
          <p:cNvSpPr txBox="1"/>
          <p:nvPr/>
        </p:nvSpPr>
        <p:spPr>
          <a:xfrm>
            <a:off x="2645295" y="2060916"/>
            <a:ext cx="4767663" cy="52322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TW" sz="2800" dirty="0"/>
              <a:t>Proposed Approach: 48.8%</a:t>
            </a:r>
            <a:endParaRPr lang="zh-TW" altLang="en-US" sz="2800" dirty="0"/>
          </a:p>
        </p:txBody>
      </p:sp>
      <p:cxnSp>
        <p:nvCxnSpPr>
          <p:cNvPr id="26" name="直線單箭頭接點 25"/>
          <p:cNvCxnSpPr/>
          <p:nvPr/>
        </p:nvCxnSpPr>
        <p:spPr>
          <a:xfrm flipH="1" flipV="1">
            <a:off x="6500543" y="2510710"/>
            <a:ext cx="1674132" cy="73041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28" name="矩形 27"/>
          <p:cNvSpPr/>
          <p:nvPr/>
        </p:nvSpPr>
        <p:spPr>
          <a:xfrm>
            <a:off x="7620098" y="1690689"/>
            <a:ext cx="1054946" cy="49601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2280422" y="3312155"/>
            <a:ext cx="3741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FF00"/>
                </a:solidFill>
              </a:rPr>
              <a:t>(proposed by FB AI group)</a:t>
            </a:r>
            <a:endParaRPr lang="zh-TW" altLang="en-US" dirty="0">
              <a:solidFill>
                <a:srgbClr val="FFFF00"/>
              </a:solidFill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5974904" y="993294"/>
            <a:ext cx="28761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0000FF"/>
                </a:solidFill>
                <a:latin typeface="NimbusRomNo9L-ReguItal"/>
              </a:rPr>
              <a:t>[Fang &amp; Hsu &amp; Lee, SLT 16]</a:t>
            </a:r>
            <a:endParaRPr lang="zh-TW" altLang="en-US" dirty="0">
              <a:solidFill>
                <a:srgbClr val="0000FF"/>
              </a:solidFill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5979713" y="656099"/>
            <a:ext cx="28664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0000FF"/>
                </a:solidFill>
                <a:latin typeface="NimbusRomNo9L-ReguItal"/>
              </a:rPr>
              <a:t>[Tseng &amp; Lee, </a:t>
            </a:r>
            <a:r>
              <a:rPr lang="en-US" altLang="zh-TW" dirty="0" err="1">
                <a:solidFill>
                  <a:srgbClr val="0000FF"/>
                </a:solidFill>
                <a:latin typeface="NimbusRomNo9L-ReguItal"/>
              </a:rPr>
              <a:t>Interspeech</a:t>
            </a:r>
            <a:r>
              <a:rPr lang="en-US" altLang="zh-TW" dirty="0">
                <a:solidFill>
                  <a:srgbClr val="0000FF"/>
                </a:solidFill>
                <a:latin typeface="NimbusRomNo9L-ReguItal"/>
              </a:rPr>
              <a:t> 16]</a:t>
            </a:r>
            <a:endParaRPr lang="zh-TW" altLang="en-US" dirty="0">
              <a:solidFill>
                <a:srgbClr val="0000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25" grpId="0" animBg="1"/>
      <p:bldP spid="28" grpId="0" animBg="1"/>
      <p:bldP spid="6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To Learn More ……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The Unreasonable Effectiveness of Recurrent Neural Networks</a:t>
            </a:r>
            <a:endParaRPr lang="en-US" altLang="zh-TW" dirty="0"/>
          </a:p>
          <a:p>
            <a:pPr lvl="1"/>
            <a:r>
              <a:rPr lang="en-US" altLang="zh-TW" sz="2800" dirty="0"/>
              <a:t>http://karpathy.github.io/2015/05/21/rnn-effectiveness/</a:t>
            </a:r>
            <a:endParaRPr lang="en-US" altLang="zh-TW" sz="2800" dirty="0"/>
          </a:p>
          <a:p>
            <a:r>
              <a:rPr lang="en-US" altLang="zh-TW" dirty="0"/>
              <a:t>Understanding LSTM Networks</a:t>
            </a:r>
            <a:endParaRPr lang="en-US" altLang="zh-TW" dirty="0"/>
          </a:p>
          <a:p>
            <a:pPr lvl="1"/>
            <a:r>
              <a:rPr lang="en-US" altLang="zh-TW" sz="2800" dirty="0"/>
              <a:t>http://colah.github.io/posts/2015-08-Understanding-LSTMs/</a:t>
            </a:r>
            <a:endParaRPr lang="en-US" altLang="zh-TW" sz="2800" dirty="0"/>
          </a:p>
          <a:p>
            <a:pPr lvl="1"/>
            <a:endParaRPr lang="zh-TW" altLang="en-US" sz="28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Recurrent Neural Network (RNN)</a:t>
            </a:r>
            <a:endParaRPr lang="zh-TW" altLang="en-US" dirty="0"/>
          </a:p>
        </p:txBody>
      </p:sp>
      <p:cxnSp>
        <p:nvCxnSpPr>
          <p:cNvPr id="4" name="直線單箭頭接點 3"/>
          <p:cNvCxnSpPr/>
          <p:nvPr/>
        </p:nvCxnSpPr>
        <p:spPr>
          <a:xfrm rot="16200000">
            <a:off x="7105362" y="2370912"/>
            <a:ext cx="65565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線單箭頭接點 4"/>
          <p:cNvCxnSpPr/>
          <p:nvPr/>
        </p:nvCxnSpPr>
        <p:spPr>
          <a:xfrm rot="16200000">
            <a:off x="5458376" y="2338561"/>
            <a:ext cx="64900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群組 5"/>
          <p:cNvGrpSpPr/>
          <p:nvPr/>
        </p:nvGrpSpPr>
        <p:grpSpPr>
          <a:xfrm>
            <a:off x="5593299" y="5593146"/>
            <a:ext cx="342900" cy="461962"/>
            <a:chOff x="1882729" y="2137119"/>
            <a:chExt cx="342900" cy="461962"/>
          </a:xfrm>
        </p:grpSpPr>
        <p:sp>
          <p:nvSpPr>
            <p:cNvPr id="7" name="矩形 6"/>
            <p:cNvSpPr/>
            <p:nvPr/>
          </p:nvSpPr>
          <p:spPr>
            <a:xfrm>
              <a:off x="1882729" y="2232369"/>
              <a:ext cx="342900" cy="3429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aphicFrame>
          <p:nvGraphicFramePr>
            <p:cNvPr id="8" name="Object 12"/>
            <p:cNvGraphicFramePr>
              <a:graphicFrameLocks noChangeAspect="1"/>
            </p:cNvGraphicFramePr>
            <p:nvPr/>
          </p:nvGraphicFramePr>
          <p:xfrm>
            <a:off x="1895428" y="2137119"/>
            <a:ext cx="325438" cy="4619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404" name="方程式" r:id="rId1" imgW="3657600" imgH="5181600" progId="Equation.3">
                    <p:embed/>
                  </p:oleObj>
                </mc:Choice>
                <mc:Fallback>
                  <p:oleObj name="方程式" r:id="rId1" imgW="3657600" imgH="5181600" progId="Equation.3">
                    <p:embed/>
                    <p:pic>
                      <p:nvPicPr>
                        <p:cNvPr id="0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95428" y="2137119"/>
                          <a:ext cx="325438" cy="46196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9" name="群組 8"/>
          <p:cNvGrpSpPr/>
          <p:nvPr/>
        </p:nvGrpSpPr>
        <p:grpSpPr>
          <a:xfrm>
            <a:off x="7200563" y="5624271"/>
            <a:ext cx="376238" cy="461963"/>
            <a:chOff x="1876911" y="2719848"/>
            <a:chExt cx="376238" cy="461963"/>
          </a:xfrm>
        </p:grpSpPr>
        <p:sp>
          <p:nvSpPr>
            <p:cNvPr id="10" name="矩形 9"/>
            <p:cNvSpPr/>
            <p:nvPr/>
          </p:nvSpPr>
          <p:spPr>
            <a:xfrm>
              <a:off x="1876911" y="2802698"/>
              <a:ext cx="342900" cy="3429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aphicFrame>
          <p:nvGraphicFramePr>
            <p:cNvPr id="11" name="Object 12"/>
            <p:cNvGraphicFramePr>
              <a:graphicFrameLocks noChangeAspect="1"/>
            </p:cNvGraphicFramePr>
            <p:nvPr/>
          </p:nvGraphicFramePr>
          <p:xfrm>
            <a:off x="1900724" y="2719848"/>
            <a:ext cx="352425" cy="4619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405" name="方程式" r:id="rId3" imgW="3962400" imgH="5181600" progId="Equation.3">
                    <p:embed/>
                  </p:oleObj>
                </mc:Choice>
                <mc:Fallback>
                  <p:oleObj name="方程式" r:id="rId3" imgW="3962400" imgH="5181600" progId="Equation.3">
                    <p:embed/>
                    <p:pic>
                      <p:nvPicPr>
                        <p:cNvPr id="0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00724" y="2719848"/>
                          <a:ext cx="352425" cy="46196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2" name="橢圓 11"/>
          <p:cNvSpPr/>
          <p:nvPr/>
        </p:nvSpPr>
        <p:spPr>
          <a:xfrm rot="16200000">
            <a:off x="5529475" y="4016482"/>
            <a:ext cx="574158" cy="57415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橢圓 12"/>
          <p:cNvSpPr/>
          <p:nvPr/>
        </p:nvSpPr>
        <p:spPr>
          <a:xfrm rot="16200000">
            <a:off x="7077170" y="4056793"/>
            <a:ext cx="574158" cy="57415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橢圓 13"/>
          <p:cNvSpPr/>
          <p:nvPr/>
        </p:nvSpPr>
        <p:spPr>
          <a:xfrm rot="16200000">
            <a:off x="5495801" y="2338561"/>
            <a:ext cx="574158" cy="57415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橢圓 14"/>
          <p:cNvSpPr/>
          <p:nvPr/>
        </p:nvSpPr>
        <p:spPr>
          <a:xfrm rot="16200000">
            <a:off x="7068477" y="2348667"/>
            <a:ext cx="574158" cy="57415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8" name="群組 17"/>
          <p:cNvGrpSpPr/>
          <p:nvPr/>
        </p:nvGrpSpPr>
        <p:grpSpPr>
          <a:xfrm rot="16200000">
            <a:off x="6070547" y="4322261"/>
            <a:ext cx="1037222" cy="1638300"/>
            <a:chOff x="1013669" y="3459098"/>
            <a:chExt cx="1588876" cy="1638300"/>
          </a:xfrm>
        </p:grpSpPr>
        <p:cxnSp>
          <p:nvCxnSpPr>
            <p:cNvPr id="19" name="直線單箭頭接點 18"/>
            <p:cNvCxnSpPr/>
            <p:nvPr/>
          </p:nvCxnSpPr>
          <p:spPr>
            <a:xfrm flipV="1">
              <a:off x="1013669" y="3507292"/>
              <a:ext cx="1574937" cy="15851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" name="群組 19"/>
            <p:cNvGrpSpPr/>
            <p:nvPr/>
          </p:nvGrpSpPr>
          <p:grpSpPr>
            <a:xfrm>
              <a:off x="1025705" y="3459098"/>
              <a:ext cx="1576840" cy="1638300"/>
              <a:chOff x="1025705" y="3459098"/>
              <a:chExt cx="1576840" cy="1638300"/>
            </a:xfrm>
          </p:grpSpPr>
          <p:cxnSp>
            <p:nvCxnSpPr>
              <p:cNvPr id="21" name="直線單箭頭接點 20"/>
              <p:cNvCxnSpPr/>
              <p:nvPr/>
            </p:nvCxnSpPr>
            <p:spPr>
              <a:xfrm>
                <a:off x="1048081" y="3459098"/>
                <a:ext cx="1548874" cy="16089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線單箭頭接點 21"/>
              <p:cNvCxnSpPr/>
              <p:nvPr/>
            </p:nvCxnSpPr>
            <p:spPr>
              <a:xfrm flipV="1">
                <a:off x="1025705" y="50973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線單箭頭接點 22"/>
              <p:cNvCxnSpPr/>
              <p:nvPr/>
            </p:nvCxnSpPr>
            <p:spPr>
              <a:xfrm flipV="1">
                <a:off x="1025705" y="34590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aphicFrame>
        <p:nvGraphicFramePr>
          <p:cNvPr id="36" name="Object 12"/>
          <p:cNvGraphicFramePr>
            <a:graphicFrameLocks noChangeAspect="1"/>
          </p:cNvGraphicFramePr>
          <p:nvPr/>
        </p:nvGraphicFramePr>
        <p:xfrm>
          <a:off x="7243483" y="1471358"/>
          <a:ext cx="379412" cy="46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6" name="方程式" r:id="rId5" imgW="4267200" imgH="5181600" progId="Equation.3">
                  <p:embed/>
                </p:oleObj>
              </mc:Choice>
              <mc:Fallback>
                <p:oleObj name="方程式" r:id="rId5" imgW="4267200" imgH="5181600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43483" y="1471358"/>
                        <a:ext cx="379412" cy="4619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Object 12"/>
          <p:cNvGraphicFramePr>
            <a:graphicFrameLocks noChangeAspect="1"/>
          </p:cNvGraphicFramePr>
          <p:nvPr/>
        </p:nvGraphicFramePr>
        <p:xfrm>
          <a:off x="5660021" y="1474774"/>
          <a:ext cx="352425" cy="46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7" name="方程式" r:id="rId7" imgW="3962400" imgH="5181600" progId="Equation.3">
                  <p:embed/>
                </p:oleObj>
              </mc:Choice>
              <mc:Fallback>
                <p:oleObj name="方程式" r:id="rId7" imgW="3962400" imgH="5181600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60021" y="1474774"/>
                        <a:ext cx="352425" cy="4619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5" name="群組 54"/>
          <p:cNvGrpSpPr/>
          <p:nvPr/>
        </p:nvGrpSpPr>
        <p:grpSpPr>
          <a:xfrm>
            <a:off x="2100363" y="4001430"/>
            <a:ext cx="342900" cy="461962"/>
            <a:chOff x="1882729" y="2137119"/>
            <a:chExt cx="342900" cy="461962"/>
          </a:xfrm>
        </p:grpSpPr>
        <p:sp>
          <p:nvSpPr>
            <p:cNvPr id="56" name="矩形 55"/>
            <p:cNvSpPr/>
            <p:nvPr/>
          </p:nvSpPr>
          <p:spPr>
            <a:xfrm>
              <a:off x="1882729" y="2232369"/>
              <a:ext cx="342900" cy="3429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aphicFrame>
          <p:nvGraphicFramePr>
            <p:cNvPr id="57" name="Object 12"/>
            <p:cNvGraphicFramePr>
              <a:graphicFrameLocks noChangeAspect="1"/>
            </p:cNvGraphicFramePr>
            <p:nvPr/>
          </p:nvGraphicFramePr>
          <p:xfrm>
            <a:off x="1895428" y="2137119"/>
            <a:ext cx="325438" cy="4619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408" name="方程式" r:id="rId9" imgW="3657600" imgH="5181600" progId="Equation.3">
                    <p:embed/>
                  </p:oleObj>
                </mc:Choice>
                <mc:Fallback>
                  <p:oleObj name="方程式" r:id="rId9" imgW="3657600" imgH="5181600" progId="Equation.3">
                    <p:embed/>
                    <p:pic>
                      <p:nvPicPr>
                        <p:cNvPr id="0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95428" y="2137119"/>
                          <a:ext cx="325438" cy="46196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58" name="群組 57"/>
          <p:cNvGrpSpPr/>
          <p:nvPr/>
        </p:nvGrpSpPr>
        <p:grpSpPr>
          <a:xfrm>
            <a:off x="3707627" y="4003465"/>
            <a:ext cx="391033" cy="461963"/>
            <a:chOff x="1876911" y="2719786"/>
            <a:chExt cx="391033" cy="461963"/>
          </a:xfrm>
        </p:grpSpPr>
        <p:sp>
          <p:nvSpPr>
            <p:cNvPr id="59" name="矩形 58"/>
            <p:cNvSpPr/>
            <p:nvPr/>
          </p:nvSpPr>
          <p:spPr>
            <a:xfrm>
              <a:off x="1876911" y="2802698"/>
              <a:ext cx="342900" cy="3429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aphicFrame>
          <p:nvGraphicFramePr>
            <p:cNvPr id="60" name="Object 12"/>
            <p:cNvGraphicFramePr>
              <a:graphicFrameLocks noChangeAspect="1"/>
            </p:cNvGraphicFramePr>
            <p:nvPr/>
          </p:nvGraphicFramePr>
          <p:xfrm>
            <a:off x="1888532" y="2719786"/>
            <a:ext cx="379412" cy="4619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409" name="方程式" r:id="rId11" imgW="4267200" imgH="5181600" progId="Equation.3">
                    <p:embed/>
                  </p:oleObj>
                </mc:Choice>
                <mc:Fallback>
                  <p:oleObj name="方程式" r:id="rId11" imgW="4267200" imgH="5181600" progId="Equation.3">
                    <p:embed/>
                    <p:pic>
                      <p:nvPicPr>
                        <p:cNvPr id="0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88532" y="2719786"/>
                          <a:ext cx="379412" cy="46196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61" name="文字方塊 60"/>
          <p:cNvSpPr txBox="1"/>
          <p:nvPr/>
        </p:nvSpPr>
        <p:spPr>
          <a:xfrm>
            <a:off x="768493" y="5554242"/>
            <a:ext cx="414523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Memory can be considered as  another input.</a:t>
            </a:r>
            <a:endParaRPr lang="zh-TW" altLang="en-US" sz="2800" dirty="0"/>
          </a:p>
        </p:txBody>
      </p:sp>
      <p:sp>
        <p:nvSpPr>
          <p:cNvPr id="63" name="文字方塊 62"/>
          <p:cNvSpPr txBox="1"/>
          <p:nvPr/>
        </p:nvSpPr>
        <p:spPr>
          <a:xfrm>
            <a:off x="768493" y="2167669"/>
            <a:ext cx="440691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The output of hidden layer are stored in the memory.</a:t>
            </a:r>
            <a:endParaRPr lang="zh-TW" altLang="en-US" sz="2800" dirty="0"/>
          </a:p>
        </p:txBody>
      </p:sp>
      <p:grpSp>
        <p:nvGrpSpPr>
          <p:cNvPr id="64" name="群組 63"/>
          <p:cNvGrpSpPr/>
          <p:nvPr/>
        </p:nvGrpSpPr>
        <p:grpSpPr>
          <a:xfrm rot="16200000">
            <a:off x="6070547" y="2659736"/>
            <a:ext cx="1037222" cy="1638300"/>
            <a:chOff x="1013669" y="3459098"/>
            <a:chExt cx="1588876" cy="1638300"/>
          </a:xfrm>
        </p:grpSpPr>
        <p:cxnSp>
          <p:nvCxnSpPr>
            <p:cNvPr id="65" name="直線單箭頭接點 64"/>
            <p:cNvCxnSpPr/>
            <p:nvPr/>
          </p:nvCxnSpPr>
          <p:spPr>
            <a:xfrm flipV="1">
              <a:off x="1013669" y="3507292"/>
              <a:ext cx="1574937" cy="15851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6" name="群組 65"/>
            <p:cNvGrpSpPr/>
            <p:nvPr/>
          </p:nvGrpSpPr>
          <p:grpSpPr>
            <a:xfrm>
              <a:off x="1025705" y="3459098"/>
              <a:ext cx="1576840" cy="1638300"/>
              <a:chOff x="1025705" y="3459098"/>
              <a:chExt cx="1576840" cy="1638300"/>
            </a:xfrm>
          </p:grpSpPr>
          <p:cxnSp>
            <p:nvCxnSpPr>
              <p:cNvPr id="67" name="直線單箭頭接點 66"/>
              <p:cNvCxnSpPr/>
              <p:nvPr/>
            </p:nvCxnSpPr>
            <p:spPr>
              <a:xfrm>
                <a:off x="1048081" y="3459098"/>
                <a:ext cx="1548874" cy="16089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直線單箭頭接點 67"/>
              <p:cNvCxnSpPr/>
              <p:nvPr/>
            </p:nvCxnSpPr>
            <p:spPr>
              <a:xfrm flipV="1">
                <a:off x="1025705" y="50973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直線單箭頭接點 68"/>
              <p:cNvCxnSpPr/>
              <p:nvPr/>
            </p:nvCxnSpPr>
            <p:spPr>
              <a:xfrm flipV="1">
                <a:off x="1025705" y="34590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0" name="手繪多邊形 69"/>
          <p:cNvSpPr/>
          <p:nvPr/>
        </p:nvSpPr>
        <p:spPr>
          <a:xfrm>
            <a:off x="3892550" y="4445000"/>
            <a:ext cx="1828800" cy="319831"/>
          </a:xfrm>
          <a:custGeom>
            <a:avLst/>
            <a:gdLst>
              <a:gd name="connsiteX0" fmla="*/ 0 w 1828800"/>
              <a:gd name="connsiteY0" fmla="*/ 0 h 319831"/>
              <a:gd name="connsiteX1" fmla="*/ 1016000 w 1828800"/>
              <a:gd name="connsiteY1" fmla="*/ 317500 h 319831"/>
              <a:gd name="connsiteX2" fmla="*/ 1828800 w 1828800"/>
              <a:gd name="connsiteY2" fmla="*/ 152400 h 319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28800" h="319831">
                <a:moveTo>
                  <a:pt x="0" y="0"/>
                </a:moveTo>
                <a:cubicBezTo>
                  <a:pt x="355600" y="146050"/>
                  <a:pt x="711200" y="292100"/>
                  <a:pt x="1016000" y="317500"/>
                </a:cubicBezTo>
                <a:cubicBezTo>
                  <a:pt x="1320800" y="342900"/>
                  <a:pt x="1828800" y="152400"/>
                  <a:pt x="1828800" y="152400"/>
                </a:cubicBezTo>
              </a:path>
            </a:pathLst>
          </a:cu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1" name="手繪多邊形 70"/>
          <p:cNvSpPr/>
          <p:nvPr/>
        </p:nvSpPr>
        <p:spPr>
          <a:xfrm>
            <a:off x="3879850" y="4457700"/>
            <a:ext cx="3416300" cy="624441"/>
          </a:xfrm>
          <a:custGeom>
            <a:avLst/>
            <a:gdLst>
              <a:gd name="connsiteX0" fmla="*/ 0 w 3416300"/>
              <a:gd name="connsiteY0" fmla="*/ 0 h 624441"/>
              <a:gd name="connsiteX1" fmla="*/ 1854200 w 3416300"/>
              <a:gd name="connsiteY1" fmla="*/ 622300 h 624441"/>
              <a:gd name="connsiteX2" fmla="*/ 3416300 w 3416300"/>
              <a:gd name="connsiteY2" fmla="*/ 165100 h 624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16300" h="624441">
                <a:moveTo>
                  <a:pt x="0" y="0"/>
                </a:moveTo>
                <a:cubicBezTo>
                  <a:pt x="642408" y="297391"/>
                  <a:pt x="1284817" y="594783"/>
                  <a:pt x="1854200" y="622300"/>
                </a:cubicBezTo>
                <a:cubicBezTo>
                  <a:pt x="2423583" y="649817"/>
                  <a:pt x="2919941" y="407458"/>
                  <a:pt x="3416300" y="165100"/>
                </a:cubicBezTo>
              </a:path>
            </a:pathLst>
          </a:cu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2" name="手繪多邊形 71"/>
          <p:cNvSpPr/>
          <p:nvPr/>
        </p:nvSpPr>
        <p:spPr>
          <a:xfrm>
            <a:off x="2266950" y="4445000"/>
            <a:ext cx="3479800" cy="511221"/>
          </a:xfrm>
          <a:custGeom>
            <a:avLst/>
            <a:gdLst>
              <a:gd name="connsiteX0" fmla="*/ 0 w 3479800"/>
              <a:gd name="connsiteY0" fmla="*/ 0 h 511221"/>
              <a:gd name="connsiteX1" fmla="*/ 1600200 w 3479800"/>
              <a:gd name="connsiteY1" fmla="*/ 508000 h 511221"/>
              <a:gd name="connsiteX2" fmla="*/ 3479800 w 3479800"/>
              <a:gd name="connsiteY2" fmla="*/ 177800 h 511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79800" h="511221">
                <a:moveTo>
                  <a:pt x="0" y="0"/>
                </a:moveTo>
                <a:cubicBezTo>
                  <a:pt x="510116" y="239183"/>
                  <a:pt x="1020233" y="478367"/>
                  <a:pt x="1600200" y="508000"/>
                </a:cubicBezTo>
                <a:cubicBezTo>
                  <a:pt x="2180167" y="537633"/>
                  <a:pt x="2829983" y="357716"/>
                  <a:pt x="3479800" y="177800"/>
                </a:cubicBezTo>
              </a:path>
            </a:pathLst>
          </a:custGeom>
          <a:noFill/>
          <a:ln w="28575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3" name="手繪多邊形 72"/>
          <p:cNvSpPr/>
          <p:nvPr/>
        </p:nvSpPr>
        <p:spPr>
          <a:xfrm>
            <a:off x="2279650" y="4445000"/>
            <a:ext cx="5143500" cy="1004985"/>
          </a:xfrm>
          <a:custGeom>
            <a:avLst/>
            <a:gdLst>
              <a:gd name="connsiteX0" fmla="*/ 0 w 5143500"/>
              <a:gd name="connsiteY0" fmla="*/ 0 h 1004985"/>
              <a:gd name="connsiteX1" fmla="*/ 2438400 w 5143500"/>
              <a:gd name="connsiteY1" fmla="*/ 1003300 h 1004985"/>
              <a:gd name="connsiteX2" fmla="*/ 5143500 w 5143500"/>
              <a:gd name="connsiteY2" fmla="*/ 190500 h 1004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143500" h="1004985">
                <a:moveTo>
                  <a:pt x="0" y="0"/>
                </a:moveTo>
                <a:cubicBezTo>
                  <a:pt x="790575" y="485775"/>
                  <a:pt x="1581150" y="971550"/>
                  <a:pt x="2438400" y="1003300"/>
                </a:cubicBezTo>
                <a:cubicBezTo>
                  <a:pt x="3295650" y="1035050"/>
                  <a:pt x="4219575" y="612775"/>
                  <a:pt x="5143500" y="190500"/>
                </a:cubicBezTo>
              </a:path>
            </a:pathLst>
          </a:custGeom>
          <a:noFill/>
          <a:ln w="28575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手繪多邊形 40"/>
          <p:cNvSpPr/>
          <p:nvPr/>
        </p:nvSpPr>
        <p:spPr>
          <a:xfrm>
            <a:off x="5573306" y="2447890"/>
            <a:ext cx="419147" cy="365492"/>
          </a:xfrm>
          <a:custGeom>
            <a:avLst/>
            <a:gdLst>
              <a:gd name="connsiteX0" fmla="*/ 0 w 838200"/>
              <a:gd name="connsiteY0" fmla="*/ 619836 h 619836"/>
              <a:gd name="connsiteX1" fmla="*/ 361950 w 838200"/>
              <a:gd name="connsiteY1" fmla="*/ 486486 h 619836"/>
              <a:gd name="connsiteX2" fmla="*/ 457200 w 838200"/>
              <a:gd name="connsiteY2" fmla="*/ 257886 h 619836"/>
              <a:gd name="connsiteX3" fmla="*/ 552450 w 838200"/>
              <a:gd name="connsiteY3" fmla="*/ 29286 h 619836"/>
              <a:gd name="connsiteX4" fmla="*/ 838200 w 838200"/>
              <a:gd name="connsiteY4" fmla="*/ 10236 h 619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8200" h="619836">
                <a:moveTo>
                  <a:pt x="0" y="619836"/>
                </a:moveTo>
                <a:cubicBezTo>
                  <a:pt x="142875" y="583323"/>
                  <a:pt x="285750" y="546811"/>
                  <a:pt x="361950" y="486486"/>
                </a:cubicBezTo>
                <a:cubicBezTo>
                  <a:pt x="438150" y="426161"/>
                  <a:pt x="457200" y="257886"/>
                  <a:pt x="457200" y="257886"/>
                </a:cubicBezTo>
                <a:cubicBezTo>
                  <a:pt x="488950" y="181686"/>
                  <a:pt x="488950" y="70561"/>
                  <a:pt x="552450" y="29286"/>
                </a:cubicBezTo>
                <a:cubicBezTo>
                  <a:pt x="615950" y="-11989"/>
                  <a:pt x="727075" y="-877"/>
                  <a:pt x="838200" y="10236"/>
                </a:cubicBez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手繪多邊形 41"/>
          <p:cNvSpPr/>
          <p:nvPr/>
        </p:nvSpPr>
        <p:spPr>
          <a:xfrm>
            <a:off x="7157654" y="2465948"/>
            <a:ext cx="419147" cy="365492"/>
          </a:xfrm>
          <a:custGeom>
            <a:avLst/>
            <a:gdLst>
              <a:gd name="connsiteX0" fmla="*/ 0 w 838200"/>
              <a:gd name="connsiteY0" fmla="*/ 619836 h 619836"/>
              <a:gd name="connsiteX1" fmla="*/ 361950 w 838200"/>
              <a:gd name="connsiteY1" fmla="*/ 486486 h 619836"/>
              <a:gd name="connsiteX2" fmla="*/ 457200 w 838200"/>
              <a:gd name="connsiteY2" fmla="*/ 257886 h 619836"/>
              <a:gd name="connsiteX3" fmla="*/ 552450 w 838200"/>
              <a:gd name="connsiteY3" fmla="*/ 29286 h 619836"/>
              <a:gd name="connsiteX4" fmla="*/ 838200 w 838200"/>
              <a:gd name="connsiteY4" fmla="*/ 10236 h 619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8200" h="619836">
                <a:moveTo>
                  <a:pt x="0" y="619836"/>
                </a:moveTo>
                <a:cubicBezTo>
                  <a:pt x="142875" y="583323"/>
                  <a:pt x="285750" y="546811"/>
                  <a:pt x="361950" y="486486"/>
                </a:cubicBezTo>
                <a:cubicBezTo>
                  <a:pt x="438150" y="426161"/>
                  <a:pt x="457200" y="257886"/>
                  <a:pt x="457200" y="257886"/>
                </a:cubicBezTo>
                <a:cubicBezTo>
                  <a:pt x="488950" y="181686"/>
                  <a:pt x="488950" y="70561"/>
                  <a:pt x="552450" y="29286"/>
                </a:cubicBezTo>
                <a:cubicBezTo>
                  <a:pt x="615950" y="-11989"/>
                  <a:pt x="727075" y="-877"/>
                  <a:pt x="838200" y="10236"/>
                </a:cubicBez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" name="手繪多邊形 42"/>
          <p:cNvSpPr/>
          <p:nvPr/>
        </p:nvSpPr>
        <p:spPr>
          <a:xfrm>
            <a:off x="7177305" y="4150823"/>
            <a:ext cx="419147" cy="365492"/>
          </a:xfrm>
          <a:custGeom>
            <a:avLst/>
            <a:gdLst>
              <a:gd name="connsiteX0" fmla="*/ 0 w 838200"/>
              <a:gd name="connsiteY0" fmla="*/ 619836 h 619836"/>
              <a:gd name="connsiteX1" fmla="*/ 361950 w 838200"/>
              <a:gd name="connsiteY1" fmla="*/ 486486 h 619836"/>
              <a:gd name="connsiteX2" fmla="*/ 457200 w 838200"/>
              <a:gd name="connsiteY2" fmla="*/ 257886 h 619836"/>
              <a:gd name="connsiteX3" fmla="*/ 552450 w 838200"/>
              <a:gd name="connsiteY3" fmla="*/ 29286 h 619836"/>
              <a:gd name="connsiteX4" fmla="*/ 838200 w 838200"/>
              <a:gd name="connsiteY4" fmla="*/ 10236 h 619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8200" h="619836">
                <a:moveTo>
                  <a:pt x="0" y="619836"/>
                </a:moveTo>
                <a:cubicBezTo>
                  <a:pt x="142875" y="583323"/>
                  <a:pt x="285750" y="546811"/>
                  <a:pt x="361950" y="486486"/>
                </a:cubicBezTo>
                <a:cubicBezTo>
                  <a:pt x="438150" y="426161"/>
                  <a:pt x="457200" y="257886"/>
                  <a:pt x="457200" y="257886"/>
                </a:cubicBezTo>
                <a:cubicBezTo>
                  <a:pt x="488950" y="181686"/>
                  <a:pt x="488950" y="70561"/>
                  <a:pt x="552450" y="29286"/>
                </a:cubicBezTo>
                <a:cubicBezTo>
                  <a:pt x="615950" y="-11989"/>
                  <a:pt x="727075" y="-877"/>
                  <a:pt x="838200" y="10236"/>
                </a:cubicBez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4" name="手繪多邊形 43"/>
          <p:cNvSpPr/>
          <p:nvPr/>
        </p:nvSpPr>
        <p:spPr>
          <a:xfrm>
            <a:off x="5605998" y="4129696"/>
            <a:ext cx="419147" cy="365492"/>
          </a:xfrm>
          <a:custGeom>
            <a:avLst/>
            <a:gdLst>
              <a:gd name="connsiteX0" fmla="*/ 0 w 838200"/>
              <a:gd name="connsiteY0" fmla="*/ 619836 h 619836"/>
              <a:gd name="connsiteX1" fmla="*/ 361950 w 838200"/>
              <a:gd name="connsiteY1" fmla="*/ 486486 h 619836"/>
              <a:gd name="connsiteX2" fmla="*/ 457200 w 838200"/>
              <a:gd name="connsiteY2" fmla="*/ 257886 h 619836"/>
              <a:gd name="connsiteX3" fmla="*/ 552450 w 838200"/>
              <a:gd name="connsiteY3" fmla="*/ 29286 h 619836"/>
              <a:gd name="connsiteX4" fmla="*/ 838200 w 838200"/>
              <a:gd name="connsiteY4" fmla="*/ 10236 h 619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8200" h="619836">
                <a:moveTo>
                  <a:pt x="0" y="619836"/>
                </a:moveTo>
                <a:cubicBezTo>
                  <a:pt x="142875" y="583323"/>
                  <a:pt x="285750" y="546811"/>
                  <a:pt x="361950" y="486486"/>
                </a:cubicBezTo>
                <a:cubicBezTo>
                  <a:pt x="438150" y="426161"/>
                  <a:pt x="457200" y="257886"/>
                  <a:pt x="457200" y="257886"/>
                </a:cubicBezTo>
                <a:cubicBezTo>
                  <a:pt x="488950" y="181686"/>
                  <a:pt x="488950" y="70561"/>
                  <a:pt x="552450" y="29286"/>
                </a:cubicBezTo>
                <a:cubicBezTo>
                  <a:pt x="615950" y="-11989"/>
                  <a:pt x="727075" y="-877"/>
                  <a:pt x="838200" y="10236"/>
                </a:cubicBez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手繪多邊形 2"/>
          <p:cNvSpPr/>
          <p:nvPr/>
        </p:nvSpPr>
        <p:spPr>
          <a:xfrm>
            <a:off x="2305318" y="3347672"/>
            <a:ext cx="3425781" cy="734931"/>
          </a:xfrm>
          <a:custGeom>
            <a:avLst/>
            <a:gdLst>
              <a:gd name="connsiteX0" fmla="*/ 3425781 w 3425781"/>
              <a:gd name="connsiteY0" fmla="*/ 619021 h 734931"/>
              <a:gd name="connsiteX1" fmla="*/ 1854558 w 3425781"/>
              <a:gd name="connsiteY1" fmla="*/ 835 h 734931"/>
              <a:gd name="connsiteX2" fmla="*/ 0 w 3425781"/>
              <a:gd name="connsiteY2" fmla="*/ 734931 h 734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25781" h="734931">
                <a:moveTo>
                  <a:pt x="3425781" y="619021"/>
                </a:moveTo>
                <a:cubicBezTo>
                  <a:pt x="2925651" y="300269"/>
                  <a:pt x="2425521" y="-18483"/>
                  <a:pt x="1854558" y="835"/>
                </a:cubicBezTo>
                <a:cubicBezTo>
                  <a:pt x="1283594" y="20153"/>
                  <a:pt x="641797" y="377542"/>
                  <a:pt x="0" y="734931"/>
                </a:cubicBezTo>
              </a:path>
            </a:pathLst>
          </a:custGeom>
          <a:noFill/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文字方塊 15"/>
          <p:cNvSpPr txBox="1"/>
          <p:nvPr/>
        </p:nvSpPr>
        <p:spPr>
          <a:xfrm>
            <a:off x="2627316" y="3169401"/>
            <a:ext cx="9674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store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47" name="手繪多邊形 46"/>
          <p:cNvSpPr/>
          <p:nvPr/>
        </p:nvSpPr>
        <p:spPr>
          <a:xfrm>
            <a:off x="3916717" y="3346269"/>
            <a:ext cx="3425781" cy="734931"/>
          </a:xfrm>
          <a:custGeom>
            <a:avLst/>
            <a:gdLst>
              <a:gd name="connsiteX0" fmla="*/ 3425781 w 3425781"/>
              <a:gd name="connsiteY0" fmla="*/ 619021 h 734931"/>
              <a:gd name="connsiteX1" fmla="*/ 1854558 w 3425781"/>
              <a:gd name="connsiteY1" fmla="*/ 835 h 734931"/>
              <a:gd name="connsiteX2" fmla="*/ 0 w 3425781"/>
              <a:gd name="connsiteY2" fmla="*/ 734931 h 734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25781" h="734931">
                <a:moveTo>
                  <a:pt x="3425781" y="619021"/>
                </a:moveTo>
                <a:cubicBezTo>
                  <a:pt x="2925651" y="300269"/>
                  <a:pt x="2425521" y="-18483"/>
                  <a:pt x="1854558" y="835"/>
                </a:cubicBezTo>
                <a:cubicBezTo>
                  <a:pt x="1283594" y="20153"/>
                  <a:pt x="641797" y="377542"/>
                  <a:pt x="0" y="734931"/>
                </a:cubicBezTo>
              </a:path>
            </a:pathLst>
          </a:custGeom>
          <a:noFill/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  <p:bldP spid="63" grpId="0"/>
      <p:bldP spid="70" grpId="0" animBg="1"/>
      <p:bldP spid="71" grpId="0" animBg="1"/>
      <p:bldP spid="72" grpId="0" animBg="1"/>
      <p:bldP spid="73" grpId="0" animBg="1"/>
      <p:bldP spid="3" grpId="0" animBg="1"/>
      <p:bldP spid="16" grpId="0"/>
      <p:bldP spid="47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Deep &amp; Structured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400" dirty="0"/>
              <a:t>RNN</a:t>
            </a:r>
            <a:r>
              <a:rPr lang="en-US" altLang="zh-TW" dirty="0"/>
              <a:t> </a:t>
            </a:r>
            <a:r>
              <a:rPr lang="en-US" altLang="zh-TW" dirty="0" err="1"/>
              <a:t>v.s</a:t>
            </a:r>
            <a:r>
              <a:rPr lang="en-US" altLang="zh-TW" dirty="0"/>
              <a:t>. Structured Learning</a:t>
            </a:r>
            <a:endParaRPr lang="zh-TW" altLang="en-US" sz="4400" dirty="0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altLang="zh-TW" sz="2800" dirty="0"/>
              <a:t>RNN, LSTM</a:t>
            </a:r>
            <a:endParaRPr lang="en-US" altLang="zh-TW" sz="2800" dirty="0"/>
          </a:p>
          <a:p>
            <a:pPr lvl="1"/>
            <a:r>
              <a:rPr lang="en-US" altLang="zh-TW" sz="2400" dirty="0"/>
              <a:t>Unidirectional RNN </a:t>
            </a:r>
            <a:r>
              <a:rPr lang="en-US" altLang="zh-TW" sz="2400"/>
              <a:t>does </a:t>
            </a:r>
            <a:r>
              <a:rPr lang="en-US" altLang="zh-TW"/>
              <a:t>NOT</a:t>
            </a:r>
            <a:r>
              <a:rPr lang="en-US" altLang="zh-TW" sz="2400"/>
              <a:t> </a:t>
            </a:r>
            <a:r>
              <a:rPr lang="en-US" altLang="zh-TW" sz="2400" dirty="0"/>
              <a:t>consider the whole sequence</a:t>
            </a:r>
            <a:endParaRPr lang="en-US" altLang="zh-TW" sz="2400" dirty="0"/>
          </a:p>
          <a:p>
            <a:pPr lvl="1"/>
            <a:r>
              <a:rPr lang="en-US" altLang="zh-TW" sz="2400" dirty="0"/>
              <a:t>Cost and error not always related</a:t>
            </a:r>
            <a:endParaRPr lang="en-US" altLang="zh-TW" sz="2400" dirty="0"/>
          </a:p>
          <a:p>
            <a:pPr lvl="1"/>
            <a:r>
              <a:rPr lang="en-US" altLang="zh-TW" sz="2400" dirty="0"/>
              <a:t>Deep</a:t>
            </a:r>
            <a:endParaRPr lang="en-US" altLang="zh-TW" sz="2400" dirty="0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610098"/>
          </a:xfrm>
        </p:spPr>
        <p:txBody>
          <a:bodyPr>
            <a:normAutofit/>
          </a:bodyPr>
          <a:lstStyle/>
          <a:p>
            <a:pPr marL="171450" lvl="1">
              <a:spcBef>
                <a:spcPts val="750"/>
              </a:spcBef>
            </a:pPr>
            <a:r>
              <a:rPr lang="en-US" altLang="zh-TW" sz="2800" dirty="0"/>
              <a:t>HMM, CRF, Structured Perceptron/SVM</a:t>
            </a:r>
            <a:endParaRPr lang="en-US" altLang="zh-TW" sz="2800" dirty="0"/>
          </a:p>
          <a:p>
            <a:pPr marL="514350" lvl="2">
              <a:spcBef>
                <a:spcPts val="750"/>
              </a:spcBef>
            </a:pPr>
            <a:r>
              <a:rPr lang="en-US" altLang="zh-TW" sz="2400" dirty="0"/>
              <a:t>Using Viterbi, so consider  the whole sequence</a:t>
            </a:r>
            <a:endParaRPr lang="en-US" altLang="zh-TW" sz="2400" dirty="0"/>
          </a:p>
          <a:p>
            <a:pPr marL="857250" lvl="3">
              <a:spcBef>
                <a:spcPts val="750"/>
              </a:spcBef>
            </a:pPr>
            <a:r>
              <a:rPr lang="en-US" altLang="zh-TW" sz="2400" dirty="0"/>
              <a:t>How about Bidirectional RNN?</a:t>
            </a:r>
            <a:endParaRPr lang="en-US" altLang="zh-TW" sz="2400" dirty="0"/>
          </a:p>
          <a:p>
            <a:pPr marL="514350" lvl="2">
              <a:spcBef>
                <a:spcPts val="750"/>
              </a:spcBef>
            </a:pPr>
            <a:r>
              <a:rPr lang="en-US" altLang="zh-TW" sz="2400" dirty="0"/>
              <a:t>Can explicitly consider the label dependency </a:t>
            </a:r>
            <a:endParaRPr lang="zh-TW" altLang="en-US" sz="2400" dirty="0"/>
          </a:p>
          <a:p>
            <a:pPr lvl="1"/>
            <a:r>
              <a:rPr lang="en-US" altLang="zh-TW" sz="2400" dirty="0"/>
              <a:t>Cost is the upper bound of error</a:t>
            </a:r>
            <a:endParaRPr lang="zh-TW" altLang="en-US" sz="2400" dirty="0"/>
          </a:p>
        </p:txBody>
      </p:sp>
      <p:pic>
        <p:nvPicPr>
          <p:cNvPr id="6146" name="Picture 2" descr="http://biowhylab.com/wp-content/uploads/2014/06/win_icon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9355" y="4569556"/>
            <a:ext cx="1866167" cy="1866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ttp://ad.inbegin.com/html/ezcatfiles/inml/img/img/49523/icon_win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4125" y="5317269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http://ad.inbegin.com/html/ezcatfiles/inml/img/img/49523/icon_win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4865" y="3970211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http://ad.inbegin.com/html/ezcatfiles/inml/img/img/49523/icon_win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104" y="3055450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/>
          <p:cNvSpPr txBox="1"/>
          <p:nvPr/>
        </p:nvSpPr>
        <p:spPr>
          <a:xfrm>
            <a:off x="8233996" y="3031965"/>
            <a:ext cx="5627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srgbClr val="FF0000"/>
                </a:solidFill>
              </a:rPr>
              <a:t>?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  <p:pic>
        <p:nvPicPr>
          <p:cNvPr id="10" name="Picture 4" descr="http://ad.inbegin.com/html/ezcatfiles/inml/img/img/49523/icon_win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1992" y="4481631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build="p"/>
      <p:bldP spid="5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400" dirty="0"/>
              <a:t>Integrated Together</a:t>
            </a:r>
            <a:endParaRPr lang="zh-TW" altLang="en-US" sz="4400" dirty="0"/>
          </a:p>
        </p:txBody>
      </p:sp>
      <p:pic>
        <p:nvPicPr>
          <p:cNvPr id="4" name="Picture 2" descr="http://photo2.bababian.com/usr908946/upload1/20100415/sLW8MAM9FAv4gY0FXxuOZTCUfZNZy4I9qgEKnR4io4jdJ52aGWBCSXQ==.jp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7695" y="1690689"/>
            <a:ext cx="3648075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1341453" y="5251343"/>
            <a:ext cx="1812484" cy="52322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altLang="zh-TW" sz="2800" dirty="0"/>
              <a:t>RNN, LSTM</a:t>
            </a:r>
            <a:endParaRPr lang="en-US" altLang="zh-TW" sz="2800" dirty="0"/>
          </a:p>
        </p:txBody>
      </p:sp>
      <p:sp>
        <p:nvSpPr>
          <p:cNvPr id="6" name="矩形 5"/>
          <p:cNvSpPr/>
          <p:nvPr/>
        </p:nvSpPr>
        <p:spPr>
          <a:xfrm>
            <a:off x="5717274" y="1993300"/>
            <a:ext cx="2787980" cy="1384995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171450" lvl="1">
              <a:spcBef>
                <a:spcPts val="750"/>
              </a:spcBef>
            </a:pPr>
            <a:r>
              <a:rPr lang="en-US" altLang="zh-TW" sz="2800" dirty="0"/>
              <a:t>HMM, CRF, Structured Perceptron/SVM</a:t>
            </a:r>
            <a:endParaRPr lang="en-US" altLang="zh-TW" sz="2800" dirty="0"/>
          </a:p>
        </p:txBody>
      </p:sp>
      <p:sp>
        <p:nvSpPr>
          <p:cNvPr id="8" name="文字方塊 7"/>
          <p:cNvSpPr txBox="1"/>
          <p:nvPr/>
        </p:nvSpPr>
        <p:spPr>
          <a:xfrm>
            <a:off x="2247695" y="3948032"/>
            <a:ext cx="12598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Deep</a:t>
            </a:r>
            <a:endParaRPr lang="zh-TW" altLang="en-US" sz="2400" dirty="0"/>
          </a:p>
        </p:txBody>
      </p:sp>
      <p:sp>
        <p:nvSpPr>
          <p:cNvPr id="10" name="文字方塊 9"/>
          <p:cNvSpPr txBox="1"/>
          <p:nvPr/>
        </p:nvSpPr>
        <p:spPr>
          <a:xfrm>
            <a:off x="6004413" y="3491830"/>
            <a:ext cx="27752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400" dirty="0"/>
              <a:t>Explicitly model the dependency</a:t>
            </a:r>
            <a:endParaRPr lang="zh-TW" altLang="en-US" sz="2400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6004413" y="4304164"/>
            <a:ext cx="27752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400" dirty="0"/>
              <a:t>Cost is the upper bound of error</a:t>
            </a:r>
            <a:endParaRPr lang="zh-TW" altLang="en-US" sz="2400" dirty="0"/>
          </a:p>
        </p:txBody>
      </p:sp>
      <p:sp>
        <p:nvSpPr>
          <p:cNvPr id="12" name="矩形 11"/>
          <p:cNvSpPr/>
          <p:nvPr/>
        </p:nvSpPr>
        <p:spPr>
          <a:xfrm>
            <a:off x="434861" y="6478801"/>
            <a:ext cx="727374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200" dirty="0"/>
              <a:t>http://photo30.bababian.com/upload1/20100415/42E9331A6580A46A5F89E98638B8FD76.jpg</a:t>
            </a:r>
            <a:endParaRPr lang="zh-TW" altLang="en-US" sz="1200" dirty="0"/>
          </a:p>
        </p:txBody>
      </p:sp>
      <p:sp>
        <p:nvSpPr>
          <p:cNvPr id="3" name="手繪多邊形 2"/>
          <p:cNvSpPr/>
          <p:nvPr/>
        </p:nvSpPr>
        <p:spPr>
          <a:xfrm>
            <a:off x="2356338" y="4396154"/>
            <a:ext cx="1547447" cy="844061"/>
          </a:xfrm>
          <a:custGeom>
            <a:avLst/>
            <a:gdLst>
              <a:gd name="connsiteX0" fmla="*/ 0 w 1547447"/>
              <a:gd name="connsiteY0" fmla="*/ 844061 h 844061"/>
              <a:gd name="connsiteX1" fmla="*/ 562708 w 1547447"/>
              <a:gd name="connsiteY1" fmla="*/ 211015 h 844061"/>
              <a:gd name="connsiteX2" fmla="*/ 1547447 w 1547447"/>
              <a:gd name="connsiteY2" fmla="*/ 0 h 844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47447" h="844061">
                <a:moveTo>
                  <a:pt x="0" y="844061"/>
                </a:moveTo>
                <a:cubicBezTo>
                  <a:pt x="152400" y="597876"/>
                  <a:pt x="304800" y="351692"/>
                  <a:pt x="562708" y="211015"/>
                </a:cubicBezTo>
                <a:cubicBezTo>
                  <a:pt x="820616" y="70338"/>
                  <a:pt x="1184031" y="35169"/>
                  <a:pt x="1547447" y="0"/>
                </a:cubicBezTo>
              </a:path>
            </a:pathLst>
          </a:custGeom>
          <a:noFill/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手繪多邊形 6"/>
          <p:cNvSpPr/>
          <p:nvPr/>
        </p:nvSpPr>
        <p:spPr>
          <a:xfrm>
            <a:off x="4097215" y="2473333"/>
            <a:ext cx="1617785" cy="428129"/>
          </a:xfrm>
          <a:custGeom>
            <a:avLst/>
            <a:gdLst>
              <a:gd name="connsiteX0" fmla="*/ 1617785 w 1617785"/>
              <a:gd name="connsiteY0" fmla="*/ 217113 h 428129"/>
              <a:gd name="connsiteX1" fmla="*/ 1090247 w 1617785"/>
              <a:gd name="connsiteY1" fmla="*/ 6098 h 428129"/>
              <a:gd name="connsiteX2" fmla="*/ 0 w 1617785"/>
              <a:gd name="connsiteY2" fmla="*/ 428129 h 4281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17785" h="428129">
                <a:moveTo>
                  <a:pt x="1617785" y="217113"/>
                </a:moveTo>
                <a:cubicBezTo>
                  <a:pt x="1488831" y="94021"/>
                  <a:pt x="1359878" y="-29071"/>
                  <a:pt x="1090247" y="6098"/>
                </a:cubicBezTo>
                <a:cubicBezTo>
                  <a:pt x="820616" y="41267"/>
                  <a:pt x="0" y="428129"/>
                  <a:pt x="0" y="428129"/>
                </a:cubicBezTo>
              </a:path>
            </a:pathLst>
          </a:custGeom>
          <a:noFill/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/>
      <p:bldP spid="10" grpId="0"/>
      <p:bldP spid="11" grpId="0"/>
      <p:bldP spid="3" grpId="0" animBg="1"/>
      <p:bldP spid="7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400" dirty="0"/>
              <a:t>Integrated together</a:t>
            </a:r>
            <a:endParaRPr lang="zh-TW" altLang="en-US" sz="44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800" dirty="0"/>
              <a:t>Speech Recognition: CNN/LSTM/DNN + HMM</a:t>
            </a:r>
            <a:endParaRPr lang="zh-TW" altLang="en-US" sz="28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字方塊 3"/>
              <p:cNvSpPr txBox="1"/>
              <p:nvPr/>
            </p:nvSpPr>
            <p:spPr>
              <a:xfrm>
                <a:off x="628650" y="2451151"/>
                <a:ext cx="8117735" cy="10384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𝑠𝑡𝑎𝑟𝑡</m:t>
                          </m:r>
                        </m:e>
                      </m:d>
                      <m:nary>
                        <m:naryPr>
                          <m:chr m:val="∏"/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𝑒𝑛𝑑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e>
                      </m:d>
                      <m:nary>
                        <m:naryPr>
                          <m:chr m:val="∏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4" name="文字方塊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2451151"/>
                <a:ext cx="8117735" cy="1038489"/>
              </a:xfrm>
              <a:prstGeom prst="rect">
                <a:avLst/>
              </a:prstGeom>
              <a:blipFill rotWithShape="1">
                <a:blip r:embed="rId1"/>
                <a:stretch>
                  <a:fillRect t="-5" r="7" b="-7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直線接點 5"/>
          <p:cNvCxnSpPr/>
          <p:nvPr/>
        </p:nvCxnSpPr>
        <p:spPr>
          <a:xfrm>
            <a:off x="7535430" y="3202193"/>
            <a:ext cx="1125292" cy="0"/>
          </a:xfrm>
          <a:prstGeom prst="line">
            <a:avLst/>
          </a:prstGeom>
          <a:ln w="571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矩形 8"/>
              <p:cNvSpPr/>
              <p:nvPr/>
            </p:nvSpPr>
            <p:spPr>
              <a:xfrm>
                <a:off x="5283844" y="3664814"/>
                <a:ext cx="2814232" cy="8722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3844" y="3664814"/>
                <a:ext cx="2814232" cy="872226"/>
              </a:xfrm>
              <a:prstGeom prst="rect">
                <a:avLst/>
              </a:prstGeom>
              <a:blipFill rotWithShape="1">
                <a:blip r:embed="rId2"/>
                <a:stretch>
                  <a:fillRect t="-26" r="20" b="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矩形 9"/>
              <p:cNvSpPr/>
              <p:nvPr/>
            </p:nvSpPr>
            <p:spPr>
              <a:xfrm>
                <a:off x="5668513" y="5054373"/>
                <a:ext cx="2353721" cy="8722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8513" y="5054373"/>
                <a:ext cx="2353721" cy="872226"/>
              </a:xfrm>
              <a:prstGeom prst="rect">
                <a:avLst/>
              </a:prstGeom>
              <a:blipFill rotWithShape="1">
                <a:blip r:embed="rId3"/>
                <a:stretch>
                  <a:fillRect l="-21" t="-47" r="12" b="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群組 12"/>
          <p:cNvGrpSpPr/>
          <p:nvPr/>
        </p:nvGrpSpPr>
        <p:grpSpPr>
          <a:xfrm>
            <a:off x="649977" y="3510540"/>
            <a:ext cx="4383913" cy="3083261"/>
            <a:chOff x="649977" y="3510540"/>
            <a:chExt cx="4383913" cy="3083261"/>
          </a:xfrm>
        </p:grpSpPr>
        <p:grpSp>
          <p:nvGrpSpPr>
            <p:cNvPr id="38" name="群組 37"/>
            <p:cNvGrpSpPr/>
            <p:nvPr/>
          </p:nvGrpSpPr>
          <p:grpSpPr>
            <a:xfrm>
              <a:off x="1458094" y="5873801"/>
              <a:ext cx="3575796" cy="720000"/>
              <a:chOff x="1341758" y="6324300"/>
              <a:chExt cx="3575796" cy="720000"/>
            </a:xfrm>
          </p:grpSpPr>
          <p:sp>
            <p:nvSpPr>
              <p:cNvPr id="11" name="矩形 10"/>
              <p:cNvSpPr/>
              <p:nvPr/>
            </p:nvSpPr>
            <p:spPr>
              <a:xfrm>
                <a:off x="2223170" y="6324300"/>
                <a:ext cx="184151" cy="720000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2" name="矩形 11"/>
              <p:cNvSpPr/>
              <p:nvPr/>
            </p:nvSpPr>
            <p:spPr>
              <a:xfrm>
                <a:off x="2646283" y="6324300"/>
                <a:ext cx="184151" cy="720000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14" name="矩形 13"/>
              <p:cNvSpPr/>
              <p:nvPr/>
            </p:nvSpPr>
            <p:spPr>
              <a:xfrm>
                <a:off x="3069396" y="6324300"/>
                <a:ext cx="184151" cy="720000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15" name="矩形 14"/>
              <p:cNvSpPr/>
              <p:nvPr/>
            </p:nvSpPr>
            <p:spPr>
              <a:xfrm>
                <a:off x="3492509" y="6324300"/>
                <a:ext cx="184151" cy="720000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6" name="矩形 15"/>
              <p:cNvSpPr/>
              <p:nvPr/>
            </p:nvSpPr>
            <p:spPr>
              <a:xfrm>
                <a:off x="3915622" y="6324300"/>
                <a:ext cx="184151" cy="720000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20" name="文字方塊 19"/>
              <p:cNvSpPr txBox="1"/>
              <p:nvPr/>
            </p:nvSpPr>
            <p:spPr>
              <a:xfrm>
                <a:off x="1341758" y="6363904"/>
                <a:ext cx="9098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800" dirty="0"/>
                  <a:t>……</a:t>
                </a:r>
                <a:endParaRPr lang="zh-TW" altLang="en-US" sz="2800" dirty="0"/>
              </a:p>
            </p:txBody>
          </p:sp>
          <p:sp>
            <p:nvSpPr>
              <p:cNvPr id="21" name="文字方塊 20"/>
              <p:cNvSpPr txBox="1"/>
              <p:nvPr/>
            </p:nvSpPr>
            <p:spPr>
              <a:xfrm>
                <a:off x="4007697" y="6383548"/>
                <a:ext cx="9098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800" dirty="0"/>
                  <a:t>……</a:t>
                </a:r>
                <a:endParaRPr lang="zh-TW" altLang="en-US" sz="2800" dirty="0"/>
              </a:p>
            </p:txBody>
          </p:sp>
        </p:grpSp>
        <p:sp>
          <p:nvSpPr>
            <p:cNvPr id="23" name="文字方塊 22"/>
            <p:cNvSpPr txBox="1"/>
            <p:nvPr/>
          </p:nvSpPr>
          <p:spPr>
            <a:xfrm>
              <a:off x="649977" y="3518592"/>
              <a:ext cx="13867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P(</a:t>
              </a:r>
              <a:r>
                <a:rPr lang="en-US" altLang="zh-TW" sz="2400" dirty="0" err="1"/>
                <a:t>a|x</a:t>
              </a:r>
              <a:r>
                <a:rPr lang="en-US" altLang="zh-TW" sz="2400" baseline="-25000" dirty="0" err="1"/>
                <a:t>l</a:t>
              </a:r>
              <a:r>
                <a:rPr lang="en-US" altLang="zh-TW" sz="2400" dirty="0"/>
                <a:t>)</a:t>
              </a:r>
              <a:endParaRPr lang="zh-TW" altLang="en-US" sz="2400" dirty="0"/>
            </a:p>
          </p:txBody>
        </p:sp>
        <p:sp>
          <p:nvSpPr>
            <p:cNvPr id="24" name="矩形 23"/>
            <p:cNvSpPr/>
            <p:nvPr/>
          </p:nvSpPr>
          <p:spPr>
            <a:xfrm>
              <a:off x="2850673" y="5017778"/>
              <a:ext cx="854268" cy="458791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RNN</a:t>
              </a:r>
              <a:endParaRPr lang="zh-TW" altLang="en-US" sz="2400" dirty="0"/>
            </a:p>
          </p:txBody>
        </p:sp>
        <p:cxnSp>
          <p:nvCxnSpPr>
            <p:cNvPr id="25" name="直線單箭頭接點 24"/>
            <p:cNvCxnSpPr/>
            <p:nvPr/>
          </p:nvCxnSpPr>
          <p:spPr>
            <a:xfrm flipV="1">
              <a:off x="3294456" y="4650277"/>
              <a:ext cx="0" cy="360000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單箭頭接點 25"/>
            <p:cNvCxnSpPr/>
            <p:nvPr/>
          </p:nvCxnSpPr>
          <p:spPr>
            <a:xfrm flipV="1">
              <a:off x="3294512" y="5505275"/>
              <a:ext cx="0" cy="360000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文字方塊 27"/>
            <p:cNvSpPr txBox="1"/>
            <p:nvPr/>
          </p:nvSpPr>
          <p:spPr>
            <a:xfrm>
              <a:off x="1666714" y="3532406"/>
              <a:ext cx="117650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P(</a:t>
              </a:r>
              <a:r>
                <a:rPr lang="en-US" altLang="zh-TW" sz="2400" dirty="0" err="1"/>
                <a:t>b|x</a:t>
              </a:r>
              <a:r>
                <a:rPr lang="en-US" altLang="zh-TW" sz="2400" baseline="-25000" dirty="0" err="1"/>
                <a:t>l</a:t>
              </a:r>
              <a:r>
                <a:rPr lang="en-US" altLang="zh-TW" sz="2400" dirty="0"/>
                <a:t>)</a:t>
              </a:r>
              <a:endParaRPr lang="zh-TW" altLang="en-US" sz="2400" dirty="0"/>
            </a:p>
          </p:txBody>
        </p:sp>
        <p:sp>
          <p:nvSpPr>
            <p:cNvPr id="29" name="文字方塊 28"/>
            <p:cNvSpPr txBox="1"/>
            <p:nvPr/>
          </p:nvSpPr>
          <p:spPr>
            <a:xfrm>
              <a:off x="2690594" y="3530320"/>
              <a:ext cx="117650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P(</a:t>
              </a:r>
              <a:r>
                <a:rPr lang="en-US" altLang="zh-TW" sz="2400" dirty="0" err="1"/>
                <a:t>c|x</a:t>
              </a:r>
              <a:r>
                <a:rPr lang="en-US" altLang="zh-TW" sz="2400" baseline="-25000" dirty="0" err="1"/>
                <a:t>l</a:t>
              </a:r>
              <a:r>
                <a:rPr lang="en-US" altLang="zh-TW" sz="2400" dirty="0"/>
                <a:t>)</a:t>
              </a:r>
              <a:endParaRPr lang="zh-TW" altLang="en-US" sz="2400" dirty="0"/>
            </a:p>
          </p:txBody>
        </p:sp>
        <p:sp>
          <p:nvSpPr>
            <p:cNvPr id="30" name="文字方塊 29"/>
            <p:cNvSpPr txBox="1"/>
            <p:nvPr/>
          </p:nvSpPr>
          <p:spPr>
            <a:xfrm>
              <a:off x="3629803" y="3510540"/>
              <a:ext cx="8346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……</a:t>
              </a:r>
              <a:endParaRPr lang="zh-TW" altLang="en-US" sz="2400" dirty="0"/>
            </a:p>
          </p:txBody>
        </p:sp>
        <p:grpSp>
          <p:nvGrpSpPr>
            <p:cNvPr id="39" name="群組 38"/>
            <p:cNvGrpSpPr/>
            <p:nvPr/>
          </p:nvGrpSpPr>
          <p:grpSpPr>
            <a:xfrm>
              <a:off x="2367951" y="4210353"/>
              <a:ext cx="1845756" cy="461665"/>
              <a:chOff x="2260650" y="4184320"/>
              <a:chExt cx="1845756" cy="461665"/>
            </a:xfrm>
          </p:grpSpPr>
          <p:sp>
            <p:nvSpPr>
              <p:cNvPr id="27" name="矩形 26"/>
              <p:cNvSpPr/>
              <p:nvPr/>
            </p:nvSpPr>
            <p:spPr>
              <a:xfrm>
                <a:off x="2260650" y="4376402"/>
                <a:ext cx="1563092" cy="223863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1" name="橢圓 30"/>
              <p:cNvSpPr/>
              <p:nvPr/>
            </p:nvSpPr>
            <p:spPr>
              <a:xfrm>
                <a:off x="2339904" y="4345922"/>
                <a:ext cx="261610" cy="261610"/>
              </a:xfrm>
              <a:prstGeom prst="ellipse">
                <a:avLst/>
              </a:prstGeom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2" name="橢圓 31"/>
              <p:cNvSpPr/>
              <p:nvPr/>
            </p:nvSpPr>
            <p:spPr>
              <a:xfrm>
                <a:off x="2692439" y="4345922"/>
                <a:ext cx="261610" cy="261610"/>
              </a:xfrm>
              <a:prstGeom prst="ellipse">
                <a:avLst/>
              </a:prstGeom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3" name="橢圓 32"/>
              <p:cNvSpPr/>
              <p:nvPr/>
            </p:nvSpPr>
            <p:spPr>
              <a:xfrm>
                <a:off x="3043459" y="4345922"/>
                <a:ext cx="261610" cy="261610"/>
              </a:xfrm>
              <a:prstGeom prst="ellipse">
                <a:avLst/>
              </a:prstGeom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4" name="文字方塊 33"/>
              <p:cNvSpPr txBox="1"/>
              <p:nvPr/>
            </p:nvSpPr>
            <p:spPr>
              <a:xfrm>
                <a:off x="3271805" y="4184320"/>
                <a:ext cx="83460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>
                    <a:solidFill>
                      <a:schemeClr val="bg1"/>
                    </a:solidFill>
                  </a:rPr>
                  <a:t>……</a:t>
                </a:r>
                <a:endParaRPr lang="zh-TW" altLang="en-US" sz="2400" dirty="0">
                  <a:solidFill>
                    <a:schemeClr val="bg1"/>
                  </a:solidFill>
                </a:endParaRPr>
              </a:p>
            </p:txBody>
          </p:sp>
        </p:grpSp>
        <p:cxnSp>
          <p:nvCxnSpPr>
            <p:cNvPr id="35" name="直線單箭頭接點 34"/>
            <p:cNvCxnSpPr>
              <a:stCxn id="31" idx="1"/>
            </p:cNvCxnSpPr>
            <p:nvPr/>
          </p:nvCxnSpPr>
          <p:spPr>
            <a:xfrm flipH="1" flipV="1">
              <a:off x="1189079" y="3967143"/>
              <a:ext cx="1296438" cy="44312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線單箭頭接點 35"/>
            <p:cNvCxnSpPr>
              <a:stCxn id="32" idx="1"/>
              <a:endCxn id="28" idx="2"/>
            </p:cNvCxnSpPr>
            <p:nvPr/>
          </p:nvCxnSpPr>
          <p:spPr>
            <a:xfrm flipH="1" flipV="1">
              <a:off x="2254968" y="3994071"/>
              <a:ext cx="583084" cy="41619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單箭頭接點 36"/>
            <p:cNvCxnSpPr>
              <a:stCxn id="33" idx="0"/>
              <a:endCxn id="29" idx="2"/>
            </p:cNvCxnSpPr>
            <p:nvPr/>
          </p:nvCxnSpPr>
          <p:spPr>
            <a:xfrm flipH="1" flipV="1">
              <a:off x="3278848" y="3991985"/>
              <a:ext cx="2717" cy="37997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線單箭頭接點 39"/>
            <p:cNvCxnSpPr/>
            <p:nvPr/>
          </p:nvCxnSpPr>
          <p:spPr>
            <a:xfrm rot="5400000" flipV="1">
              <a:off x="2703657" y="5073396"/>
              <a:ext cx="0" cy="360000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線單箭頭接點 40"/>
            <p:cNvCxnSpPr/>
            <p:nvPr/>
          </p:nvCxnSpPr>
          <p:spPr>
            <a:xfrm rot="5400000" flipV="1">
              <a:off x="3931043" y="5067173"/>
              <a:ext cx="0" cy="360000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文字方塊 41"/>
            <p:cNvSpPr txBox="1"/>
            <p:nvPr/>
          </p:nvSpPr>
          <p:spPr>
            <a:xfrm>
              <a:off x="1724507" y="4903814"/>
              <a:ext cx="9098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/>
                <a:t>……</a:t>
              </a:r>
              <a:endParaRPr lang="zh-TW" altLang="en-US" sz="2800" dirty="0"/>
            </a:p>
          </p:txBody>
        </p:sp>
        <p:sp>
          <p:nvSpPr>
            <p:cNvPr id="43" name="文字方塊 42"/>
            <p:cNvSpPr txBox="1"/>
            <p:nvPr/>
          </p:nvSpPr>
          <p:spPr>
            <a:xfrm>
              <a:off x="3954549" y="4878988"/>
              <a:ext cx="9098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/>
                <a:t>……</a:t>
              </a:r>
              <a:endParaRPr lang="zh-TW" altLang="en-US" sz="2800" dirty="0"/>
            </a:p>
          </p:txBody>
        </p:sp>
        <p:sp>
          <p:nvSpPr>
            <p:cNvPr id="45" name="文字方塊 44"/>
            <p:cNvSpPr txBox="1"/>
            <p:nvPr/>
          </p:nvSpPr>
          <p:spPr>
            <a:xfrm>
              <a:off x="3052255" y="5994604"/>
              <a:ext cx="4531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x</a:t>
              </a:r>
              <a:r>
                <a:rPr lang="en-US" altLang="zh-TW" sz="2400" baseline="-25000" dirty="0"/>
                <a:t>l</a:t>
              </a:r>
              <a:endParaRPr lang="zh-TW" altLang="en-US" sz="2400" dirty="0"/>
            </a:p>
          </p:txBody>
        </p:sp>
      </p:grpSp>
      <p:sp>
        <p:nvSpPr>
          <p:cNvPr id="52" name="文字方塊 51"/>
          <p:cNvSpPr txBox="1"/>
          <p:nvPr/>
        </p:nvSpPr>
        <p:spPr>
          <a:xfrm>
            <a:off x="6195320" y="4606827"/>
            <a:ext cx="928914" cy="46166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RNN</a:t>
            </a:r>
            <a:endParaRPr lang="zh-TW" altLang="en-US" sz="2400" dirty="0"/>
          </a:p>
        </p:txBody>
      </p:sp>
      <p:sp>
        <p:nvSpPr>
          <p:cNvPr id="53" name="文字方塊 52"/>
          <p:cNvSpPr txBox="1"/>
          <p:nvPr/>
        </p:nvSpPr>
        <p:spPr>
          <a:xfrm>
            <a:off x="6556002" y="5933049"/>
            <a:ext cx="928914" cy="461665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Count</a:t>
            </a:r>
            <a:endParaRPr lang="zh-TW" altLang="en-US" sz="2400" dirty="0"/>
          </a:p>
        </p:txBody>
      </p:sp>
      <p:cxnSp>
        <p:nvCxnSpPr>
          <p:cNvPr id="54" name="直線接點 53"/>
          <p:cNvCxnSpPr/>
          <p:nvPr/>
        </p:nvCxnSpPr>
        <p:spPr>
          <a:xfrm flipV="1">
            <a:off x="7239238" y="5291656"/>
            <a:ext cx="640758" cy="297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  <p:bldP spid="10" grpId="0"/>
      <p:bldP spid="52" grpId="0" animBg="1"/>
      <p:bldP spid="53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群組 23"/>
          <p:cNvGrpSpPr/>
          <p:nvPr/>
        </p:nvGrpSpPr>
        <p:grpSpPr>
          <a:xfrm>
            <a:off x="1165132" y="3010288"/>
            <a:ext cx="3636055" cy="730998"/>
            <a:chOff x="1341758" y="6324300"/>
            <a:chExt cx="3636055" cy="720000"/>
          </a:xfrm>
        </p:grpSpPr>
        <p:sp>
          <p:nvSpPr>
            <p:cNvPr id="25" name="矩形 24"/>
            <p:cNvSpPr/>
            <p:nvPr/>
          </p:nvSpPr>
          <p:spPr>
            <a:xfrm>
              <a:off x="2223170" y="6324300"/>
              <a:ext cx="184151" cy="7200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矩形 25"/>
            <p:cNvSpPr/>
            <p:nvPr/>
          </p:nvSpPr>
          <p:spPr>
            <a:xfrm>
              <a:off x="2646283" y="6324300"/>
              <a:ext cx="184151" cy="7200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7" name="矩形 26"/>
            <p:cNvSpPr/>
            <p:nvPr/>
          </p:nvSpPr>
          <p:spPr>
            <a:xfrm>
              <a:off x="3069396" y="6324300"/>
              <a:ext cx="184151" cy="7200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8" name="矩形 27"/>
            <p:cNvSpPr/>
            <p:nvPr/>
          </p:nvSpPr>
          <p:spPr>
            <a:xfrm>
              <a:off x="3492509" y="6324300"/>
              <a:ext cx="184151" cy="7200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9" name="矩形 28"/>
            <p:cNvSpPr/>
            <p:nvPr/>
          </p:nvSpPr>
          <p:spPr>
            <a:xfrm>
              <a:off x="3915622" y="6324300"/>
              <a:ext cx="184151" cy="720000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0" name="文字方塊 29"/>
            <p:cNvSpPr txBox="1"/>
            <p:nvPr/>
          </p:nvSpPr>
          <p:spPr>
            <a:xfrm>
              <a:off x="1341758" y="6363904"/>
              <a:ext cx="9098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/>
                <a:t>……</a:t>
              </a:r>
              <a:endParaRPr lang="zh-TW" altLang="en-US" sz="2800" dirty="0"/>
            </a:p>
          </p:txBody>
        </p:sp>
        <p:sp>
          <p:nvSpPr>
            <p:cNvPr id="31" name="文字方塊 30"/>
            <p:cNvSpPr txBox="1"/>
            <p:nvPr/>
          </p:nvSpPr>
          <p:spPr>
            <a:xfrm>
              <a:off x="4067956" y="6363904"/>
              <a:ext cx="9098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/>
                <a:t>……</a:t>
              </a:r>
              <a:endParaRPr lang="zh-TW" altLang="en-US" sz="2800" dirty="0"/>
            </a:p>
          </p:txBody>
        </p:sp>
      </p:grp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400" dirty="0"/>
              <a:t>Integrated together</a:t>
            </a:r>
            <a:endParaRPr lang="zh-TW" altLang="en-US" sz="44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800" dirty="0"/>
              <a:t>Semantic Tagging: Bi-directional LSTM + CRF/Structured SVM</a:t>
            </a:r>
            <a:endParaRPr lang="zh-TW" altLang="en-US" sz="2800" dirty="0"/>
          </a:p>
        </p:txBody>
      </p:sp>
      <p:grpSp>
        <p:nvGrpSpPr>
          <p:cNvPr id="6" name="群組 5"/>
          <p:cNvGrpSpPr/>
          <p:nvPr/>
        </p:nvGrpSpPr>
        <p:grpSpPr>
          <a:xfrm>
            <a:off x="2055093" y="5737100"/>
            <a:ext cx="1876603" cy="730998"/>
            <a:chOff x="2223170" y="6324300"/>
            <a:chExt cx="1876603" cy="720000"/>
          </a:xfrm>
        </p:grpSpPr>
        <p:sp>
          <p:nvSpPr>
            <p:cNvPr id="7" name="矩形 6"/>
            <p:cNvSpPr/>
            <p:nvPr/>
          </p:nvSpPr>
          <p:spPr>
            <a:xfrm>
              <a:off x="2223170" y="6324300"/>
              <a:ext cx="184151" cy="720000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2646283" y="6324300"/>
              <a:ext cx="184151" cy="720000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9" name="矩形 8"/>
            <p:cNvSpPr/>
            <p:nvPr/>
          </p:nvSpPr>
          <p:spPr>
            <a:xfrm>
              <a:off x="3069396" y="6324300"/>
              <a:ext cx="184151" cy="720000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0" name="矩形 9"/>
            <p:cNvSpPr/>
            <p:nvPr/>
          </p:nvSpPr>
          <p:spPr>
            <a:xfrm>
              <a:off x="3492509" y="6324300"/>
              <a:ext cx="184151" cy="720000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3915622" y="6324300"/>
              <a:ext cx="184151" cy="720000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sp>
        <p:nvSpPr>
          <p:cNvPr id="14" name="矩形 13"/>
          <p:cNvSpPr/>
          <p:nvPr/>
        </p:nvSpPr>
        <p:spPr>
          <a:xfrm>
            <a:off x="2582800" y="4067608"/>
            <a:ext cx="854268" cy="46579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RNN</a:t>
            </a:r>
            <a:endParaRPr lang="zh-TW" altLang="en-US" sz="2400" dirty="0"/>
          </a:p>
        </p:txBody>
      </p:sp>
      <p:cxnSp>
        <p:nvCxnSpPr>
          <p:cNvPr id="16" name="直線單箭頭接點 15"/>
          <p:cNvCxnSpPr/>
          <p:nvPr/>
        </p:nvCxnSpPr>
        <p:spPr>
          <a:xfrm>
            <a:off x="2071633" y="4303485"/>
            <a:ext cx="540000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/>
          <p:cNvCxnSpPr/>
          <p:nvPr/>
        </p:nvCxnSpPr>
        <p:spPr>
          <a:xfrm>
            <a:off x="3483170" y="4297003"/>
            <a:ext cx="540000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/>
          <p:cNvSpPr txBox="1"/>
          <p:nvPr/>
        </p:nvSpPr>
        <p:spPr>
          <a:xfrm>
            <a:off x="1239249" y="3952255"/>
            <a:ext cx="9098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19" name="文字方塊 18"/>
          <p:cNvSpPr txBox="1"/>
          <p:nvPr/>
        </p:nvSpPr>
        <p:spPr>
          <a:xfrm>
            <a:off x="3856160" y="3899170"/>
            <a:ext cx="9098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34" name="文字方塊 33"/>
          <p:cNvSpPr txBox="1"/>
          <p:nvPr/>
        </p:nvSpPr>
        <p:spPr>
          <a:xfrm>
            <a:off x="1205496" y="5678362"/>
            <a:ext cx="909857" cy="5312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35" name="文字方塊 34"/>
          <p:cNvSpPr txBox="1"/>
          <p:nvPr/>
        </p:nvSpPr>
        <p:spPr>
          <a:xfrm>
            <a:off x="3871435" y="5698306"/>
            <a:ext cx="909857" cy="5312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6" name="矩形 35"/>
              <p:cNvSpPr/>
              <p:nvPr/>
            </p:nvSpPr>
            <p:spPr>
              <a:xfrm>
                <a:off x="6196834" y="3184522"/>
                <a:ext cx="164910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zh-TW" alt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36" name="矩形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6834" y="3184522"/>
                <a:ext cx="1649106" cy="461665"/>
              </a:xfrm>
              <a:prstGeom prst="rect">
                <a:avLst/>
              </a:prstGeom>
              <a:blipFill rotWithShape="1">
                <a:blip r:embed="rId1"/>
                <a:stretch>
                  <a:fillRect l="-31" t="-137" r="31" b="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直線單箭頭接點 37"/>
          <p:cNvCxnSpPr/>
          <p:nvPr/>
        </p:nvCxnSpPr>
        <p:spPr>
          <a:xfrm flipV="1">
            <a:off x="2988996" y="3707608"/>
            <a:ext cx="0" cy="36000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單箭頭接點 38"/>
          <p:cNvCxnSpPr/>
          <p:nvPr/>
        </p:nvCxnSpPr>
        <p:spPr>
          <a:xfrm flipV="1">
            <a:off x="2989052" y="4562606"/>
            <a:ext cx="0" cy="36000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/>
          <p:cNvCxnSpPr/>
          <p:nvPr/>
        </p:nvCxnSpPr>
        <p:spPr>
          <a:xfrm>
            <a:off x="6693584" y="3646418"/>
            <a:ext cx="111719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矩形 31"/>
          <p:cNvSpPr/>
          <p:nvPr/>
        </p:nvSpPr>
        <p:spPr>
          <a:xfrm>
            <a:off x="2582800" y="4937722"/>
            <a:ext cx="854268" cy="46579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RNN</a:t>
            </a:r>
            <a:endParaRPr lang="zh-TW" altLang="en-US" sz="2400" dirty="0"/>
          </a:p>
        </p:txBody>
      </p:sp>
      <p:cxnSp>
        <p:nvCxnSpPr>
          <p:cNvPr id="33" name="直線單箭頭接點 32"/>
          <p:cNvCxnSpPr/>
          <p:nvPr/>
        </p:nvCxnSpPr>
        <p:spPr>
          <a:xfrm>
            <a:off x="2071633" y="5173599"/>
            <a:ext cx="540000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單箭頭接點 36"/>
          <p:cNvCxnSpPr/>
          <p:nvPr/>
        </p:nvCxnSpPr>
        <p:spPr>
          <a:xfrm>
            <a:off x="3483170" y="5167117"/>
            <a:ext cx="540000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字方塊 39"/>
          <p:cNvSpPr txBox="1"/>
          <p:nvPr/>
        </p:nvSpPr>
        <p:spPr>
          <a:xfrm>
            <a:off x="1239249" y="4822369"/>
            <a:ext cx="9098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43" name="文字方塊 42"/>
          <p:cNvSpPr txBox="1"/>
          <p:nvPr/>
        </p:nvSpPr>
        <p:spPr>
          <a:xfrm>
            <a:off x="3856160" y="4769284"/>
            <a:ext cx="9098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cxnSp>
        <p:nvCxnSpPr>
          <p:cNvPr id="45" name="直線單箭頭接點 44"/>
          <p:cNvCxnSpPr/>
          <p:nvPr/>
        </p:nvCxnSpPr>
        <p:spPr>
          <a:xfrm flipV="1">
            <a:off x="3006637" y="5432720"/>
            <a:ext cx="0" cy="36000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6" name="文字方塊 45"/>
              <p:cNvSpPr txBox="1"/>
              <p:nvPr/>
            </p:nvSpPr>
            <p:spPr>
              <a:xfrm>
                <a:off x="5357613" y="5415664"/>
                <a:ext cx="3396699" cy="6117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altLang="zh-TW" sz="28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TW" sz="2800" b="0" i="0" smtClean="0">
                          <a:latin typeface="Cambria Math" panose="02040503050406030204" pitchFamily="18" charset="0"/>
                        </a:rPr>
                        <m:t>arg</m:t>
                      </m:r>
                      <m:func>
                        <m:func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800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zh-TW" alt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𝕐</m:t>
                              </m:r>
                            </m:lim>
                          </m:limLow>
                        </m:fName>
                        <m:e>
                          <m:r>
                            <m:rPr>
                              <m:nor/>
                            </m:rPr>
                            <a:rPr lang="en-US" altLang="zh-TW" sz="280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m:rPr>
                              <m:nor/>
                            </m:rPr>
                            <a:rPr lang="en-US" altLang="zh-TW" sz="28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zh-TW" alt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  <m:r>
                            <m:rPr>
                              <m:nor/>
                            </m:rPr>
                            <a:rPr lang="en-US" altLang="zh-TW" sz="28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nor/>
                            </m:rPr>
                            <a:rPr lang="en-US" altLang="zh-TW" sz="280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m:rPr>
                              <m:nor/>
                            </m:rPr>
                            <a:rPr lang="en-US" altLang="zh-TW" sz="28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nor/>
                            </m:rPr>
                            <a:rPr lang="en-US" altLang="zh-TW" sz="280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m:rPr>
                              <m:nor/>
                            </m:rPr>
                            <a:rPr lang="en-US" altLang="zh-TW" sz="280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zh-TW" altLang="en-US" sz="2800" dirty="0"/>
              </a:p>
            </p:txBody>
          </p:sp>
        </mc:Choice>
        <mc:Fallback>
          <p:sp>
            <p:nvSpPr>
              <p:cNvPr id="46" name="文字方塊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7613" y="5415664"/>
                <a:ext cx="3396699" cy="611771"/>
              </a:xfrm>
              <a:prstGeom prst="rect">
                <a:avLst/>
              </a:prstGeom>
              <a:blipFill rotWithShape="1">
                <a:blip r:embed="rId2"/>
                <a:stretch>
                  <a:fillRect l="-3" t="-63" r="6" b="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字方塊 3"/>
          <p:cNvSpPr txBox="1"/>
          <p:nvPr/>
        </p:nvSpPr>
        <p:spPr>
          <a:xfrm>
            <a:off x="5195205" y="4800061"/>
            <a:ext cx="20743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Testing:</a:t>
            </a:r>
            <a:endParaRPr lang="zh-TW" altLang="en-US" sz="2400" dirty="0"/>
          </a:p>
        </p:txBody>
      </p:sp>
      <p:sp>
        <p:nvSpPr>
          <p:cNvPr id="5" name="矩形 4"/>
          <p:cNvSpPr/>
          <p:nvPr/>
        </p:nvSpPr>
        <p:spPr>
          <a:xfrm>
            <a:off x="1318469" y="2903069"/>
            <a:ext cx="3332751" cy="98090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向右箭號 11"/>
          <p:cNvSpPr/>
          <p:nvPr/>
        </p:nvSpPr>
        <p:spPr>
          <a:xfrm>
            <a:off x="4889727" y="3264181"/>
            <a:ext cx="1212751" cy="3915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46" grpId="0"/>
      <p:bldP spid="4" grpId="0"/>
      <p:bldP spid="5" grpId="0" animBg="1"/>
      <p:bldP spid="12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Is structured learning practical?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Considering GAN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5965498" y="3011121"/>
            <a:ext cx="1517650" cy="128403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 err="1"/>
              <a:t>Discri-minator</a:t>
            </a:r>
            <a:endParaRPr lang="en-US" altLang="zh-TW" sz="2400" dirty="0"/>
          </a:p>
        </p:txBody>
      </p:sp>
      <p:sp>
        <p:nvSpPr>
          <p:cNvPr id="5" name="矩形 4"/>
          <p:cNvSpPr/>
          <p:nvPr/>
        </p:nvSpPr>
        <p:spPr>
          <a:xfrm>
            <a:off x="1767331" y="3011121"/>
            <a:ext cx="1517650" cy="128403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Generator</a:t>
            </a:r>
            <a:endParaRPr lang="en-US" altLang="zh-TW" sz="2400" dirty="0"/>
          </a:p>
        </p:txBody>
      </p:sp>
      <p:sp>
        <p:nvSpPr>
          <p:cNvPr id="6" name="文字方塊 5"/>
          <p:cNvSpPr txBox="1"/>
          <p:nvPr/>
        </p:nvSpPr>
        <p:spPr>
          <a:xfrm>
            <a:off x="4354283" y="3422304"/>
            <a:ext cx="5805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x</a:t>
            </a:r>
            <a:endParaRPr lang="zh-TW" altLang="en-US" sz="2400" dirty="0"/>
          </a:p>
        </p:txBody>
      </p:sp>
      <p:sp>
        <p:nvSpPr>
          <p:cNvPr id="7" name="文字方塊 6"/>
          <p:cNvSpPr txBox="1"/>
          <p:nvPr/>
        </p:nvSpPr>
        <p:spPr>
          <a:xfrm>
            <a:off x="0" y="3066694"/>
            <a:ext cx="14930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Noise</a:t>
            </a:r>
            <a:endParaRPr lang="en-US" altLang="zh-TW" sz="2400" dirty="0"/>
          </a:p>
          <a:p>
            <a:pPr algn="ctr"/>
            <a:r>
              <a:rPr lang="en-US" altLang="zh-TW" sz="2400" dirty="0"/>
              <a:t>From </a:t>
            </a:r>
            <a:endParaRPr lang="en-US" altLang="zh-TW" sz="2400" dirty="0"/>
          </a:p>
          <a:p>
            <a:pPr algn="ctr"/>
            <a:r>
              <a:rPr lang="en-US" altLang="zh-TW" sz="2400" dirty="0"/>
              <a:t>Gaussian</a:t>
            </a:r>
            <a:endParaRPr lang="zh-TW" altLang="en-US" sz="2400" dirty="0"/>
          </a:p>
        </p:txBody>
      </p:sp>
      <p:sp>
        <p:nvSpPr>
          <p:cNvPr id="8" name="文字方塊 7"/>
          <p:cNvSpPr txBox="1"/>
          <p:nvPr/>
        </p:nvSpPr>
        <p:spPr>
          <a:xfrm>
            <a:off x="8221497" y="3392484"/>
            <a:ext cx="7901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1/0</a:t>
            </a:r>
            <a:endParaRPr lang="zh-TW" altLang="en-US" sz="2400" dirty="0"/>
          </a:p>
        </p:txBody>
      </p:sp>
      <p:sp>
        <p:nvSpPr>
          <p:cNvPr id="9" name="文字方塊 8"/>
          <p:cNvSpPr txBox="1"/>
          <p:nvPr/>
        </p:nvSpPr>
        <p:spPr>
          <a:xfrm>
            <a:off x="3809996" y="3783081"/>
            <a:ext cx="1669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Generated</a:t>
            </a:r>
            <a:endParaRPr lang="en-US" altLang="zh-TW" sz="2400" dirty="0"/>
          </a:p>
        </p:txBody>
      </p:sp>
      <p:cxnSp>
        <p:nvCxnSpPr>
          <p:cNvPr id="11" name="直線單箭頭接點 10"/>
          <p:cNvCxnSpPr/>
          <p:nvPr/>
        </p:nvCxnSpPr>
        <p:spPr>
          <a:xfrm>
            <a:off x="1309156" y="3666859"/>
            <a:ext cx="42914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11"/>
          <p:cNvCxnSpPr>
            <a:endCxn id="6" idx="1"/>
          </p:cNvCxnSpPr>
          <p:nvPr/>
        </p:nvCxnSpPr>
        <p:spPr>
          <a:xfrm flipV="1">
            <a:off x="3351886" y="3653137"/>
            <a:ext cx="100239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/>
          <p:cNvCxnSpPr/>
          <p:nvPr/>
        </p:nvCxnSpPr>
        <p:spPr>
          <a:xfrm flipV="1">
            <a:off x="4934854" y="3632554"/>
            <a:ext cx="100239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/>
          <p:cNvCxnSpPr/>
          <p:nvPr/>
        </p:nvCxnSpPr>
        <p:spPr>
          <a:xfrm>
            <a:off x="7540642" y="3632554"/>
            <a:ext cx="68540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/>
          <p:cNvSpPr txBox="1"/>
          <p:nvPr/>
        </p:nvSpPr>
        <p:spPr>
          <a:xfrm>
            <a:off x="3906089" y="2352940"/>
            <a:ext cx="14769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Real x</a:t>
            </a:r>
            <a:endParaRPr lang="zh-TW" altLang="en-US" sz="2400" dirty="0"/>
          </a:p>
        </p:txBody>
      </p:sp>
      <p:cxnSp>
        <p:nvCxnSpPr>
          <p:cNvPr id="16" name="直線單箭頭接點 15"/>
          <p:cNvCxnSpPr/>
          <p:nvPr/>
        </p:nvCxnSpPr>
        <p:spPr>
          <a:xfrm>
            <a:off x="5383044" y="2734448"/>
            <a:ext cx="551398" cy="65096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/>
          <p:cNvSpPr txBox="1"/>
          <p:nvPr/>
        </p:nvSpPr>
        <p:spPr>
          <a:xfrm>
            <a:off x="5965498" y="4880486"/>
            <a:ext cx="1485010" cy="1200329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Evaluation Function </a:t>
            </a:r>
            <a:endParaRPr lang="en-US" altLang="zh-TW" sz="2400" dirty="0"/>
          </a:p>
          <a:p>
            <a:pPr algn="ctr"/>
            <a:r>
              <a:rPr lang="en-US" altLang="zh-TW" sz="2400" dirty="0"/>
              <a:t>F(x)</a:t>
            </a:r>
            <a:endParaRPr lang="zh-TW" altLang="en-US" sz="2400" dirty="0"/>
          </a:p>
        </p:txBody>
      </p:sp>
      <p:sp>
        <p:nvSpPr>
          <p:cNvPr id="19" name="箭號: 向下 18"/>
          <p:cNvSpPr/>
          <p:nvPr/>
        </p:nvSpPr>
        <p:spPr>
          <a:xfrm>
            <a:off x="6452002" y="4288331"/>
            <a:ext cx="544641" cy="583325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文字方塊 19"/>
          <p:cNvSpPr txBox="1"/>
          <p:nvPr/>
        </p:nvSpPr>
        <p:spPr>
          <a:xfrm>
            <a:off x="5436052" y="6129682"/>
            <a:ext cx="25728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Problem 1</a:t>
            </a:r>
            <a:endParaRPr lang="zh-TW" altLang="en-US" sz="2800" dirty="0"/>
          </a:p>
        </p:txBody>
      </p:sp>
      <p:graphicFrame>
        <p:nvGraphicFramePr>
          <p:cNvPr id="21" name="Object 12"/>
          <p:cNvGraphicFramePr>
            <a:graphicFrameLocks noChangeAspect="1"/>
          </p:cNvGraphicFramePr>
          <p:nvPr/>
        </p:nvGraphicFramePr>
        <p:xfrm>
          <a:off x="1299144" y="5307652"/>
          <a:ext cx="2808288" cy="738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82" name="方程式" r:id="rId1" imgW="25603200" imgH="6705600" progId="Equation.3">
                  <p:embed/>
                </p:oleObj>
              </mc:Choice>
              <mc:Fallback>
                <p:oleObj name="方程式" r:id="rId1" imgW="25603200" imgH="6705600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9144" y="5307652"/>
                        <a:ext cx="2808288" cy="73818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文字方塊 22"/>
          <p:cNvSpPr txBox="1"/>
          <p:nvPr/>
        </p:nvSpPr>
        <p:spPr>
          <a:xfrm>
            <a:off x="767270" y="4880486"/>
            <a:ext cx="20001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Inference:</a:t>
            </a:r>
            <a:endParaRPr lang="zh-TW" altLang="en-US" sz="2800" dirty="0"/>
          </a:p>
        </p:txBody>
      </p:sp>
      <p:sp>
        <p:nvSpPr>
          <p:cNvPr id="24" name="文字方塊 23"/>
          <p:cNvSpPr txBox="1"/>
          <p:nvPr/>
        </p:nvSpPr>
        <p:spPr>
          <a:xfrm>
            <a:off x="1187884" y="6153323"/>
            <a:ext cx="25728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Problem 2</a:t>
            </a:r>
            <a:endParaRPr lang="zh-TW" altLang="en-US" sz="2800" dirty="0"/>
          </a:p>
        </p:txBody>
      </p:sp>
      <p:sp>
        <p:nvSpPr>
          <p:cNvPr id="25" name="矩形 24"/>
          <p:cNvSpPr/>
          <p:nvPr/>
        </p:nvSpPr>
        <p:spPr>
          <a:xfrm>
            <a:off x="670409" y="4870360"/>
            <a:ext cx="3607783" cy="1210455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箭號: 向下 21"/>
          <p:cNvSpPr/>
          <p:nvPr/>
        </p:nvSpPr>
        <p:spPr>
          <a:xfrm>
            <a:off x="2201981" y="4297161"/>
            <a:ext cx="544641" cy="583325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文字方塊 25"/>
          <p:cNvSpPr txBox="1"/>
          <p:nvPr/>
        </p:nvSpPr>
        <p:spPr>
          <a:xfrm>
            <a:off x="5479140" y="1587479"/>
            <a:ext cx="3302254" cy="954107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Problem 3: you know how to learn F(x)</a:t>
            </a:r>
            <a:endParaRPr lang="zh-TW" alt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/>
      <p:bldP spid="23" grpId="0"/>
      <p:bldP spid="24" grpId="0"/>
      <p:bldP spid="25" grpId="0" animBg="1"/>
      <p:bldP spid="22" grpId="0" animBg="1"/>
      <p:bldP spid="26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Is structured learning practical?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Conditional GAN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5933969" y="2401355"/>
            <a:ext cx="1517650" cy="128403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 err="1"/>
              <a:t>Discri-minator</a:t>
            </a:r>
            <a:endParaRPr lang="en-US" altLang="zh-TW" sz="2400" dirty="0"/>
          </a:p>
        </p:txBody>
      </p:sp>
      <p:sp>
        <p:nvSpPr>
          <p:cNvPr id="5" name="矩形 4"/>
          <p:cNvSpPr/>
          <p:nvPr/>
        </p:nvSpPr>
        <p:spPr>
          <a:xfrm>
            <a:off x="1735802" y="2401355"/>
            <a:ext cx="1517650" cy="128403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Generator</a:t>
            </a:r>
            <a:endParaRPr lang="en-US" altLang="zh-TW" sz="2400" dirty="0"/>
          </a:p>
        </p:txBody>
      </p:sp>
      <p:sp>
        <p:nvSpPr>
          <p:cNvPr id="6" name="文字方塊 5"/>
          <p:cNvSpPr txBox="1"/>
          <p:nvPr/>
        </p:nvSpPr>
        <p:spPr>
          <a:xfrm>
            <a:off x="4322754" y="2812538"/>
            <a:ext cx="5805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y</a:t>
            </a:r>
            <a:endParaRPr lang="zh-TW" altLang="en-US" sz="2400" dirty="0"/>
          </a:p>
        </p:txBody>
      </p:sp>
      <p:sp>
        <p:nvSpPr>
          <p:cNvPr id="7" name="文字方塊 6"/>
          <p:cNvSpPr txBox="1"/>
          <p:nvPr/>
        </p:nvSpPr>
        <p:spPr>
          <a:xfrm>
            <a:off x="236683" y="2836500"/>
            <a:ext cx="14930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x</a:t>
            </a:r>
            <a:endParaRPr lang="zh-TW" altLang="en-US" sz="2400" dirty="0"/>
          </a:p>
        </p:txBody>
      </p:sp>
      <p:sp>
        <p:nvSpPr>
          <p:cNvPr id="8" name="文字方塊 7"/>
          <p:cNvSpPr txBox="1"/>
          <p:nvPr/>
        </p:nvSpPr>
        <p:spPr>
          <a:xfrm>
            <a:off x="8189968" y="2782718"/>
            <a:ext cx="7901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1/0</a:t>
            </a:r>
            <a:endParaRPr lang="zh-TW" altLang="en-US" sz="2400" dirty="0"/>
          </a:p>
        </p:txBody>
      </p:sp>
      <p:cxnSp>
        <p:nvCxnSpPr>
          <p:cNvPr id="11" name="直線單箭頭接點 10"/>
          <p:cNvCxnSpPr/>
          <p:nvPr/>
        </p:nvCxnSpPr>
        <p:spPr>
          <a:xfrm>
            <a:off x="1277627" y="3057093"/>
            <a:ext cx="42914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11"/>
          <p:cNvCxnSpPr>
            <a:endCxn id="6" idx="1"/>
          </p:cNvCxnSpPr>
          <p:nvPr/>
        </p:nvCxnSpPr>
        <p:spPr>
          <a:xfrm flipV="1">
            <a:off x="3320357" y="3043371"/>
            <a:ext cx="100239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/>
          <p:cNvCxnSpPr/>
          <p:nvPr/>
        </p:nvCxnSpPr>
        <p:spPr>
          <a:xfrm flipV="1">
            <a:off x="4903325" y="3022788"/>
            <a:ext cx="100239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/>
          <p:cNvCxnSpPr/>
          <p:nvPr/>
        </p:nvCxnSpPr>
        <p:spPr>
          <a:xfrm>
            <a:off x="7509113" y="3022788"/>
            <a:ext cx="68540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/>
          <p:cNvSpPr txBox="1"/>
          <p:nvPr/>
        </p:nvSpPr>
        <p:spPr>
          <a:xfrm>
            <a:off x="3927568" y="1693534"/>
            <a:ext cx="14769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Real </a:t>
            </a:r>
            <a:endParaRPr lang="en-US" altLang="zh-TW" sz="2400" dirty="0"/>
          </a:p>
          <a:p>
            <a:pPr algn="ctr"/>
            <a:r>
              <a:rPr lang="en-US" altLang="zh-TW" sz="2400" dirty="0"/>
              <a:t>(</a:t>
            </a:r>
            <a:r>
              <a:rPr lang="en-US" altLang="zh-TW" sz="2400" dirty="0" err="1"/>
              <a:t>x,y</a:t>
            </a:r>
            <a:r>
              <a:rPr lang="en-US" altLang="zh-TW" sz="2400" dirty="0"/>
              <a:t>) pair</a:t>
            </a:r>
            <a:endParaRPr lang="zh-TW" altLang="en-US" sz="2400" dirty="0"/>
          </a:p>
        </p:txBody>
      </p:sp>
      <p:cxnSp>
        <p:nvCxnSpPr>
          <p:cNvPr id="16" name="直線單箭頭接點 15"/>
          <p:cNvCxnSpPr/>
          <p:nvPr/>
        </p:nvCxnSpPr>
        <p:spPr>
          <a:xfrm>
            <a:off x="5351515" y="2124682"/>
            <a:ext cx="551398" cy="65096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字方塊 16"/>
          <p:cNvSpPr txBox="1"/>
          <p:nvPr/>
        </p:nvSpPr>
        <p:spPr>
          <a:xfrm>
            <a:off x="3866538" y="3178308"/>
            <a:ext cx="14930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x</a:t>
            </a:r>
            <a:endParaRPr lang="zh-TW" altLang="en-US" sz="2400" dirty="0"/>
          </a:p>
        </p:txBody>
      </p:sp>
      <p:cxnSp>
        <p:nvCxnSpPr>
          <p:cNvPr id="18" name="直線單箭頭接點 17"/>
          <p:cNvCxnSpPr/>
          <p:nvPr/>
        </p:nvCxnSpPr>
        <p:spPr>
          <a:xfrm>
            <a:off x="983183" y="4053155"/>
            <a:ext cx="3629855" cy="0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/>
          <p:cNvCxnSpPr/>
          <p:nvPr/>
        </p:nvCxnSpPr>
        <p:spPr>
          <a:xfrm flipV="1">
            <a:off x="4613038" y="3639974"/>
            <a:ext cx="0" cy="39136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2"/>
          <p:cNvCxnSpPr/>
          <p:nvPr/>
        </p:nvCxnSpPr>
        <p:spPr>
          <a:xfrm flipV="1">
            <a:off x="983183" y="3380957"/>
            <a:ext cx="0" cy="67219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圖片 2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4361614"/>
            <a:ext cx="9144000" cy="2334189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Sounds crazy? </a:t>
            </a:r>
            <a:br>
              <a:rPr lang="en-US" altLang="zh-TW" dirty="0"/>
            </a:br>
            <a:r>
              <a:rPr lang="en-US" altLang="zh-TW" dirty="0"/>
              <a:t>People do think in this way …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altLang="zh-TW" sz="2400" dirty="0"/>
              <a:t>Connect Energy-based model with GAN:</a:t>
            </a:r>
            <a:endParaRPr lang="en-US" altLang="zh-TW" sz="2400" dirty="0"/>
          </a:p>
          <a:p>
            <a:pPr lvl="1">
              <a:lnSpc>
                <a:spcPct val="100000"/>
              </a:lnSpc>
            </a:pPr>
            <a:r>
              <a:rPr lang="en-US" altLang="zh-TW" dirty="0"/>
              <a:t>A Connection Between Generative Adversarial Networks, Inverse Reinforcement Learning, and Energy-Based Models</a:t>
            </a:r>
            <a:endParaRPr lang="en-US" altLang="zh-TW" dirty="0"/>
          </a:p>
          <a:p>
            <a:pPr lvl="1">
              <a:lnSpc>
                <a:spcPct val="100000"/>
              </a:lnSpc>
            </a:pPr>
            <a:r>
              <a:rPr lang="en-US" altLang="zh-TW" dirty="0"/>
              <a:t>Deep Directed Generative Models with Energy-Based Probability Estimation</a:t>
            </a:r>
            <a:endParaRPr lang="en-US" altLang="zh-TW" dirty="0"/>
          </a:p>
          <a:p>
            <a:pPr lvl="1">
              <a:lnSpc>
                <a:spcPct val="100000"/>
              </a:lnSpc>
            </a:pPr>
            <a:r>
              <a:rPr lang="en-US" altLang="zh-TW" dirty="0"/>
              <a:t>ENERGY-BASED GENERATIVE ADVERSARIAL NETWORKS</a:t>
            </a:r>
            <a:endParaRPr lang="en-US" altLang="zh-TW" dirty="0"/>
          </a:p>
          <a:p>
            <a:pPr>
              <a:lnSpc>
                <a:spcPct val="100000"/>
              </a:lnSpc>
            </a:pPr>
            <a:r>
              <a:rPr lang="en-US" altLang="zh-TW" sz="2400" dirty="0"/>
              <a:t>Deep learning model for inference</a:t>
            </a:r>
            <a:endParaRPr lang="en-US" altLang="zh-TW" sz="2400" dirty="0"/>
          </a:p>
          <a:p>
            <a:pPr lvl="1"/>
            <a:r>
              <a:rPr lang="en-US" altLang="zh-TW" dirty="0"/>
              <a:t>Deep Unfolding: Model-Based Inspiration of Novel Deep Architectures</a:t>
            </a:r>
            <a:endParaRPr lang="en-US" altLang="zh-TW" dirty="0"/>
          </a:p>
          <a:p>
            <a:pPr lvl="1"/>
            <a:r>
              <a:rPr lang="en-US" altLang="zh-TW" dirty="0"/>
              <a:t>Conditional Random Fields as Recurrent Neural Networks</a:t>
            </a:r>
            <a:endParaRPr lang="zh-TW" alt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5323489" y="73800"/>
            <a:ext cx="3647090" cy="954107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Deep and Structured will be the future.</a:t>
            </a:r>
            <a:endParaRPr lang="zh-TW" alt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Machine learning and having it deep and structured (MLDS)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943475"/>
          </a:xfrm>
        </p:spPr>
        <p:txBody>
          <a:bodyPr>
            <a:noAutofit/>
          </a:bodyPr>
          <a:lstStyle/>
          <a:p>
            <a:r>
              <a:rPr lang="zh-TW" altLang="en-US" sz="2400" dirty="0"/>
              <a:t>和 </a:t>
            </a:r>
            <a:r>
              <a:rPr lang="en-US" altLang="zh-TW" sz="2400" dirty="0"/>
              <a:t>ML</a:t>
            </a:r>
            <a:r>
              <a:rPr lang="zh-TW" altLang="en-US" sz="2400" dirty="0"/>
              <a:t> 的不同</a:t>
            </a:r>
            <a:endParaRPr lang="en-US" altLang="zh-TW" sz="2400" dirty="0"/>
          </a:p>
          <a:p>
            <a:pPr lvl="1"/>
            <a:r>
              <a:rPr lang="zh-TW" altLang="zh-TW" dirty="0"/>
              <a:t>在這學期</a:t>
            </a:r>
            <a:r>
              <a:rPr lang="en-US" altLang="zh-TW" dirty="0"/>
              <a:t> ML </a:t>
            </a:r>
            <a:r>
              <a:rPr lang="zh-TW" altLang="zh-TW" dirty="0"/>
              <a:t>中有提過的內容</a:t>
            </a:r>
            <a:r>
              <a:rPr lang="en-US" altLang="zh-TW" dirty="0"/>
              <a:t> (DNN, CNN …)</a:t>
            </a:r>
            <a:r>
              <a:rPr lang="zh-TW" altLang="en-US" dirty="0"/>
              <a:t>，</a:t>
            </a:r>
            <a:r>
              <a:rPr lang="zh-TW" altLang="zh-TW" dirty="0"/>
              <a:t>在</a:t>
            </a:r>
            <a:r>
              <a:rPr lang="en-US" altLang="zh-TW" dirty="0"/>
              <a:t> MLDS </a:t>
            </a:r>
            <a:r>
              <a:rPr lang="zh-TW" altLang="zh-TW" dirty="0"/>
              <a:t>中不再重複，只做必要的復習</a:t>
            </a:r>
            <a:endParaRPr lang="en-US" altLang="zh-TW" dirty="0"/>
          </a:p>
          <a:p>
            <a:r>
              <a:rPr lang="zh-TW" altLang="en-US" sz="2400" dirty="0"/>
              <a:t>教科書：</a:t>
            </a:r>
            <a:r>
              <a:rPr lang="en-US" altLang="zh-TW" sz="2400" dirty="0"/>
              <a:t> “Deep Learning” (</a:t>
            </a:r>
            <a:r>
              <a:rPr lang="en-US" altLang="zh-TW" sz="2400" dirty="0">
                <a:hlinkClick r:id="rId1"/>
              </a:rPr>
              <a:t>http://www.deeplearningbook.org/</a:t>
            </a:r>
            <a:r>
              <a:rPr lang="en-US" altLang="zh-TW" sz="2400" dirty="0"/>
              <a:t>)</a:t>
            </a:r>
            <a:endParaRPr lang="en-US" altLang="zh-TW" sz="2400" dirty="0"/>
          </a:p>
          <a:p>
            <a:pPr lvl="1"/>
            <a:r>
              <a:rPr lang="en-US" altLang="zh-TW" dirty="0"/>
              <a:t>Part II </a:t>
            </a:r>
            <a:r>
              <a:rPr lang="zh-TW" altLang="zh-TW" dirty="0"/>
              <a:t>是講</a:t>
            </a:r>
            <a:r>
              <a:rPr lang="en-US" altLang="zh-TW" dirty="0"/>
              <a:t> deep learning </a:t>
            </a:r>
            <a:r>
              <a:rPr lang="zh-TW" altLang="zh-TW" dirty="0"/>
              <a:t>、</a:t>
            </a:r>
            <a:r>
              <a:rPr lang="en-US" altLang="zh-TW" dirty="0"/>
              <a:t>Part III </a:t>
            </a:r>
            <a:r>
              <a:rPr lang="zh-TW" altLang="zh-TW" dirty="0"/>
              <a:t>就是講</a:t>
            </a:r>
            <a:r>
              <a:rPr lang="en-US" altLang="zh-TW" dirty="0"/>
              <a:t> structured learning</a:t>
            </a:r>
            <a:endParaRPr lang="en-US" altLang="zh-TW" dirty="0"/>
          </a:p>
          <a:p>
            <a:pPr lvl="1"/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915" y="4738935"/>
            <a:ext cx="4937711" cy="1755176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2553" y="4694524"/>
            <a:ext cx="4597531" cy="179958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Machine learning and having it deep and structured (MLDS)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943475"/>
          </a:xfrm>
        </p:spPr>
        <p:txBody>
          <a:bodyPr>
            <a:noAutofit/>
          </a:bodyPr>
          <a:lstStyle/>
          <a:p>
            <a:r>
              <a:rPr lang="zh-TW" altLang="en-US" sz="2400" dirty="0"/>
              <a:t>所有作業都 </a:t>
            </a:r>
            <a:r>
              <a:rPr lang="en-US" altLang="zh-TW" sz="2400" dirty="0"/>
              <a:t>2 ~ 4</a:t>
            </a:r>
            <a:r>
              <a:rPr lang="zh-TW" altLang="en-US" sz="2400" dirty="0"/>
              <a:t> 人一組，可以先組好隊後一起來修</a:t>
            </a:r>
            <a:endParaRPr lang="en-US" altLang="zh-TW" sz="2400" dirty="0"/>
          </a:p>
          <a:p>
            <a:r>
              <a:rPr lang="en-US" altLang="zh-TW" sz="2400" dirty="0"/>
              <a:t>MLDS </a:t>
            </a:r>
            <a:r>
              <a:rPr lang="zh-TW" altLang="zh-TW" sz="2400" dirty="0"/>
              <a:t>的作業和</a:t>
            </a:r>
            <a:r>
              <a:rPr lang="zh-TW" altLang="en-US" sz="2400" dirty="0"/>
              <a:t>之前不同</a:t>
            </a:r>
            <a:endParaRPr lang="en-US" altLang="zh-TW" sz="2400" dirty="0"/>
          </a:p>
          <a:p>
            <a:pPr lvl="1"/>
            <a:r>
              <a:rPr lang="en-US" altLang="zh-TW" dirty="0"/>
              <a:t>RNN (</a:t>
            </a:r>
            <a:r>
              <a:rPr lang="zh-TW" altLang="zh-TW" dirty="0"/>
              <a:t>把之前</a:t>
            </a:r>
            <a:r>
              <a:rPr lang="en-US" altLang="zh-TW" dirty="0"/>
              <a:t> MLDS </a:t>
            </a:r>
            <a:r>
              <a:rPr lang="zh-TW" altLang="zh-TW" dirty="0"/>
              <a:t>的三個作業合為一個</a:t>
            </a:r>
            <a:r>
              <a:rPr lang="en-US" altLang="zh-TW" dirty="0"/>
              <a:t>)</a:t>
            </a:r>
            <a:r>
              <a:rPr lang="zh-TW" altLang="en-US" dirty="0"/>
              <a:t>、</a:t>
            </a:r>
            <a:r>
              <a:rPr lang="en-US" altLang="zh-TW" dirty="0"/>
              <a:t>Attention-based model </a:t>
            </a:r>
            <a:r>
              <a:rPr lang="zh-TW" altLang="en-US" dirty="0"/>
              <a:t>、</a:t>
            </a:r>
            <a:r>
              <a:rPr lang="en-US" altLang="zh-TW" dirty="0"/>
              <a:t>Deep Reinforcement Learning </a:t>
            </a:r>
            <a:r>
              <a:rPr lang="zh-TW" altLang="en-US" dirty="0"/>
              <a:t>、</a:t>
            </a:r>
            <a:r>
              <a:rPr lang="en-US" altLang="zh-TW" dirty="0"/>
              <a:t>Deep Generative Model </a:t>
            </a:r>
            <a:r>
              <a:rPr lang="zh-TW" altLang="en-US" dirty="0"/>
              <a:t>、</a:t>
            </a:r>
            <a:r>
              <a:rPr lang="en-US" altLang="zh-TW" dirty="0"/>
              <a:t>Sequence-to-sequence learning </a:t>
            </a:r>
            <a:endParaRPr lang="en-US" altLang="zh-TW" dirty="0"/>
          </a:p>
          <a:p>
            <a:r>
              <a:rPr lang="en-US" altLang="zh-TW" sz="2400" dirty="0"/>
              <a:t>MLDS </a:t>
            </a:r>
            <a:r>
              <a:rPr lang="zh-TW" altLang="zh-TW" sz="2400" dirty="0"/>
              <a:t>初選不開放加簽</a:t>
            </a:r>
            <a:r>
              <a:rPr lang="zh-TW" altLang="en-US" sz="2400" dirty="0"/>
              <a:t>，以組為單位加簽</a:t>
            </a:r>
            <a:r>
              <a:rPr lang="zh-TW" altLang="zh-TW" sz="2400" dirty="0"/>
              <a:t>，作業</a:t>
            </a:r>
            <a:r>
              <a:rPr lang="en-US" altLang="zh-TW" sz="2400" dirty="0"/>
              <a:t>0</a:t>
            </a:r>
            <a:r>
              <a:rPr lang="zh-TW" altLang="zh-TW" sz="2400" dirty="0"/>
              <a:t>的內容是做一個</a:t>
            </a:r>
            <a:r>
              <a:rPr lang="en-US" altLang="zh-TW" sz="2400" dirty="0"/>
              <a:t> DNN </a:t>
            </a:r>
            <a:r>
              <a:rPr lang="zh-TW" altLang="zh-TW" sz="2400" dirty="0"/>
              <a:t>（可用現成套件）</a:t>
            </a:r>
            <a:endParaRPr lang="en-US" altLang="zh-TW" sz="2400" dirty="0"/>
          </a:p>
          <a:p>
            <a:pPr lvl="1"/>
            <a:endParaRPr lang="zh-TW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099945" y="1022986"/>
            <a:ext cx="7886700" cy="1325563"/>
          </a:xfrm>
        </p:spPr>
        <p:txBody>
          <a:bodyPr/>
          <a:lstStyle/>
          <a:p>
            <a:r>
              <a:rPr lang="en-US" altLang="zh-TW" dirty="0"/>
              <a:t>Example</a:t>
            </a:r>
            <a:endParaRPr lang="zh-TW" altLang="en-US" dirty="0"/>
          </a:p>
        </p:txBody>
      </p:sp>
      <p:cxnSp>
        <p:nvCxnSpPr>
          <p:cNvPr id="4" name="直線單箭頭接點 3"/>
          <p:cNvCxnSpPr/>
          <p:nvPr/>
        </p:nvCxnSpPr>
        <p:spPr>
          <a:xfrm rot="16200000">
            <a:off x="7105362" y="2370912"/>
            <a:ext cx="65565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線單箭頭接點 4"/>
          <p:cNvCxnSpPr/>
          <p:nvPr/>
        </p:nvCxnSpPr>
        <p:spPr>
          <a:xfrm rot="16200000">
            <a:off x="5458376" y="2338561"/>
            <a:ext cx="64900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群組 5"/>
          <p:cNvGrpSpPr/>
          <p:nvPr/>
        </p:nvGrpSpPr>
        <p:grpSpPr>
          <a:xfrm>
            <a:off x="5593299" y="5593146"/>
            <a:ext cx="342900" cy="461962"/>
            <a:chOff x="1882729" y="2137119"/>
            <a:chExt cx="342900" cy="461962"/>
          </a:xfrm>
        </p:grpSpPr>
        <p:sp>
          <p:nvSpPr>
            <p:cNvPr id="7" name="矩形 6"/>
            <p:cNvSpPr/>
            <p:nvPr/>
          </p:nvSpPr>
          <p:spPr>
            <a:xfrm>
              <a:off x="1882729" y="2232369"/>
              <a:ext cx="342900" cy="3429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aphicFrame>
          <p:nvGraphicFramePr>
            <p:cNvPr id="8" name="Object 12"/>
            <p:cNvGraphicFramePr>
              <a:graphicFrameLocks noChangeAspect="1"/>
            </p:cNvGraphicFramePr>
            <p:nvPr/>
          </p:nvGraphicFramePr>
          <p:xfrm>
            <a:off x="1895428" y="2137119"/>
            <a:ext cx="325438" cy="4619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452" name="方程式" r:id="rId1" imgW="3657600" imgH="5181600" progId="Equation.3">
                    <p:embed/>
                  </p:oleObj>
                </mc:Choice>
                <mc:Fallback>
                  <p:oleObj name="方程式" r:id="rId1" imgW="3657600" imgH="5181600" progId="Equation.3">
                    <p:embed/>
                    <p:pic>
                      <p:nvPicPr>
                        <p:cNvPr id="0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95428" y="2137119"/>
                          <a:ext cx="325438" cy="46196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9" name="群組 8"/>
          <p:cNvGrpSpPr/>
          <p:nvPr/>
        </p:nvGrpSpPr>
        <p:grpSpPr>
          <a:xfrm>
            <a:off x="7200563" y="5624271"/>
            <a:ext cx="376238" cy="461963"/>
            <a:chOff x="1876911" y="2719848"/>
            <a:chExt cx="376238" cy="461963"/>
          </a:xfrm>
        </p:grpSpPr>
        <p:sp>
          <p:nvSpPr>
            <p:cNvPr id="10" name="矩形 9"/>
            <p:cNvSpPr/>
            <p:nvPr/>
          </p:nvSpPr>
          <p:spPr>
            <a:xfrm>
              <a:off x="1876911" y="2802698"/>
              <a:ext cx="342900" cy="3429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aphicFrame>
          <p:nvGraphicFramePr>
            <p:cNvPr id="11" name="Object 12"/>
            <p:cNvGraphicFramePr>
              <a:graphicFrameLocks noChangeAspect="1"/>
            </p:cNvGraphicFramePr>
            <p:nvPr/>
          </p:nvGraphicFramePr>
          <p:xfrm>
            <a:off x="1900724" y="2719848"/>
            <a:ext cx="352425" cy="4619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453" name="方程式" r:id="rId3" imgW="3962400" imgH="5181600" progId="Equation.3">
                    <p:embed/>
                  </p:oleObj>
                </mc:Choice>
                <mc:Fallback>
                  <p:oleObj name="方程式" r:id="rId3" imgW="3962400" imgH="5181600" progId="Equation.3">
                    <p:embed/>
                    <p:pic>
                      <p:nvPicPr>
                        <p:cNvPr id="0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00724" y="2719848"/>
                          <a:ext cx="352425" cy="46196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2" name="橢圓 11"/>
          <p:cNvSpPr/>
          <p:nvPr/>
        </p:nvSpPr>
        <p:spPr>
          <a:xfrm rot="16200000">
            <a:off x="5529475" y="4016482"/>
            <a:ext cx="574158" cy="57415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橢圓 12"/>
          <p:cNvSpPr/>
          <p:nvPr/>
        </p:nvSpPr>
        <p:spPr>
          <a:xfrm rot="16200000">
            <a:off x="7077170" y="4056793"/>
            <a:ext cx="574158" cy="57415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橢圓 13"/>
          <p:cNvSpPr/>
          <p:nvPr/>
        </p:nvSpPr>
        <p:spPr>
          <a:xfrm rot="16200000">
            <a:off x="5495801" y="2338561"/>
            <a:ext cx="574158" cy="57415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橢圓 14"/>
          <p:cNvSpPr/>
          <p:nvPr/>
        </p:nvSpPr>
        <p:spPr>
          <a:xfrm rot="16200000">
            <a:off x="7068477" y="2348667"/>
            <a:ext cx="574158" cy="57415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8" name="群組 17"/>
          <p:cNvGrpSpPr/>
          <p:nvPr/>
        </p:nvGrpSpPr>
        <p:grpSpPr>
          <a:xfrm rot="16200000">
            <a:off x="6070547" y="4322261"/>
            <a:ext cx="1037222" cy="1638300"/>
            <a:chOff x="1013669" y="3459098"/>
            <a:chExt cx="1588876" cy="1638300"/>
          </a:xfrm>
        </p:grpSpPr>
        <p:cxnSp>
          <p:nvCxnSpPr>
            <p:cNvPr id="19" name="直線單箭頭接點 18"/>
            <p:cNvCxnSpPr/>
            <p:nvPr/>
          </p:nvCxnSpPr>
          <p:spPr>
            <a:xfrm flipV="1">
              <a:off x="1013669" y="3507292"/>
              <a:ext cx="1574937" cy="15851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" name="群組 19"/>
            <p:cNvGrpSpPr/>
            <p:nvPr/>
          </p:nvGrpSpPr>
          <p:grpSpPr>
            <a:xfrm>
              <a:off x="1025705" y="3459098"/>
              <a:ext cx="1576840" cy="1638300"/>
              <a:chOff x="1025705" y="3459098"/>
              <a:chExt cx="1576840" cy="1638300"/>
            </a:xfrm>
          </p:grpSpPr>
          <p:cxnSp>
            <p:nvCxnSpPr>
              <p:cNvPr id="21" name="直線單箭頭接點 20"/>
              <p:cNvCxnSpPr/>
              <p:nvPr/>
            </p:nvCxnSpPr>
            <p:spPr>
              <a:xfrm>
                <a:off x="1048081" y="3459098"/>
                <a:ext cx="1548874" cy="16089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線單箭頭接點 21"/>
              <p:cNvCxnSpPr/>
              <p:nvPr/>
            </p:nvCxnSpPr>
            <p:spPr>
              <a:xfrm flipV="1">
                <a:off x="1025705" y="50973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線單箭頭接點 22"/>
              <p:cNvCxnSpPr/>
              <p:nvPr/>
            </p:nvCxnSpPr>
            <p:spPr>
              <a:xfrm flipV="1">
                <a:off x="1025705" y="34590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aphicFrame>
        <p:nvGraphicFramePr>
          <p:cNvPr id="36" name="Object 12"/>
          <p:cNvGraphicFramePr>
            <a:graphicFrameLocks noChangeAspect="1"/>
          </p:cNvGraphicFramePr>
          <p:nvPr/>
        </p:nvGraphicFramePr>
        <p:xfrm>
          <a:off x="7243483" y="1471358"/>
          <a:ext cx="379412" cy="46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4" name="方程式" r:id="rId5" imgW="4267200" imgH="5181600" progId="Equation.3">
                  <p:embed/>
                </p:oleObj>
              </mc:Choice>
              <mc:Fallback>
                <p:oleObj name="方程式" r:id="rId5" imgW="4267200" imgH="5181600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43483" y="1471358"/>
                        <a:ext cx="379412" cy="4619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Object 12"/>
          <p:cNvGraphicFramePr>
            <a:graphicFrameLocks noChangeAspect="1"/>
          </p:cNvGraphicFramePr>
          <p:nvPr/>
        </p:nvGraphicFramePr>
        <p:xfrm>
          <a:off x="5660021" y="1474774"/>
          <a:ext cx="352425" cy="46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5" name="方程式" r:id="rId7" imgW="3962400" imgH="5181600" progId="Equation.3">
                  <p:embed/>
                </p:oleObj>
              </mc:Choice>
              <mc:Fallback>
                <p:oleObj name="方程式" r:id="rId7" imgW="3962400" imgH="5181600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60021" y="1474774"/>
                        <a:ext cx="352425" cy="4619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5" name="群組 54"/>
          <p:cNvGrpSpPr/>
          <p:nvPr/>
        </p:nvGrpSpPr>
        <p:grpSpPr>
          <a:xfrm>
            <a:off x="2100363" y="4001430"/>
            <a:ext cx="342900" cy="461962"/>
            <a:chOff x="1882729" y="2137119"/>
            <a:chExt cx="342900" cy="461962"/>
          </a:xfrm>
        </p:grpSpPr>
        <p:sp>
          <p:nvSpPr>
            <p:cNvPr id="56" name="矩形 55"/>
            <p:cNvSpPr/>
            <p:nvPr/>
          </p:nvSpPr>
          <p:spPr>
            <a:xfrm>
              <a:off x="1882729" y="2232369"/>
              <a:ext cx="342900" cy="3429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aphicFrame>
          <p:nvGraphicFramePr>
            <p:cNvPr id="57" name="Object 12"/>
            <p:cNvGraphicFramePr>
              <a:graphicFrameLocks noChangeAspect="1"/>
            </p:cNvGraphicFramePr>
            <p:nvPr/>
          </p:nvGraphicFramePr>
          <p:xfrm>
            <a:off x="1895428" y="2137119"/>
            <a:ext cx="325438" cy="4619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456" name="方程式" r:id="rId9" imgW="3657600" imgH="5181600" progId="Equation.3">
                    <p:embed/>
                  </p:oleObj>
                </mc:Choice>
                <mc:Fallback>
                  <p:oleObj name="方程式" r:id="rId9" imgW="3657600" imgH="5181600" progId="Equation.3">
                    <p:embed/>
                    <p:pic>
                      <p:nvPicPr>
                        <p:cNvPr id="0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95428" y="2137119"/>
                          <a:ext cx="325438" cy="46196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58" name="群組 57"/>
          <p:cNvGrpSpPr/>
          <p:nvPr/>
        </p:nvGrpSpPr>
        <p:grpSpPr>
          <a:xfrm>
            <a:off x="3707627" y="4003465"/>
            <a:ext cx="391033" cy="461963"/>
            <a:chOff x="1876911" y="2719786"/>
            <a:chExt cx="391033" cy="461963"/>
          </a:xfrm>
        </p:grpSpPr>
        <p:sp>
          <p:nvSpPr>
            <p:cNvPr id="59" name="矩形 58"/>
            <p:cNvSpPr/>
            <p:nvPr/>
          </p:nvSpPr>
          <p:spPr>
            <a:xfrm>
              <a:off x="1876911" y="2802698"/>
              <a:ext cx="342900" cy="3429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aphicFrame>
          <p:nvGraphicFramePr>
            <p:cNvPr id="60" name="Object 12"/>
            <p:cNvGraphicFramePr>
              <a:graphicFrameLocks noChangeAspect="1"/>
            </p:cNvGraphicFramePr>
            <p:nvPr/>
          </p:nvGraphicFramePr>
          <p:xfrm>
            <a:off x="1888532" y="2719786"/>
            <a:ext cx="379412" cy="4619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457" name="方程式" r:id="rId11" imgW="4267200" imgH="5181600" progId="Equation.3">
                    <p:embed/>
                  </p:oleObj>
                </mc:Choice>
                <mc:Fallback>
                  <p:oleObj name="方程式" r:id="rId11" imgW="4267200" imgH="5181600" progId="Equation.3">
                    <p:embed/>
                    <p:pic>
                      <p:nvPicPr>
                        <p:cNvPr id="0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88532" y="2719786"/>
                          <a:ext cx="379412" cy="46196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64" name="群組 63"/>
          <p:cNvGrpSpPr/>
          <p:nvPr/>
        </p:nvGrpSpPr>
        <p:grpSpPr>
          <a:xfrm rot="16200000">
            <a:off x="6070547" y="2659736"/>
            <a:ext cx="1037222" cy="1638300"/>
            <a:chOff x="1013669" y="3459098"/>
            <a:chExt cx="1588876" cy="1638300"/>
          </a:xfrm>
        </p:grpSpPr>
        <p:cxnSp>
          <p:nvCxnSpPr>
            <p:cNvPr id="65" name="直線單箭頭接點 64"/>
            <p:cNvCxnSpPr/>
            <p:nvPr/>
          </p:nvCxnSpPr>
          <p:spPr>
            <a:xfrm flipV="1">
              <a:off x="1013669" y="3507292"/>
              <a:ext cx="1574937" cy="15851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6" name="群組 65"/>
            <p:cNvGrpSpPr/>
            <p:nvPr/>
          </p:nvGrpSpPr>
          <p:grpSpPr>
            <a:xfrm>
              <a:off x="1025705" y="3459098"/>
              <a:ext cx="1576840" cy="1638300"/>
              <a:chOff x="1025705" y="3459098"/>
              <a:chExt cx="1576840" cy="1638300"/>
            </a:xfrm>
          </p:grpSpPr>
          <p:cxnSp>
            <p:nvCxnSpPr>
              <p:cNvPr id="67" name="直線單箭頭接點 66"/>
              <p:cNvCxnSpPr/>
              <p:nvPr/>
            </p:nvCxnSpPr>
            <p:spPr>
              <a:xfrm>
                <a:off x="1048081" y="3459098"/>
                <a:ext cx="1548874" cy="16089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直線單箭頭接點 67"/>
              <p:cNvCxnSpPr/>
              <p:nvPr/>
            </p:nvCxnSpPr>
            <p:spPr>
              <a:xfrm flipV="1">
                <a:off x="1025705" y="50973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直線單箭頭接點 68"/>
              <p:cNvCxnSpPr/>
              <p:nvPr/>
            </p:nvCxnSpPr>
            <p:spPr>
              <a:xfrm flipV="1">
                <a:off x="1025705" y="34590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0" name="手繪多邊形 69"/>
          <p:cNvSpPr/>
          <p:nvPr/>
        </p:nvSpPr>
        <p:spPr>
          <a:xfrm>
            <a:off x="3892550" y="4445000"/>
            <a:ext cx="1828800" cy="319831"/>
          </a:xfrm>
          <a:custGeom>
            <a:avLst/>
            <a:gdLst>
              <a:gd name="connsiteX0" fmla="*/ 0 w 1828800"/>
              <a:gd name="connsiteY0" fmla="*/ 0 h 319831"/>
              <a:gd name="connsiteX1" fmla="*/ 1016000 w 1828800"/>
              <a:gd name="connsiteY1" fmla="*/ 317500 h 319831"/>
              <a:gd name="connsiteX2" fmla="*/ 1828800 w 1828800"/>
              <a:gd name="connsiteY2" fmla="*/ 152400 h 319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28800" h="319831">
                <a:moveTo>
                  <a:pt x="0" y="0"/>
                </a:moveTo>
                <a:cubicBezTo>
                  <a:pt x="355600" y="146050"/>
                  <a:pt x="711200" y="292100"/>
                  <a:pt x="1016000" y="317500"/>
                </a:cubicBezTo>
                <a:cubicBezTo>
                  <a:pt x="1320800" y="342900"/>
                  <a:pt x="1828800" y="152400"/>
                  <a:pt x="1828800" y="152400"/>
                </a:cubicBezTo>
              </a:path>
            </a:pathLst>
          </a:cu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1" name="手繪多邊形 70"/>
          <p:cNvSpPr/>
          <p:nvPr/>
        </p:nvSpPr>
        <p:spPr>
          <a:xfrm>
            <a:off x="3879850" y="4457700"/>
            <a:ext cx="3416300" cy="624441"/>
          </a:xfrm>
          <a:custGeom>
            <a:avLst/>
            <a:gdLst>
              <a:gd name="connsiteX0" fmla="*/ 0 w 3416300"/>
              <a:gd name="connsiteY0" fmla="*/ 0 h 624441"/>
              <a:gd name="connsiteX1" fmla="*/ 1854200 w 3416300"/>
              <a:gd name="connsiteY1" fmla="*/ 622300 h 624441"/>
              <a:gd name="connsiteX2" fmla="*/ 3416300 w 3416300"/>
              <a:gd name="connsiteY2" fmla="*/ 165100 h 624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16300" h="624441">
                <a:moveTo>
                  <a:pt x="0" y="0"/>
                </a:moveTo>
                <a:cubicBezTo>
                  <a:pt x="642408" y="297391"/>
                  <a:pt x="1284817" y="594783"/>
                  <a:pt x="1854200" y="622300"/>
                </a:cubicBezTo>
                <a:cubicBezTo>
                  <a:pt x="2423583" y="649817"/>
                  <a:pt x="2919941" y="407458"/>
                  <a:pt x="3416300" y="165100"/>
                </a:cubicBezTo>
              </a:path>
            </a:pathLst>
          </a:cu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2" name="手繪多邊形 71"/>
          <p:cNvSpPr/>
          <p:nvPr/>
        </p:nvSpPr>
        <p:spPr>
          <a:xfrm>
            <a:off x="2266950" y="4445000"/>
            <a:ext cx="3479800" cy="511221"/>
          </a:xfrm>
          <a:custGeom>
            <a:avLst/>
            <a:gdLst>
              <a:gd name="connsiteX0" fmla="*/ 0 w 3479800"/>
              <a:gd name="connsiteY0" fmla="*/ 0 h 511221"/>
              <a:gd name="connsiteX1" fmla="*/ 1600200 w 3479800"/>
              <a:gd name="connsiteY1" fmla="*/ 508000 h 511221"/>
              <a:gd name="connsiteX2" fmla="*/ 3479800 w 3479800"/>
              <a:gd name="connsiteY2" fmla="*/ 177800 h 511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79800" h="511221">
                <a:moveTo>
                  <a:pt x="0" y="0"/>
                </a:moveTo>
                <a:cubicBezTo>
                  <a:pt x="510116" y="239183"/>
                  <a:pt x="1020233" y="478367"/>
                  <a:pt x="1600200" y="508000"/>
                </a:cubicBezTo>
                <a:cubicBezTo>
                  <a:pt x="2180167" y="537633"/>
                  <a:pt x="2829983" y="357716"/>
                  <a:pt x="3479800" y="177800"/>
                </a:cubicBezTo>
              </a:path>
            </a:pathLst>
          </a:custGeom>
          <a:noFill/>
          <a:ln w="28575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3" name="手繪多邊形 72"/>
          <p:cNvSpPr/>
          <p:nvPr/>
        </p:nvSpPr>
        <p:spPr>
          <a:xfrm>
            <a:off x="2279650" y="4445000"/>
            <a:ext cx="5143500" cy="1004985"/>
          </a:xfrm>
          <a:custGeom>
            <a:avLst/>
            <a:gdLst>
              <a:gd name="connsiteX0" fmla="*/ 0 w 5143500"/>
              <a:gd name="connsiteY0" fmla="*/ 0 h 1004985"/>
              <a:gd name="connsiteX1" fmla="*/ 2438400 w 5143500"/>
              <a:gd name="connsiteY1" fmla="*/ 1003300 h 1004985"/>
              <a:gd name="connsiteX2" fmla="*/ 5143500 w 5143500"/>
              <a:gd name="connsiteY2" fmla="*/ 190500 h 1004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143500" h="1004985">
                <a:moveTo>
                  <a:pt x="0" y="0"/>
                </a:moveTo>
                <a:cubicBezTo>
                  <a:pt x="790575" y="485775"/>
                  <a:pt x="1581150" y="971550"/>
                  <a:pt x="2438400" y="1003300"/>
                </a:cubicBezTo>
                <a:cubicBezTo>
                  <a:pt x="3295650" y="1035050"/>
                  <a:pt x="4219575" y="612775"/>
                  <a:pt x="5143500" y="190500"/>
                </a:cubicBezTo>
              </a:path>
            </a:pathLst>
          </a:custGeom>
          <a:noFill/>
          <a:ln w="28575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手繪多邊形 2"/>
          <p:cNvSpPr/>
          <p:nvPr/>
        </p:nvSpPr>
        <p:spPr>
          <a:xfrm>
            <a:off x="2305318" y="3347672"/>
            <a:ext cx="3425781" cy="734931"/>
          </a:xfrm>
          <a:custGeom>
            <a:avLst/>
            <a:gdLst>
              <a:gd name="connsiteX0" fmla="*/ 3425781 w 3425781"/>
              <a:gd name="connsiteY0" fmla="*/ 619021 h 734931"/>
              <a:gd name="connsiteX1" fmla="*/ 1854558 w 3425781"/>
              <a:gd name="connsiteY1" fmla="*/ 835 h 734931"/>
              <a:gd name="connsiteX2" fmla="*/ 0 w 3425781"/>
              <a:gd name="connsiteY2" fmla="*/ 734931 h 734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25781" h="734931">
                <a:moveTo>
                  <a:pt x="3425781" y="619021"/>
                </a:moveTo>
                <a:cubicBezTo>
                  <a:pt x="2925651" y="300269"/>
                  <a:pt x="2425521" y="-18483"/>
                  <a:pt x="1854558" y="835"/>
                </a:cubicBezTo>
                <a:cubicBezTo>
                  <a:pt x="1283594" y="20153"/>
                  <a:pt x="641797" y="377542"/>
                  <a:pt x="0" y="734931"/>
                </a:cubicBezTo>
              </a:path>
            </a:pathLst>
          </a:custGeom>
          <a:noFill/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文字方塊 15"/>
          <p:cNvSpPr txBox="1"/>
          <p:nvPr/>
        </p:nvSpPr>
        <p:spPr>
          <a:xfrm>
            <a:off x="2627316" y="3169401"/>
            <a:ext cx="9674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store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580698" y="5502792"/>
            <a:ext cx="40515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All the weights are “1”, no bias</a:t>
            </a:r>
            <a:endParaRPr lang="zh-TW" altLang="en-US" sz="2400" dirty="0"/>
          </a:p>
        </p:txBody>
      </p:sp>
      <p:sp>
        <p:nvSpPr>
          <p:cNvPr id="49" name="文字方塊 48"/>
          <p:cNvSpPr txBox="1"/>
          <p:nvPr/>
        </p:nvSpPr>
        <p:spPr>
          <a:xfrm>
            <a:off x="580698" y="6031296"/>
            <a:ext cx="46139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All activation functions are linear</a:t>
            </a:r>
            <a:endParaRPr lang="zh-TW" altLang="en-US" sz="2400" dirty="0"/>
          </a:p>
        </p:txBody>
      </p:sp>
      <p:cxnSp>
        <p:nvCxnSpPr>
          <p:cNvPr id="25" name="直線接點 24"/>
          <p:cNvCxnSpPr/>
          <p:nvPr/>
        </p:nvCxnSpPr>
        <p:spPr>
          <a:xfrm flipH="1">
            <a:off x="5639888" y="2496257"/>
            <a:ext cx="291548" cy="3245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接點 51"/>
          <p:cNvCxnSpPr/>
          <p:nvPr/>
        </p:nvCxnSpPr>
        <p:spPr>
          <a:xfrm flipH="1">
            <a:off x="7223545" y="2475341"/>
            <a:ext cx="291548" cy="3245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接點 52"/>
          <p:cNvCxnSpPr/>
          <p:nvPr/>
        </p:nvCxnSpPr>
        <p:spPr>
          <a:xfrm flipH="1">
            <a:off x="5673938" y="4159974"/>
            <a:ext cx="291548" cy="3245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接點 53"/>
          <p:cNvCxnSpPr/>
          <p:nvPr/>
        </p:nvCxnSpPr>
        <p:spPr>
          <a:xfrm flipH="1">
            <a:off x="7233162" y="4193430"/>
            <a:ext cx="291548" cy="3245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群組 23"/>
          <p:cNvGrpSpPr/>
          <p:nvPr/>
        </p:nvGrpSpPr>
        <p:grpSpPr>
          <a:xfrm>
            <a:off x="3463673" y="119351"/>
            <a:ext cx="4512856" cy="613438"/>
            <a:chOff x="3463673" y="119351"/>
            <a:chExt cx="4512856" cy="613438"/>
          </a:xfrm>
        </p:grpSpPr>
        <p:sp>
          <p:nvSpPr>
            <p:cNvPr id="26" name="文字方塊 25"/>
            <p:cNvSpPr txBox="1"/>
            <p:nvPr/>
          </p:nvSpPr>
          <p:spPr>
            <a:xfrm>
              <a:off x="3463673" y="173004"/>
              <a:ext cx="219574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Input sequence:</a:t>
              </a:r>
              <a:endParaRPr lang="zh-TW" altLang="en-US" sz="2400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7" name="文字方塊 26"/>
                <p:cNvSpPr txBox="1"/>
                <p:nvPr/>
              </p:nvSpPr>
              <p:spPr>
                <a:xfrm>
                  <a:off x="5790380" y="119351"/>
                  <a:ext cx="463653" cy="61343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altLang="zh-TW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>
            <p:sp>
              <p:nvSpPr>
                <p:cNvPr id="27" name="文字方塊 2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90380" y="119351"/>
                  <a:ext cx="463653" cy="613438"/>
                </a:xfrm>
                <a:prstGeom prst="rect">
                  <a:avLst/>
                </a:prstGeom>
                <a:blipFill rotWithShape="1">
                  <a:blip r:embed="rId13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2" name="文字方塊 61"/>
                <p:cNvSpPr txBox="1"/>
                <p:nvPr/>
              </p:nvSpPr>
              <p:spPr>
                <a:xfrm>
                  <a:off x="6309285" y="119351"/>
                  <a:ext cx="463653" cy="61343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altLang="zh-TW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>
            <p:sp>
              <p:nvSpPr>
                <p:cNvPr id="62" name="文字方塊 6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09285" y="119351"/>
                  <a:ext cx="463653" cy="613438"/>
                </a:xfrm>
                <a:prstGeom prst="rect">
                  <a:avLst/>
                </a:prstGeom>
                <a:blipFill rotWithShape="1">
                  <a:blip r:embed="rId13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4" name="文字方塊 73"/>
                <p:cNvSpPr txBox="1"/>
                <p:nvPr/>
              </p:nvSpPr>
              <p:spPr>
                <a:xfrm>
                  <a:off x="6825367" y="119351"/>
                  <a:ext cx="463652" cy="61343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altLang="zh-TW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>
            <p:sp>
              <p:nvSpPr>
                <p:cNvPr id="74" name="文字方塊 7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25367" y="119351"/>
                  <a:ext cx="463652" cy="613438"/>
                </a:xfrm>
                <a:prstGeom prst="rect">
                  <a:avLst/>
                </a:prstGeom>
                <a:blipFill rotWithShape="1">
                  <a:blip r:embed="rId14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5" name="文字方塊 74"/>
                <p:cNvSpPr txBox="1"/>
                <p:nvPr/>
              </p:nvSpPr>
              <p:spPr>
                <a:xfrm>
                  <a:off x="7394638" y="176816"/>
                  <a:ext cx="581891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zh-TW" sz="2400" i="1" smtClean="0">
                            <a:latin typeface="Cambria Math" panose="02040503050406030204" pitchFamily="18" charset="0"/>
                          </a:rPr>
                          <m:t>…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…</m:t>
                        </m:r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>
            <p:sp>
              <p:nvSpPr>
                <p:cNvPr id="75" name="文字方塊 7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94638" y="176816"/>
                  <a:ext cx="581891" cy="369332"/>
                </a:xfrm>
                <a:prstGeom prst="rect">
                  <a:avLst/>
                </a:prstGeom>
                <a:blipFill rotWithShape="1">
                  <a:blip r:embed="rId15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9" name="文字方塊 28"/>
          <p:cNvSpPr txBox="1"/>
          <p:nvPr/>
        </p:nvSpPr>
        <p:spPr>
          <a:xfrm>
            <a:off x="5588000" y="5696254"/>
            <a:ext cx="362858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76" name="文字方塊 75"/>
          <p:cNvSpPr txBox="1"/>
          <p:nvPr/>
        </p:nvSpPr>
        <p:spPr>
          <a:xfrm>
            <a:off x="7185951" y="5710401"/>
            <a:ext cx="362858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77" name="文字方塊 76"/>
          <p:cNvSpPr txBox="1"/>
          <p:nvPr/>
        </p:nvSpPr>
        <p:spPr>
          <a:xfrm>
            <a:off x="2100060" y="4008667"/>
            <a:ext cx="362858" cy="46166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78" name="文字方塊 77"/>
          <p:cNvSpPr txBox="1"/>
          <p:nvPr/>
        </p:nvSpPr>
        <p:spPr>
          <a:xfrm>
            <a:off x="3698011" y="4022814"/>
            <a:ext cx="362858" cy="46166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30" name="文字方塊 29"/>
          <p:cNvSpPr txBox="1"/>
          <p:nvPr/>
        </p:nvSpPr>
        <p:spPr>
          <a:xfrm>
            <a:off x="321723" y="3816912"/>
            <a:ext cx="1752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given Initial values</a:t>
            </a:r>
            <a:endParaRPr lang="zh-TW" altLang="en-US" sz="2400" dirty="0"/>
          </a:p>
        </p:txBody>
      </p:sp>
      <p:sp>
        <p:nvSpPr>
          <p:cNvPr id="79" name="文字方塊 78"/>
          <p:cNvSpPr txBox="1"/>
          <p:nvPr/>
        </p:nvSpPr>
        <p:spPr>
          <a:xfrm>
            <a:off x="6009307" y="3655038"/>
            <a:ext cx="362858" cy="46166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2</a:t>
            </a:r>
            <a:endParaRPr lang="zh-TW" altLang="en-US" sz="2400" dirty="0"/>
          </a:p>
        </p:txBody>
      </p:sp>
      <p:sp>
        <p:nvSpPr>
          <p:cNvPr id="80" name="文字方塊 79"/>
          <p:cNvSpPr txBox="1"/>
          <p:nvPr/>
        </p:nvSpPr>
        <p:spPr>
          <a:xfrm>
            <a:off x="7550009" y="3655038"/>
            <a:ext cx="362858" cy="46166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2</a:t>
            </a:r>
            <a:endParaRPr lang="zh-TW" altLang="en-US" sz="2400" dirty="0"/>
          </a:p>
        </p:txBody>
      </p:sp>
      <p:sp>
        <p:nvSpPr>
          <p:cNvPr id="81" name="文字方塊 80"/>
          <p:cNvSpPr txBox="1"/>
          <p:nvPr/>
        </p:nvSpPr>
        <p:spPr>
          <a:xfrm>
            <a:off x="5974556" y="1914102"/>
            <a:ext cx="362858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4</a:t>
            </a:r>
            <a:endParaRPr lang="zh-TW" altLang="en-US" sz="2400" dirty="0"/>
          </a:p>
        </p:txBody>
      </p:sp>
      <p:sp>
        <p:nvSpPr>
          <p:cNvPr id="82" name="文字方塊 81"/>
          <p:cNvSpPr txBox="1"/>
          <p:nvPr/>
        </p:nvSpPr>
        <p:spPr>
          <a:xfrm>
            <a:off x="7576801" y="1942033"/>
            <a:ext cx="362858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4</a:t>
            </a:r>
            <a:endParaRPr lang="zh-TW" altLang="en-US" sz="2400" dirty="0"/>
          </a:p>
        </p:txBody>
      </p:sp>
      <p:sp>
        <p:nvSpPr>
          <p:cNvPr id="84" name="文字方塊 83"/>
          <p:cNvSpPr txBox="1"/>
          <p:nvPr/>
        </p:nvSpPr>
        <p:spPr>
          <a:xfrm>
            <a:off x="3275474" y="869948"/>
            <a:ext cx="24556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output sequence:</a:t>
            </a:r>
            <a:endParaRPr lang="zh-TW" altLang="en-US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5" name="文字方塊 84"/>
              <p:cNvSpPr txBox="1"/>
              <p:nvPr/>
            </p:nvSpPr>
            <p:spPr>
              <a:xfrm>
                <a:off x="5794869" y="788467"/>
                <a:ext cx="463653" cy="6134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85" name="文字方塊 8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4869" y="788467"/>
                <a:ext cx="463653" cy="613438"/>
              </a:xfrm>
              <a:prstGeom prst="rect">
                <a:avLst/>
              </a:prstGeom>
              <a:blipFill rotWithShape="1">
                <a:blip r:embed="rId16"/>
                <a:stretch>
                  <a:fillRect l="-107" t="-70" r="-7130" b="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9" name="手繪多邊形 46"/>
          <p:cNvSpPr/>
          <p:nvPr/>
        </p:nvSpPr>
        <p:spPr>
          <a:xfrm>
            <a:off x="3916717" y="3346269"/>
            <a:ext cx="3425781" cy="734931"/>
          </a:xfrm>
          <a:custGeom>
            <a:avLst/>
            <a:gdLst>
              <a:gd name="connsiteX0" fmla="*/ 3425781 w 3425781"/>
              <a:gd name="connsiteY0" fmla="*/ 619021 h 734931"/>
              <a:gd name="connsiteX1" fmla="*/ 1854558 w 3425781"/>
              <a:gd name="connsiteY1" fmla="*/ 835 h 734931"/>
              <a:gd name="connsiteX2" fmla="*/ 0 w 3425781"/>
              <a:gd name="connsiteY2" fmla="*/ 734931 h 734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25781" h="734931">
                <a:moveTo>
                  <a:pt x="3425781" y="619021"/>
                </a:moveTo>
                <a:cubicBezTo>
                  <a:pt x="2925651" y="300269"/>
                  <a:pt x="2425521" y="-18483"/>
                  <a:pt x="1854558" y="835"/>
                </a:cubicBezTo>
                <a:cubicBezTo>
                  <a:pt x="1283594" y="20153"/>
                  <a:pt x="641797" y="377542"/>
                  <a:pt x="0" y="734931"/>
                </a:cubicBezTo>
              </a:path>
            </a:pathLst>
          </a:custGeom>
          <a:noFill/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49" grpId="0"/>
      <p:bldP spid="29" grpId="0" animBg="1"/>
      <p:bldP spid="76" grpId="0" animBg="1"/>
      <p:bldP spid="77" grpId="0" animBg="1"/>
      <p:bldP spid="78" grpId="0" animBg="1"/>
      <p:bldP spid="30" grpId="0"/>
      <p:bldP spid="79" grpId="0" animBg="1"/>
      <p:bldP spid="80" grpId="0" animBg="1"/>
      <p:bldP spid="81" grpId="0" animBg="1"/>
      <p:bldP spid="82" grpId="0" animBg="1"/>
      <p:bldP spid="84" grpId="0"/>
      <p:bldP spid="85" grpId="0"/>
    </p:bldLst>
  </p:timing>
</p:sld>
</file>

<file path=ppt/tags/tag1.xml><?xml version="1.0" encoding="utf-8"?>
<p:tagLst xmlns:p="http://schemas.openxmlformats.org/presentationml/2006/main">
  <p:tag name="COMMONDATA" val="eyJoZGlkIjoiYTRkYjM2YTRiODM3YjUzMDZjMTRjYjhmNjAyNWNjOTAifQ=="/>
</p:tagLst>
</file>

<file path=ppt/theme/theme1.xml><?xml version="1.0" encoding="utf-8"?>
<a:theme xmlns:a="http://schemas.openxmlformats.org/drawingml/2006/main" name="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16548</Words>
  <Application>WPS 演示</Application>
  <PresentationFormat>如螢幕大小 (4:3)</PresentationFormat>
  <Paragraphs>2912</Paragraphs>
  <Slides>89</Slides>
  <Notes>48</Notes>
  <HiddenSlides>0</HiddenSlides>
  <MMClips>1</MMClips>
  <ScaleCrop>false</ScaleCrop>
  <HeadingPairs>
    <vt:vector size="8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43</vt:i4>
      </vt:variant>
      <vt:variant>
        <vt:lpstr>幻灯片标题</vt:lpstr>
      </vt:variant>
      <vt:variant>
        <vt:i4>89</vt:i4>
      </vt:variant>
    </vt:vector>
  </HeadingPairs>
  <TitlesOfParts>
    <vt:vector size="152" baseType="lpstr">
      <vt:lpstr>Arial</vt:lpstr>
      <vt:lpstr>宋体</vt:lpstr>
      <vt:lpstr>Wingdings</vt:lpstr>
      <vt:lpstr>Cambria Math</vt:lpstr>
      <vt:lpstr>Calibri Light</vt:lpstr>
      <vt:lpstr>Calibri</vt:lpstr>
      <vt:lpstr>等线</vt:lpstr>
      <vt:lpstr>PMingLiU</vt:lpstr>
      <vt:lpstr>Segoe Print</vt:lpstr>
      <vt:lpstr>微软雅黑</vt:lpstr>
      <vt:lpstr>Arial Unicode MS</vt:lpstr>
      <vt:lpstr>PMingLiU</vt:lpstr>
      <vt:lpstr>PMingLiU-ExtB</vt:lpstr>
      <vt:lpstr>Lucida Grande</vt:lpstr>
      <vt:lpstr>Times New Roman</vt:lpstr>
      <vt:lpstr>標楷體</vt:lpstr>
      <vt:lpstr>NimbusRomNo9L-Regu</vt:lpstr>
      <vt:lpstr>NimbusRomNo9L-ReguItal</vt:lpstr>
      <vt:lpstr>PMingLiU</vt:lpstr>
      <vt:lpstr>Office 佈景主題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Recurrent Neural Network (RNN)</vt:lpstr>
      <vt:lpstr>Example Application</vt:lpstr>
      <vt:lpstr>Example Application</vt:lpstr>
      <vt:lpstr>1-of-N encoding</vt:lpstr>
      <vt:lpstr>Beyond 1-of-N encoding</vt:lpstr>
      <vt:lpstr>Example Application</vt:lpstr>
      <vt:lpstr>Example Application</vt:lpstr>
      <vt:lpstr>Recurrent Neural Network (RNN)</vt:lpstr>
      <vt:lpstr>Example</vt:lpstr>
      <vt:lpstr>Example</vt:lpstr>
      <vt:lpstr>Example</vt:lpstr>
      <vt:lpstr>RNN</vt:lpstr>
      <vt:lpstr>RNN</vt:lpstr>
      <vt:lpstr>Of course it can be deep …</vt:lpstr>
      <vt:lpstr>Elman Network &amp; Jordan Network</vt:lpstr>
      <vt:lpstr>Bidirectional RNN</vt:lpstr>
      <vt:lpstr> Long Short-term Memory (LSTM)</vt:lpstr>
      <vt:lpstr>PowerPoint 演示文稿</vt:lpstr>
      <vt:lpstr>LSTM - Example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LSTM</vt:lpstr>
      <vt:lpstr>LSTM</vt:lpstr>
      <vt:lpstr>LSTM</vt:lpstr>
      <vt:lpstr>PowerPoint 演示文稿</vt:lpstr>
      <vt:lpstr>PowerPoint 演示文稿</vt:lpstr>
      <vt:lpstr>Learning</vt:lpstr>
      <vt:lpstr>Unfortunately …… </vt:lpstr>
      <vt:lpstr>The error surface is rough.</vt:lpstr>
      <vt:lpstr>Why? </vt:lpstr>
      <vt:lpstr>Helpful Techniques</vt:lpstr>
      <vt:lpstr>Helpful Techniques</vt:lpstr>
      <vt:lpstr>More Applications ……</vt:lpstr>
      <vt:lpstr>Many to one</vt:lpstr>
      <vt:lpstr>Many to one</vt:lpstr>
      <vt:lpstr>Many to Many (Output is shorter)</vt:lpstr>
      <vt:lpstr>Many to Many (Output is shorter)</vt:lpstr>
      <vt:lpstr>Many to Many (Output is shorter)</vt:lpstr>
      <vt:lpstr>Many to Many (Output is shorter)</vt:lpstr>
      <vt:lpstr>Many to Many (No Limitation)</vt:lpstr>
      <vt:lpstr>Many to Many (No Limitation)</vt:lpstr>
      <vt:lpstr>Many to Many (No Limitation)</vt:lpstr>
      <vt:lpstr>Many to Many (No Limitation)</vt:lpstr>
      <vt:lpstr>Many to Many (No Limitation)</vt:lpstr>
      <vt:lpstr>Beyond Sequence</vt:lpstr>
      <vt:lpstr>Sequence-to-sequence  Auto-encoder - Text</vt:lpstr>
      <vt:lpstr>Sequence-to-sequence  Auto-encoder - Text</vt:lpstr>
      <vt:lpstr>Sequence-to-sequence  Auto-encoder - Text</vt:lpstr>
      <vt:lpstr>Sequence-to-sequence  Auto-encoder - Speech</vt:lpstr>
      <vt:lpstr>Sequence-to-sequence  Auto-encoder - Speech</vt:lpstr>
      <vt:lpstr>Sequence-to-sequence  Auto-encoder - Speech</vt:lpstr>
      <vt:lpstr>Sequence-to-sequence  Auto-encoder</vt:lpstr>
      <vt:lpstr>Sequence-to-sequence  Auto-encoder - Speech</vt:lpstr>
      <vt:lpstr>Demo: Chat-bot</vt:lpstr>
      <vt:lpstr>Demo: Chat-bot</vt:lpstr>
      <vt:lpstr>Demo: Video Caption Generation</vt:lpstr>
      <vt:lpstr>Demo: Video Caption Generation</vt:lpstr>
      <vt:lpstr>Demo: Image Caption Generation</vt:lpstr>
      <vt:lpstr>Demo: Image Caption Generation</vt:lpstr>
      <vt:lpstr>PowerPoint 演示文稿</vt:lpstr>
      <vt:lpstr>Attention-based Model</vt:lpstr>
      <vt:lpstr>Attention-based Model</vt:lpstr>
      <vt:lpstr>Attention-based Model v2</vt:lpstr>
      <vt:lpstr>Reading Comprehension</vt:lpstr>
      <vt:lpstr>Reading Comprehension</vt:lpstr>
      <vt:lpstr>Visual Question Answering</vt:lpstr>
      <vt:lpstr>Visual Question Answering</vt:lpstr>
      <vt:lpstr>Speech Question Answering  </vt:lpstr>
      <vt:lpstr>Model Architecture</vt:lpstr>
      <vt:lpstr>Simple Baselines</vt:lpstr>
      <vt:lpstr>Memory Network</vt:lpstr>
      <vt:lpstr>Proposed Approach</vt:lpstr>
      <vt:lpstr>To Learn More ……</vt:lpstr>
      <vt:lpstr>Deep &amp; Structured</vt:lpstr>
      <vt:lpstr>RNN v.s. Structured Learning</vt:lpstr>
      <vt:lpstr>Integrated Together</vt:lpstr>
      <vt:lpstr>Integrated together</vt:lpstr>
      <vt:lpstr>Integrated together</vt:lpstr>
      <vt:lpstr>Is structured learning practical?</vt:lpstr>
      <vt:lpstr>Is structured learning practical?</vt:lpstr>
      <vt:lpstr>Sounds crazy?  People do think in this way …</vt:lpstr>
      <vt:lpstr>Machine learning and having it deep and structured (MLDS)</vt:lpstr>
      <vt:lpstr>Machine learning and having it deep and structured (MLDS)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Recurrent Neural Network (RNN)</dc:title>
  <dc:creator>Hung-yi Lee</dc:creator>
  <cp:lastModifiedBy>15228</cp:lastModifiedBy>
  <cp:revision>40</cp:revision>
  <dcterms:created xsi:type="dcterms:W3CDTF">2016-12-22T03:23:00Z</dcterms:created>
  <dcterms:modified xsi:type="dcterms:W3CDTF">2023-07-16T09:00:29Z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AAA75577D1964FE3AB13EA75C0FFCCE5_12</vt:lpwstr>
  </property>
  <property fmtid="{D5CDD505-2E9C-101B-9397-08002B2CF9AE}" pid="3" name="KSOProductBuildVer">
    <vt:lpwstr>2052-12.1.0.15120</vt:lpwstr>
  </property>
</Properties>
</file>